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6"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3EE811-356F-4FEA-A041-CBE4B5B4BE66}"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2EBAD-FE41-4A9B-9F6E-6483682C8F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EE811-356F-4FEA-A041-CBE4B5B4BE66}"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2EBAD-FE41-4A9B-9F6E-6483682C8F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EE811-356F-4FEA-A041-CBE4B5B4BE66}"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2EBAD-FE41-4A9B-9F6E-6483682C8F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EE811-356F-4FEA-A041-CBE4B5B4BE66}"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2EBAD-FE41-4A9B-9F6E-6483682C8F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3EE811-356F-4FEA-A041-CBE4B5B4BE66}" type="datetimeFigureOut">
              <a:rPr lang="en-US" smtClean="0"/>
              <a:pPr/>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2EBAD-FE41-4A9B-9F6E-6483682C8F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3EE811-356F-4FEA-A041-CBE4B5B4BE66}" type="datetimeFigureOut">
              <a:rPr lang="en-US" smtClean="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2EBAD-FE41-4A9B-9F6E-6483682C8F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3EE811-356F-4FEA-A041-CBE4B5B4BE66}" type="datetimeFigureOut">
              <a:rPr lang="en-US" smtClean="0"/>
              <a:pPr/>
              <a:t>6/27/2019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52EBAD-FE41-4A9B-9F6E-6483682C8F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3EE811-356F-4FEA-A041-CBE4B5B4BE66}" type="datetimeFigureOut">
              <a:rPr lang="en-US" smtClean="0"/>
              <a:pPr/>
              <a:t>6/27/2019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52EBAD-FE41-4A9B-9F6E-6483682C8F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EE811-356F-4FEA-A041-CBE4B5B4BE66}" type="datetimeFigureOut">
              <a:rPr lang="en-US" smtClean="0"/>
              <a:pPr/>
              <a:t>6/27/2019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52EBAD-FE41-4A9B-9F6E-6483682C8F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EE811-356F-4FEA-A041-CBE4B5B4BE66}" type="datetimeFigureOut">
              <a:rPr lang="en-US" smtClean="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2EBAD-FE41-4A9B-9F6E-6483682C8F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EE811-356F-4FEA-A041-CBE4B5B4BE66}" type="datetimeFigureOut">
              <a:rPr lang="en-US" smtClean="0"/>
              <a:pPr/>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2EBAD-FE41-4A9B-9F6E-6483682C8F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3EE811-356F-4FEA-A041-CBE4B5B4BE66}" type="datetimeFigureOut">
              <a:rPr lang="en-US" smtClean="0"/>
              <a:pPr/>
              <a:t>6/27/2019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52EBAD-FE41-4A9B-9F6E-6483682C8F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image" Target="../media/image22.gif"/><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 Id="rId9" Type="http://schemas.openxmlformats.org/officeDocument/2006/relationships/image" Target="../media/image2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1504" y="1905000"/>
            <a:ext cx="5201296" cy="707886"/>
          </a:xfrm>
          <a:prstGeom prst="rect">
            <a:avLst/>
          </a:prstGeom>
          <a:noFill/>
        </p:spPr>
        <p:txBody>
          <a:bodyPr wrap="none" rtlCol="0">
            <a:spAutoFit/>
          </a:bodyPr>
          <a:lstStyle/>
          <a:p>
            <a:r>
              <a:rPr lang="en-US" sz="4000" b="1" dirty="0" smtClean="0"/>
              <a:t>Arenes and Aromaticity</a:t>
            </a:r>
            <a:endParaRPr lang="en-US"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Users\SONY\Desktop\slide_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228600" y="1143000"/>
            <a:ext cx="3124200" cy="2314575"/>
          </a:xfrm>
          <a:prstGeom prst="rect">
            <a:avLst/>
          </a:prstGeom>
          <a:noFill/>
          <a:ln w="9525">
            <a:noFill/>
            <a:miter lim="800000"/>
            <a:headEnd/>
            <a:tailEnd/>
          </a:ln>
          <a:effectLst/>
        </p:spPr>
      </p:pic>
      <p:sp>
        <p:nvSpPr>
          <p:cNvPr id="3" name="Rectangle 2"/>
          <p:cNvSpPr/>
          <p:nvPr/>
        </p:nvSpPr>
        <p:spPr>
          <a:xfrm>
            <a:off x="762000" y="381000"/>
            <a:ext cx="1981200" cy="461665"/>
          </a:xfrm>
          <a:prstGeom prst="rect">
            <a:avLst/>
          </a:prstGeom>
        </p:spPr>
        <p:txBody>
          <a:bodyPr wrap="square">
            <a:spAutoFit/>
          </a:bodyPr>
          <a:lstStyle/>
          <a:p>
            <a:r>
              <a:rPr lang="en-US" sz="2400" b="1" dirty="0" smtClean="0"/>
              <a:t>Naphthalene</a:t>
            </a:r>
            <a:endParaRPr lang="en-US" sz="2400" b="1" dirty="0"/>
          </a:p>
        </p:txBody>
      </p:sp>
      <p:sp>
        <p:nvSpPr>
          <p:cNvPr id="4" name="Rectangle 3"/>
          <p:cNvSpPr/>
          <p:nvPr/>
        </p:nvSpPr>
        <p:spPr>
          <a:xfrm>
            <a:off x="3200400" y="990600"/>
            <a:ext cx="5486400" cy="3139321"/>
          </a:xfrm>
          <a:prstGeom prst="rect">
            <a:avLst/>
          </a:prstGeom>
        </p:spPr>
        <p:txBody>
          <a:bodyPr wrap="square">
            <a:spAutoFit/>
          </a:bodyPr>
          <a:lstStyle/>
          <a:p>
            <a:pPr algn="just"/>
            <a:r>
              <a:rPr lang="en-US" dirty="0" smtClean="0"/>
              <a:t>Naphthalene is a white, volatile, solid polycyclic hydrocarbon with a strong mothball odor. Naphthalene is obtained from either coal tar or petroleum distillation and is primarily used to manufacture </a:t>
            </a:r>
            <a:r>
              <a:rPr lang="en-US" dirty="0" err="1" smtClean="0"/>
              <a:t>phthalic</a:t>
            </a:r>
            <a:r>
              <a:rPr lang="en-US" dirty="0" smtClean="0"/>
              <a:t> anhydride, but is also used in moth repellents. Naphthalene is an aromatic hydrocarbon comprising two fused benzene rings. It occurs in the essential oils of numerous plant species e.g. magnolia. It has a role as a volatile oil component, a plant metabolite, an environmental contaminant, a carcinogenic agent, a mouse metabolite and an apoptosis inhibitor.</a:t>
            </a:r>
            <a:endParaRPr lang="en-US" dirty="0"/>
          </a:p>
        </p:txBody>
      </p:sp>
      <p:sp>
        <p:nvSpPr>
          <p:cNvPr id="5" name="Rectangle 4"/>
          <p:cNvSpPr/>
          <p:nvPr/>
        </p:nvSpPr>
        <p:spPr>
          <a:xfrm>
            <a:off x="533400" y="4267200"/>
            <a:ext cx="8001000" cy="1754326"/>
          </a:xfrm>
          <a:prstGeom prst="rect">
            <a:avLst/>
          </a:prstGeom>
        </p:spPr>
        <p:txBody>
          <a:bodyPr wrap="square">
            <a:spAutoFit/>
          </a:bodyPr>
          <a:lstStyle/>
          <a:p>
            <a:pPr algn="just"/>
            <a:r>
              <a:rPr lang="en-US" dirty="0" smtClean="0"/>
              <a:t>In </a:t>
            </a:r>
            <a:r>
              <a:rPr lang="en-US" dirty="0" err="1" smtClean="0"/>
              <a:t>electrophilic</a:t>
            </a:r>
            <a:r>
              <a:rPr lang="en-US" dirty="0" smtClean="0"/>
              <a:t> aromatic substitution reactions, naphthalene reacts more readily than benzene. For example, chlorination and </a:t>
            </a:r>
            <a:r>
              <a:rPr lang="en-US" dirty="0" err="1" smtClean="0"/>
              <a:t>bromination</a:t>
            </a:r>
            <a:r>
              <a:rPr lang="en-US" dirty="0" smtClean="0"/>
              <a:t> of naphthalene proceeds without a catalyst to give 1-chloronaphthalene and 1-bromonaphthalene, respectively. Likewise, whereas both benzene and naphthalene can be </a:t>
            </a:r>
            <a:r>
              <a:rPr lang="en-US" dirty="0" err="1" smtClean="0"/>
              <a:t>alkylated</a:t>
            </a:r>
            <a:r>
              <a:rPr lang="en-US" dirty="0" smtClean="0"/>
              <a:t> using </a:t>
            </a:r>
            <a:r>
              <a:rPr lang="en-US" dirty="0" err="1" smtClean="0"/>
              <a:t>Friedel</a:t>
            </a:r>
            <a:r>
              <a:rPr lang="en-US" dirty="0" smtClean="0"/>
              <a:t>–Crafts reactions, naphthalene can also be easily </a:t>
            </a:r>
            <a:r>
              <a:rPr lang="en-US" dirty="0" err="1" smtClean="0"/>
              <a:t>alkylated</a:t>
            </a:r>
            <a:r>
              <a:rPr lang="en-US" dirty="0" smtClean="0"/>
              <a:t> by reaction with alkenes or alcohols, using sulfuric or phosphoric acid catalysts.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81000"/>
            <a:ext cx="4419600" cy="523220"/>
          </a:xfrm>
          <a:prstGeom prst="rect">
            <a:avLst/>
          </a:prstGeom>
          <a:noFill/>
        </p:spPr>
        <p:txBody>
          <a:bodyPr wrap="square" rtlCol="0">
            <a:spAutoFit/>
          </a:bodyPr>
          <a:lstStyle/>
          <a:p>
            <a:r>
              <a:rPr lang="en-US" sz="2800" b="1" u="sng" dirty="0" err="1" smtClean="0"/>
              <a:t>Anthracene</a:t>
            </a:r>
            <a:endParaRPr lang="en-US" b="1" u="sng" dirty="0"/>
          </a:p>
        </p:txBody>
      </p:sp>
      <p:pic>
        <p:nvPicPr>
          <p:cNvPr id="24579" name="Picture 3"/>
          <p:cNvPicPr>
            <a:picLocks noChangeAspect="1" noChangeArrowheads="1"/>
          </p:cNvPicPr>
          <p:nvPr/>
        </p:nvPicPr>
        <p:blipFill>
          <a:blip r:embed="rId2"/>
          <a:srcRect/>
          <a:stretch>
            <a:fillRect/>
          </a:stretch>
        </p:blipFill>
        <p:spPr bwMode="auto">
          <a:xfrm>
            <a:off x="2743200" y="1447800"/>
            <a:ext cx="3176588" cy="1752600"/>
          </a:xfrm>
          <a:prstGeom prst="rect">
            <a:avLst/>
          </a:prstGeom>
          <a:noFill/>
          <a:ln w="9525">
            <a:noFill/>
            <a:miter lim="800000"/>
            <a:headEnd/>
            <a:tailEnd/>
          </a:ln>
          <a:effectLst/>
        </p:spPr>
      </p:pic>
      <p:sp>
        <p:nvSpPr>
          <p:cNvPr id="5" name="Rectangle 4"/>
          <p:cNvSpPr/>
          <p:nvPr/>
        </p:nvSpPr>
        <p:spPr>
          <a:xfrm>
            <a:off x="685800" y="3607475"/>
            <a:ext cx="8001000" cy="2031325"/>
          </a:xfrm>
          <a:prstGeom prst="rect">
            <a:avLst/>
          </a:prstGeom>
        </p:spPr>
        <p:txBody>
          <a:bodyPr wrap="square">
            <a:spAutoFit/>
          </a:bodyPr>
          <a:lstStyle/>
          <a:p>
            <a:pPr algn="just"/>
            <a:r>
              <a:rPr lang="en-US" dirty="0" err="1" smtClean="0"/>
              <a:t>Anthracene</a:t>
            </a:r>
            <a:r>
              <a:rPr lang="en-US" dirty="0" smtClean="0"/>
              <a:t>, also called </a:t>
            </a:r>
            <a:r>
              <a:rPr lang="en-US" dirty="0" err="1" smtClean="0"/>
              <a:t>paranaphthalene</a:t>
            </a:r>
            <a:r>
              <a:rPr lang="en-US" dirty="0" smtClean="0"/>
              <a:t> or green oil, a solid polycyclic aromatic hydrocarbon (PAH) consisting of three benzene rings derived from coal-tar, is the simplest </a:t>
            </a:r>
            <a:r>
              <a:rPr lang="en-US" dirty="0" err="1" smtClean="0"/>
              <a:t>tricyclic</a:t>
            </a:r>
            <a:r>
              <a:rPr lang="en-US" dirty="0" smtClean="0"/>
              <a:t> aromatic hydrocarbon. </a:t>
            </a:r>
            <a:r>
              <a:rPr lang="en-US" dirty="0" err="1" smtClean="0"/>
              <a:t>Anthracene</a:t>
            </a:r>
            <a:r>
              <a:rPr lang="en-US" dirty="0" smtClean="0"/>
              <a:t> is a solid polycyclic aromatic hydrocarbon consisting of three fused benzene rings derived from coal-tar or other residues of </a:t>
            </a:r>
            <a:r>
              <a:rPr lang="en-US" b="1" dirty="0" smtClean="0"/>
              <a:t>thermal</a:t>
            </a:r>
            <a:r>
              <a:rPr lang="en-US" dirty="0" smtClean="0"/>
              <a:t> </a:t>
            </a:r>
            <a:r>
              <a:rPr lang="en-US" dirty="0" err="1" smtClean="0"/>
              <a:t>pyrolysis</a:t>
            </a:r>
            <a:r>
              <a:rPr lang="en-US" dirty="0" smtClean="0"/>
              <a:t>. </a:t>
            </a:r>
            <a:r>
              <a:rPr lang="en-US" dirty="0" err="1" smtClean="0"/>
              <a:t>Anthracene</a:t>
            </a:r>
            <a:r>
              <a:rPr lang="en-US" dirty="0" smtClean="0"/>
              <a:t> is used in the </a:t>
            </a:r>
            <a:r>
              <a:rPr lang="en-US" b="1" dirty="0" smtClean="0"/>
              <a:t>artificial production</a:t>
            </a:r>
            <a:r>
              <a:rPr lang="en-US" dirty="0" smtClean="0"/>
              <a:t> of the red dye alizarin. It is also used in wood preservatives, insecticides, and coating materials.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51344"/>
            <a:ext cx="8001000" cy="5632311"/>
          </a:xfrm>
          <a:prstGeom prst="rect">
            <a:avLst/>
          </a:prstGeom>
        </p:spPr>
        <p:txBody>
          <a:bodyPr wrap="square">
            <a:spAutoFit/>
          </a:bodyPr>
          <a:lstStyle/>
          <a:p>
            <a:pPr algn="just"/>
            <a:r>
              <a:rPr lang="en-US" sz="2000" b="1" u="sng" dirty="0" smtClean="0"/>
              <a:t>AROMATICITY AND HUCKEL Rule</a:t>
            </a:r>
          </a:p>
          <a:p>
            <a:pPr algn="just"/>
            <a:r>
              <a:rPr lang="en-US" sz="2000" dirty="0" smtClean="0"/>
              <a:t>The aromatic compounds apparently contain alternate double and single bonds in a cyclic structure, and resembles benzene in chemical behavior. They undergo substitution rather than addition reactions. This characteristic behavior is called </a:t>
            </a:r>
            <a:r>
              <a:rPr lang="en-US" sz="2000" dirty="0" err="1" smtClean="0"/>
              <a:t>aromaticity</a:t>
            </a:r>
            <a:r>
              <a:rPr lang="en-US" sz="2000" dirty="0" smtClean="0"/>
              <a:t>. </a:t>
            </a:r>
            <a:r>
              <a:rPr lang="en-US" sz="2000" b="1" dirty="0" smtClean="0"/>
              <a:t>AROMATICITY</a:t>
            </a:r>
            <a:r>
              <a:rPr lang="en-US" sz="2000" dirty="0" smtClean="0"/>
              <a:t> is in fact a property of the Sp2 hybridized planar rings with the P </a:t>
            </a:r>
            <a:r>
              <a:rPr lang="en-US" sz="2000" dirty="0" err="1" smtClean="0"/>
              <a:t>orbitals</a:t>
            </a:r>
            <a:r>
              <a:rPr lang="en-US" sz="2000" dirty="0" smtClean="0"/>
              <a:t>(one on each atom) allow cyclic delocalization of 'pi' electrons.</a:t>
            </a:r>
          </a:p>
          <a:p>
            <a:pPr algn="just"/>
            <a:endParaRPr lang="en-US" sz="2000" dirty="0" smtClean="0"/>
          </a:p>
          <a:p>
            <a:pPr algn="just"/>
            <a:r>
              <a:rPr lang="en-US" sz="2000" u="sng" dirty="0" smtClean="0"/>
              <a:t>Rules for compounds to be aromatic:¬</a:t>
            </a:r>
          </a:p>
          <a:p>
            <a:pPr algn="just"/>
            <a:r>
              <a:rPr lang="en-US" sz="2000" dirty="0" smtClean="0"/>
              <a:t>1). An aromatic ring is planar (flat) and cyclic.</a:t>
            </a:r>
          </a:p>
          <a:p>
            <a:pPr algn="just"/>
            <a:endParaRPr lang="en-US" sz="2000" dirty="0" smtClean="0"/>
          </a:p>
          <a:p>
            <a:pPr algn="just"/>
            <a:r>
              <a:rPr lang="en-US" sz="2000" dirty="0" smtClean="0"/>
              <a:t>2). Each atom in an aromatic ring has a P orbital. These P </a:t>
            </a:r>
            <a:r>
              <a:rPr lang="en-US" sz="2000" dirty="0" err="1" smtClean="0"/>
              <a:t>orbitals</a:t>
            </a:r>
            <a:r>
              <a:rPr lang="en-US" sz="2000" dirty="0" smtClean="0"/>
              <a:t> must be parallel so that a continuous overlap is possible around the ring. Or every atom in the ring must be conjugated.</a:t>
            </a:r>
          </a:p>
          <a:p>
            <a:pPr algn="just"/>
            <a:endParaRPr lang="en-US" sz="2000" dirty="0" smtClean="0"/>
          </a:p>
          <a:p>
            <a:pPr algn="just"/>
            <a:r>
              <a:rPr lang="en-US" sz="2000" dirty="0" smtClean="0"/>
              <a:t>3). The cyclic Pi molecular orbital (electron cloud) formed by the overlap of P </a:t>
            </a:r>
            <a:r>
              <a:rPr lang="en-US" sz="2000" dirty="0" err="1" smtClean="0"/>
              <a:t>orbitals</a:t>
            </a:r>
            <a:r>
              <a:rPr lang="en-US" sz="2000" dirty="0" smtClean="0"/>
              <a:t> must contain (4n+2)Pi electrons.... n=0,1,2,3....known as </a:t>
            </a:r>
            <a:r>
              <a:rPr lang="en-US" sz="2000" b="1" dirty="0" smtClean="0"/>
              <a:t>HUCKEL RULE.</a:t>
            </a:r>
            <a:endParaRPr lang="en-US" sz="2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191491" y="304800"/>
            <a:ext cx="7038109" cy="243840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1219200" y="2971800"/>
            <a:ext cx="6984722" cy="3505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609600" y="990600"/>
            <a:ext cx="7984142" cy="4876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3048000" cy="400110"/>
          </a:xfrm>
          <a:prstGeom prst="rect">
            <a:avLst/>
          </a:prstGeom>
        </p:spPr>
        <p:txBody>
          <a:bodyPr wrap="square">
            <a:spAutoFit/>
          </a:bodyPr>
          <a:lstStyle/>
          <a:p>
            <a:r>
              <a:rPr lang="en-US" sz="2000" b="1" dirty="0" err="1" smtClean="0"/>
              <a:t>Monosubstituted</a:t>
            </a:r>
            <a:r>
              <a:rPr lang="en-US" sz="2000" b="1" dirty="0" smtClean="0"/>
              <a:t> Benzene</a:t>
            </a:r>
            <a:endParaRPr lang="en-US" sz="2000" dirty="0"/>
          </a:p>
        </p:txBody>
      </p:sp>
      <p:pic>
        <p:nvPicPr>
          <p:cNvPr id="1026" name="Picture 2" descr="C:\Users\SONY\Desktop\Benzen16.gif"/>
          <p:cNvPicPr>
            <a:picLocks noChangeAspect="1" noChangeArrowheads="1"/>
          </p:cNvPicPr>
          <p:nvPr/>
        </p:nvPicPr>
        <p:blipFill>
          <a:blip r:embed="rId2"/>
          <a:srcRect/>
          <a:stretch>
            <a:fillRect/>
          </a:stretch>
        </p:blipFill>
        <p:spPr bwMode="auto">
          <a:xfrm>
            <a:off x="6477000" y="1219200"/>
            <a:ext cx="2105025" cy="1295400"/>
          </a:xfrm>
          <a:prstGeom prst="rect">
            <a:avLst/>
          </a:prstGeom>
          <a:noFill/>
        </p:spPr>
      </p:pic>
      <p:sp>
        <p:nvSpPr>
          <p:cNvPr id="4" name="Rectangle 3"/>
          <p:cNvSpPr/>
          <p:nvPr/>
        </p:nvSpPr>
        <p:spPr>
          <a:xfrm>
            <a:off x="457200" y="1371600"/>
            <a:ext cx="5638800" cy="2031325"/>
          </a:xfrm>
          <a:prstGeom prst="rect">
            <a:avLst/>
          </a:prstGeom>
        </p:spPr>
        <p:txBody>
          <a:bodyPr wrap="square">
            <a:spAutoFit/>
          </a:bodyPr>
          <a:lstStyle/>
          <a:p>
            <a:pPr algn="just"/>
            <a:r>
              <a:rPr lang="en-US" b="1" dirty="0" smtClean="0"/>
              <a:t>When one of the positions on the ring has been substituted with another atom or group of atoms, the compound is a </a:t>
            </a:r>
            <a:r>
              <a:rPr lang="en-US" b="1" dirty="0" err="1" smtClean="0"/>
              <a:t>monosubstituted</a:t>
            </a:r>
            <a:r>
              <a:rPr lang="en-US" b="1" dirty="0" smtClean="0"/>
              <a:t> benzene. If two positions are replaced, then it's a </a:t>
            </a:r>
            <a:r>
              <a:rPr lang="en-US" b="1" dirty="0" err="1" smtClean="0"/>
              <a:t>disubstituted</a:t>
            </a:r>
            <a:r>
              <a:rPr lang="en-US" b="1" dirty="0" smtClean="0"/>
              <a:t>, &amp; so on. Many of the </a:t>
            </a:r>
            <a:r>
              <a:rPr lang="en-US" b="1" dirty="0" err="1" smtClean="0"/>
              <a:t>monosubstituted</a:t>
            </a:r>
            <a:r>
              <a:rPr lang="en-US" b="1" dirty="0" smtClean="0"/>
              <a:t> compounds have their own name and some of the more common ones are listed </a:t>
            </a:r>
            <a:r>
              <a:rPr lang="en-US" b="1" dirty="0" smtClean="0"/>
              <a:t>below</a:t>
            </a:r>
            <a:r>
              <a:rPr lang="en-US" b="1" dirty="0" smtClean="0"/>
              <a:t>:</a:t>
            </a:r>
            <a:endParaRPr lang="en-US" dirty="0"/>
          </a:p>
        </p:txBody>
      </p:sp>
      <p:pic>
        <p:nvPicPr>
          <p:cNvPr id="1027" name="Picture 3" descr="C:\Users\SONY\Desktop\Benzen4.gif"/>
          <p:cNvPicPr>
            <a:picLocks noChangeAspect="1" noChangeArrowheads="1"/>
          </p:cNvPicPr>
          <p:nvPr/>
        </p:nvPicPr>
        <p:blipFill>
          <a:blip r:embed="rId3"/>
          <a:srcRect/>
          <a:stretch>
            <a:fillRect/>
          </a:stretch>
        </p:blipFill>
        <p:spPr bwMode="auto">
          <a:xfrm>
            <a:off x="609600" y="3581400"/>
            <a:ext cx="714375" cy="1247775"/>
          </a:xfrm>
          <a:prstGeom prst="rect">
            <a:avLst/>
          </a:prstGeom>
          <a:noFill/>
        </p:spPr>
      </p:pic>
      <p:pic>
        <p:nvPicPr>
          <p:cNvPr id="1031" name="Picture 7" descr="C:\Users\SONY\Desktop\Benzen5.gif"/>
          <p:cNvPicPr>
            <a:picLocks noChangeAspect="1" noChangeArrowheads="1"/>
          </p:cNvPicPr>
          <p:nvPr/>
        </p:nvPicPr>
        <p:blipFill>
          <a:blip r:embed="rId4"/>
          <a:srcRect/>
          <a:stretch>
            <a:fillRect/>
          </a:stretch>
        </p:blipFill>
        <p:spPr bwMode="auto">
          <a:xfrm>
            <a:off x="1676400" y="3352800"/>
            <a:ext cx="1038225" cy="1514475"/>
          </a:xfrm>
          <a:prstGeom prst="rect">
            <a:avLst/>
          </a:prstGeom>
          <a:noFill/>
        </p:spPr>
      </p:pic>
      <p:pic>
        <p:nvPicPr>
          <p:cNvPr id="1032" name="Picture 8" descr="C:\Users\SONY\Desktop\Benzen6.gif"/>
          <p:cNvPicPr>
            <a:picLocks noChangeAspect="1" noChangeArrowheads="1"/>
          </p:cNvPicPr>
          <p:nvPr/>
        </p:nvPicPr>
        <p:blipFill>
          <a:blip r:embed="rId5"/>
          <a:srcRect/>
          <a:stretch>
            <a:fillRect/>
          </a:stretch>
        </p:blipFill>
        <p:spPr bwMode="auto">
          <a:xfrm>
            <a:off x="3124200" y="3505200"/>
            <a:ext cx="895350" cy="1247775"/>
          </a:xfrm>
          <a:prstGeom prst="rect">
            <a:avLst/>
          </a:prstGeom>
          <a:noFill/>
        </p:spPr>
      </p:pic>
      <p:pic>
        <p:nvPicPr>
          <p:cNvPr id="1033" name="Picture 9" descr="C:\Users\SONY\Desktop\Benzen7.gif"/>
          <p:cNvPicPr>
            <a:picLocks noChangeAspect="1" noChangeArrowheads="1"/>
          </p:cNvPicPr>
          <p:nvPr/>
        </p:nvPicPr>
        <p:blipFill>
          <a:blip r:embed="rId6"/>
          <a:srcRect/>
          <a:stretch>
            <a:fillRect/>
          </a:stretch>
        </p:blipFill>
        <p:spPr bwMode="auto">
          <a:xfrm>
            <a:off x="4419600" y="3352800"/>
            <a:ext cx="962025" cy="1476375"/>
          </a:xfrm>
          <a:prstGeom prst="rect">
            <a:avLst/>
          </a:prstGeom>
          <a:noFill/>
        </p:spPr>
      </p:pic>
      <p:sp>
        <p:nvSpPr>
          <p:cNvPr id="14" name="TextBox 13"/>
          <p:cNvSpPr txBox="1"/>
          <p:nvPr/>
        </p:nvSpPr>
        <p:spPr>
          <a:xfrm>
            <a:off x="533400" y="5105400"/>
            <a:ext cx="925574" cy="369332"/>
          </a:xfrm>
          <a:prstGeom prst="rect">
            <a:avLst/>
          </a:prstGeom>
          <a:noFill/>
        </p:spPr>
        <p:txBody>
          <a:bodyPr wrap="none" rtlCol="0">
            <a:spAutoFit/>
          </a:bodyPr>
          <a:lstStyle/>
          <a:p>
            <a:r>
              <a:rPr lang="en-US" dirty="0" smtClean="0"/>
              <a:t>Toluene</a:t>
            </a:r>
            <a:endParaRPr lang="en-US" dirty="0"/>
          </a:p>
        </p:txBody>
      </p:sp>
      <p:sp>
        <p:nvSpPr>
          <p:cNvPr id="15" name="TextBox 14"/>
          <p:cNvSpPr txBox="1"/>
          <p:nvPr/>
        </p:nvSpPr>
        <p:spPr>
          <a:xfrm>
            <a:off x="1752600" y="5029200"/>
            <a:ext cx="966931" cy="369332"/>
          </a:xfrm>
          <a:prstGeom prst="rect">
            <a:avLst/>
          </a:prstGeom>
          <a:noFill/>
        </p:spPr>
        <p:txBody>
          <a:bodyPr wrap="none" rtlCol="0">
            <a:spAutoFit/>
          </a:bodyPr>
          <a:lstStyle/>
          <a:p>
            <a:r>
              <a:rPr lang="en-US" dirty="0" err="1" smtClean="0"/>
              <a:t>Cumene</a:t>
            </a:r>
            <a:endParaRPr lang="en-US" dirty="0"/>
          </a:p>
        </p:txBody>
      </p:sp>
      <p:sp>
        <p:nvSpPr>
          <p:cNvPr id="16" name="TextBox 15"/>
          <p:cNvSpPr txBox="1"/>
          <p:nvPr/>
        </p:nvSpPr>
        <p:spPr>
          <a:xfrm>
            <a:off x="2971800" y="4953000"/>
            <a:ext cx="1496564" cy="369332"/>
          </a:xfrm>
          <a:prstGeom prst="rect">
            <a:avLst/>
          </a:prstGeom>
          <a:noFill/>
        </p:spPr>
        <p:txBody>
          <a:bodyPr wrap="none" rtlCol="0">
            <a:spAutoFit/>
          </a:bodyPr>
          <a:lstStyle/>
          <a:p>
            <a:r>
              <a:rPr lang="en-US" dirty="0" smtClean="0"/>
              <a:t>Ethyl benzene</a:t>
            </a:r>
            <a:endParaRPr lang="en-US" dirty="0"/>
          </a:p>
        </p:txBody>
      </p:sp>
      <p:sp>
        <p:nvSpPr>
          <p:cNvPr id="17" name="TextBox 16"/>
          <p:cNvSpPr txBox="1"/>
          <p:nvPr/>
        </p:nvSpPr>
        <p:spPr>
          <a:xfrm>
            <a:off x="4495800" y="4953000"/>
            <a:ext cx="901401" cy="369332"/>
          </a:xfrm>
          <a:prstGeom prst="rect">
            <a:avLst/>
          </a:prstGeom>
          <a:noFill/>
        </p:spPr>
        <p:txBody>
          <a:bodyPr wrap="none" rtlCol="0">
            <a:spAutoFit/>
          </a:bodyPr>
          <a:lstStyle/>
          <a:p>
            <a:r>
              <a:rPr lang="en-US" dirty="0" smtClean="0"/>
              <a:t>Styrene</a:t>
            </a:r>
            <a:endParaRPr lang="en-US" dirty="0"/>
          </a:p>
        </p:txBody>
      </p:sp>
      <p:pic>
        <p:nvPicPr>
          <p:cNvPr id="1034" name="Picture 10" descr="C:\Users\SONY\Desktop\Benzen9.gif"/>
          <p:cNvPicPr>
            <a:picLocks noChangeAspect="1" noChangeArrowheads="1"/>
          </p:cNvPicPr>
          <p:nvPr/>
        </p:nvPicPr>
        <p:blipFill>
          <a:blip r:embed="rId7"/>
          <a:srcRect/>
          <a:stretch>
            <a:fillRect/>
          </a:stretch>
        </p:blipFill>
        <p:spPr bwMode="auto">
          <a:xfrm>
            <a:off x="6858000" y="3657600"/>
            <a:ext cx="714375" cy="1247775"/>
          </a:xfrm>
          <a:prstGeom prst="rect">
            <a:avLst/>
          </a:prstGeom>
          <a:noFill/>
        </p:spPr>
      </p:pic>
      <p:pic>
        <p:nvPicPr>
          <p:cNvPr id="1035" name="Picture 11" descr="C:\Users\SONY\Desktop\Benzen12.gif"/>
          <p:cNvPicPr>
            <a:picLocks noChangeAspect="1" noChangeArrowheads="1"/>
          </p:cNvPicPr>
          <p:nvPr/>
        </p:nvPicPr>
        <p:blipFill>
          <a:blip r:embed="rId8"/>
          <a:srcRect/>
          <a:stretch>
            <a:fillRect/>
          </a:stretch>
        </p:blipFill>
        <p:spPr bwMode="auto">
          <a:xfrm>
            <a:off x="8077200" y="3657600"/>
            <a:ext cx="838200" cy="1247775"/>
          </a:xfrm>
          <a:prstGeom prst="rect">
            <a:avLst/>
          </a:prstGeom>
          <a:noFill/>
        </p:spPr>
      </p:pic>
      <p:pic>
        <p:nvPicPr>
          <p:cNvPr id="1036" name="Picture 12" descr="C:\Users\SONY\Desktop\Benzen8.gif"/>
          <p:cNvPicPr>
            <a:picLocks noChangeAspect="1" noChangeArrowheads="1"/>
          </p:cNvPicPr>
          <p:nvPr/>
        </p:nvPicPr>
        <p:blipFill>
          <a:blip r:embed="rId9"/>
          <a:srcRect/>
          <a:stretch>
            <a:fillRect/>
          </a:stretch>
        </p:blipFill>
        <p:spPr bwMode="auto">
          <a:xfrm>
            <a:off x="5715000" y="3657600"/>
            <a:ext cx="714375" cy="1247775"/>
          </a:xfrm>
          <a:prstGeom prst="rect">
            <a:avLst/>
          </a:prstGeom>
          <a:noFill/>
        </p:spPr>
      </p:pic>
      <p:sp>
        <p:nvSpPr>
          <p:cNvPr id="21" name="TextBox 20"/>
          <p:cNvSpPr txBox="1"/>
          <p:nvPr/>
        </p:nvSpPr>
        <p:spPr>
          <a:xfrm>
            <a:off x="5638800" y="5029200"/>
            <a:ext cx="1066800" cy="369332"/>
          </a:xfrm>
          <a:prstGeom prst="rect">
            <a:avLst/>
          </a:prstGeom>
          <a:noFill/>
        </p:spPr>
        <p:txBody>
          <a:bodyPr wrap="square" rtlCol="0">
            <a:spAutoFit/>
          </a:bodyPr>
          <a:lstStyle/>
          <a:p>
            <a:r>
              <a:rPr lang="en-US" dirty="0" smtClean="0"/>
              <a:t>Phenol</a:t>
            </a:r>
            <a:endParaRPr lang="en-US" dirty="0"/>
          </a:p>
        </p:txBody>
      </p:sp>
      <p:sp>
        <p:nvSpPr>
          <p:cNvPr id="22" name="TextBox 21"/>
          <p:cNvSpPr txBox="1"/>
          <p:nvPr/>
        </p:nvSpPr>
        <p:spPr>
          <a:xfrm>
            <a:off x="6705600" y="5105400"/>
            <a:ext cx="1066800" cy="369332"/>
          </a:xfrm>
          <a:prstGeom prst="rect">
            <a:avLst/>
          </a:prstGeom>
          <a:noFill/>
        </p:spPr>
        <p:txBody>
          <a:bodyPr wrap="square" rtlCol="0">
            <a:spAutoFit/>
          </a:bodyPr>
          <a:lstStyle/>
          <a:p>
            <a:r>
              <a:rPr lang="en-US" dirty="0" smtClean="0"/>
              <a:t>Aniline</a:t>
            </a:r>
            <a:endParaRPr lang="en-US" dirty="0"/>
          </a:p>
        </p:txBody>
      </p:sp>
      <p:sp>
        <p:nvSpPr>
          <p:cNvPr id="23" name="TextBox 22"/>
          <p:cNvSpPr txBox="1"/>
          <p:nvPr/>
        </p:nvSpPr>
        <p:spPr>
          <a:xfrm>
            <a:off x="7848600" y="5105400"/>
            <a:ext cx="1295400" cy="369332"/>
          </a:xfrm>
          <a:prstGeom prst="rect">
            <a:avLst/>
          </a:prstGeom>
          <a:noFill/>
        </p:spPr>
        <p:txBody>
          <a:bodyPr wrap="square" rtlCol="0">
            <a:spAutoFit/>
          </a:bodyPr>
          <a:lstStyle/>
          <a:p>
            <a:r>
              <a:rPr lang="en-US" dirty="0" err="1" smtClean="0"/>
              <a:t>Benzamide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4312078" cy="369332"/>
          </a:xfrm>
          <a:prstGeom prst="rect">
            <a:avLst/>
          </a:prstGeom>
        </p:spPr>
        <p:txBody>
          <a:bodyPr wrap="none">
            <a:spAutoFit/>
          </a:bodyPr>
          <a:lstStyle/>
          <a:p>
            <a:r>
              <a:rPr lang="en-US" b="1" dirty="0" smtClean="0"/>
              <a:t>Orientation Effects in Substituted Benzenes</a:t>
            </a:r>
            <a:endParaRPr lang="en-US" b="1" dirty="0"/>
          </a:p>
        </p:txBody>
      </p:sp>
      <p:sp>
        <p:nvSpPr>
          <p:cNvPr id="3" name="Rectangle 2"/>
          <p:cNvSpPr/>
          <p:nvPr/>
        </p:nvSpPr>
        <p:spPr>
          <a:xfrm>
            <a:off x="381000" y="990600"/>
            <a:ext cx="8229600" cy="1477328"/>
          </a:xfrm>
          <a:prstGeom prst="rect">
            <a:avLst/>
          </a:prstGeom>
        </p:spPr>
        <p:txBody>
          <a:bodyPr wrap="square">
            <a:spAutoFit/>
          </a:bodyPr>
          <a:lstStyle/>
          <a:p>
            <a:r>
              <a:rPr lang="en-US" dirty="0" smtClean="0"/>
              <a:t>Substituted rings are divided into two groups based on the type of the substituent that the ring carries:</a:t>
            </a:r>
          </a:p>
          <a:p>
            <a:r>
              <a:rPr lang="en-US" b="1" dirty="0" smtClean="0"/>
              <a:t>Activated rings</a:t>
            </a:r>
            <a:r>
              <a:rPr lang="en-US" dirty="0" smtClean="0"/>
              <a:t>: the </a:t>
            </a:r>
            <a:r>
              <a:rPr lang="en-US" dirty="0" smtClean="0"/>
              <a:t>substituent </a:t>
            </a:r>
            <a:r>
              <a:rPr lang="en-US" dirty="0" smtClean="0"/>
              <a:t>on the ring are groups that donate electrons. </a:t>
            </a:r>
          </a:p>
          <a:p>
            <a:r>
              <a:rPr lang="en-US" b="1" dirty="0" smtClean="0"/>
              <a:t>Deactivated rings</a:t>
            </a:r>
            <a:r>
              <a:rPr lang="en-US" dirty="0" smtClean="0"/>
              <a:t>: the </a:t>
            </a:r>
            <a:r>
              <a:rPr lang="en-US" dirty="0" smtClean="0"/>
              <a:t>substituent </a:t>
            </a:r>
            <a:r>
              <a:rPr lang="en-US" dirty="0" smtClean="0"/>
              <a:t>on the ring are groups that withdraw electrons</a:t>
            </a:r>
            <a:r>
              <a:rPr lang="en-US" dirty="0" smtClean="0"/>
              <a:t>.</a:t>
            </a:r>
          </a:p>
          <a:p>
            <a:endParaRPr lang="en-US" dirty="0"/>
          </a:p>
        </p:txBody>
      </p:sp>
      <p:sp>
        <p:nvSpPr>
          <p:cNvPr id="4" name="Rectangle 3"/>
          <p:cNvSpPr/>
          <p:nvPr/>
        </p:nvSpPr>
        <p:spPr>
          <a:xfrm>
            <a:off x="228600" y="2402681"/>
            <a:ext cx="8534400" cy="3693319"/>
          </a:xfrm>
          <a:prstGeom prst="rect">
            <a:avLst/>
          </a:prstGeom>
        </p:spPr>
        <p:txBody>
          <a:bodyPr wrap="square">
            <a:spAutoFit/>
          </a:bodyPr>
          <a:lstStyle/>
          <a:p>
            <a:pPr algn="just"/>
            <a:r>
              <a:rPr lang="en-US" dirty="0" smtClean="0"/>
              <a:t>Examples of activating groups in the relative order from the most activating group to the least activating: </a:t>
            </a:r>
          </a:p>
          <a:p>
            <a:pPr algn="ctr"/>
            <a:r>
              <a:rPr lang="en-US" b="1" dirty="0" smtClean="0"/>
              <a:t>-NH</a:t>
            </a:r>
            <a:r>
              <a:rPr lang="en-US" b="1" baseline="-25000" dirty="0" smtClean="0"/>
              <a:t>2</a:t>
            </a:r>
            <a:r>
              <a:rPr lang="en-US" b="1" dirty="0" smtClean="0"/>
              <a:t>, -NR</a:t>
            </a:r>
            <a:r>
              <a:rPr lang="en-US" b="1" baseline="-25000" dirty="0" smtClean="0"/>
              <a:t>2</a:t>
            </a:r>
            <a:r>
              <a:rPr lang="en-US" b="1" dirty="0" smtClean="0"/>
              <a:t> &gt; -OH, -OR&gt; -NHCOR&gt; -CH</a:t>
            </a:r>
            <a:r>
              <a:rPr lang="en-US" b="1" baseline="-25000" dirty="0" smtClean="0"/>
              <a:t>3</a:t>
            </a:r>
            <a:r>
              <a:rPr lang="en-US" b="1" dirty="0" smtClean="0"/>
              <a:t> and other alkyl groups</a:t>
            </a:r>
          </a:p>
          <a:p>
            <a:pPr algn="just"/>
            <a:r>
              <a:rPr lang="en-US" dirty="0" smtClean="0"/>
              <a:t>with R as alkyl groups (C</a:t>
            </a:r>
            <a:r>
              <a:rPr lang="en-US" baseline="-25000" dirty="0" smtClean="0"/>
              <a:t>n</a:t>
            </a:r>
            <a:r>
              <a:rPr lang="en-US" dirty="0" smtClean="0"/>
              <a:t>H</a:t>
            </a:r>
            <a:r>
              <a:rPr lang="en-US" baseline="-25000" dirty="0" smtClean="0"/>
              <a:t>2n+1</a:t>
            </a:r>
            <a:r>
              <a:rPr lang="en-US" dirty="0" smtClean="0"/>
              <a:t>)</a:t>
            </a:r>
          </a:p>
          <a:p>
            <a:pPr algn="just"/>
            <a:endParaRPr lang="en-US" dirty="0" smtClean="0"/>
          </a:p>
          <a:p>
            <a:pPr algn="just"/>
            <a:r>
              <a:rPr lang="en-US" dirty="0" smtClean="0"/>
              <a:t>Examples of deactivating groups in the relative order from the most deactivating to the least deactivating:</a:t>
            </a:r>
          </a:p>
          <a:p>
            <a:pPr algn="ctr"/>
            <a:r>
              <a:rPr lang="en-US" b="1" dirty="0" smtClean="0"/>
              <a:t>-NO</a:t>
            </a:r>
            <a:r>
              <a:rPr lang="en-US" b="1" baseline="-25000" dirty="0" smtClean="0"/>
              <a:t>2</a:t>
            </a:r>
            <a:r>
              <a:rPr lang="en-US" b="1" dirty="0" smtClean="0"/>
              <a:t>, -CF</a:t>
            </a:r>
            <a:r>
              <a:rPr lang="en-US" b="1" baseline="-25000" dirty="0" smtClean="0"/>
              <a:t>3</a:t>
            </a:r>
            <a:r>
              <a:rPr lang="en-US" b="1" dirty="0" smtClean="0"/>
              <a:t>&gt; -COR, -CN, -CO</a:t>
            </a:r>
            <a:r>
              <a:rPr lang="en-US" b="1" baseline="-25000" dirty="0" smtClean="0"/>
              <a:t>2</a:t>
            </a:r>
            <a:r>
              <a:rPr lang="en-US" b="1" dirty="0" smtClean="0"/>
              <a:t>R, -SO</a:t>
            </a:r>
            <a:r>
              <a:rPr lang="en-US" b="1" baseline="-25000" dirty="0" smtClean="0"/>
              <a:t>3</a:t>
            </a:r>
            <a:r>
              <a:rPr lang="en-US" b="1" dirty="0" smtClean="0"/>
              <a:t>H &gt; Halogens</a:t>
            </a:r>
          </a:p>
          <a:p>
            <a:pPr algn="just"/>
            <a:r>
              <a:rPr lang="en-US" dirty="0" smtClean="0"/>
              <a:t>with R as alkyl groups (C</a:t>
            </a:r>
            <a:r>
              <a:rPr lang="en-US" baseline="-25000" dirty="0" smtClean="0"/>
              <a:t>n</a:t>
            </a:r>
            <a:r>
              <a:rPr lang="en-US" dirty="0" smtClean="0"/>
              <a:t>H</a:t>
            </a:r>
            <a:r>
              <a:rPr lang="en-US" baseline="-25000" dirty="0" smtClean="0"/>
              <a:t>2n+1</a:t>
            </a:r>
            <a:r>
              <a:rPr lang="en-US" dirty="0" smtClean="0"/>
              <a:t>)</a:t>
            </a:r>
          </a:p>
          <a:p>
            <a:pPr algn="just"/>
            <a:endParaRPr lang="en-US" dirty="0" smtClean="0"/>
          </a:p>
          <a:p>
            <a:pPr algn="just"/>
            <a:r>
              <a:rPr lang="en-US" dirty="0" smtClean="0"/>
              <a:t>The order of reactivity among Halogens from the more reactive (least deactivating substituent) to the least reactive (most deactivating substituent) halogen is:</a:t>
            </a:r>
          </a:p>
          <a:p>
            <a:pPr algn="ctr"/>
            <a:r>
              <a:rPr lang="en-US" b="1" dirty="0" smtClean="0"/>
              <a:t>F&gt; </a:t>
            </a:r>
            <a:r>
              <a:rPr lang="en-US" b="1" dirty="0" err="1" smtClean="0"/>
              <a:t>Cl</a:t>
            </a:r>
            <a:r>
              <a:rPr lang="en-US" b="1" dirty="0" smtClean="0"/>
              <a:t> &gt; Br &gt; </a:t>
            </a:r>
            <a:r>
              <a:rPr lang="en-US" b="1" dirty="0" smtClean="0"/>
              <a:t>I</a:t>
            </a:r>
            <a:endParaRPr lang="en-US"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382000" cy="2308324"/>
          </a:xfrm>
          <a:prstGeom prst="rect">
            <a:avLst/>
          </a:prstGeom>
        </p:spPr>
        <p:txBody>
          <a:bodyPr wrap="square">
            <a:spAutoFit/>
          </a:bodyPr>
          <a:lstStyle/>
          <a:p>
            <a:pPr algn="just"/>
            <a:r>
              <a:rPr lang="en-US" dirty="0" smtClean="0"/>
              <a:t>The order of reactivity of the benzene rings toward the </a:t>
            </a:r>
            <a:r>
              <a:rPr lang="en-US" dirty="0" err="1" smtClean="0"/>
              <a:t>electrophilic</a:t>
            </a:r>
            <a:r>
              <a:rPr lang="en-US" dirty="0" smtClean="0"/>
              <a:t> substitution when it is substituted with a halogen groups, follows the order of </a:t>
            </a:r>
            <a:r>
              <a:rPr lang="en-US" dirty="0" err="1" smtClean="0"/>
              <a:t>electronegativity</a:t>
            </a:r>
            <a:r>
              <a:rPr lang="en-US" dirty="0" smtClean="0"/>
              <a:t>. The ring that is substituted with the most electronegative halogen is the most reactive ring ( less deactivating substituent ) and the ring that is substituted with the least </a:t>
            </a:r>
            <a:r>
              <a:rPr lang="en-US" dirty="0" err="1" smtClean="0"/>
              <a:t>electronegatvie</a:t>
            </a:r>
            <a:r>
              <a:rPr lang="en-US" dirty="0" smtClean="0"/>
              <a:t> halogen is the least reactive ring ( more deactivating substituent ), when we compare rings with halogen </a:t>
            </a:r>
            <a:r>
              <a:rPr lang="en-US" dirty="0" err="1" smtClean="0"/>
              <a:t>substituents</a:t>
            </a:r>
            <a:r>
              <a:rPr lang="en-US" dirty="0" smtClean="0"/>
              <a:t>. Also the size of the halogen effects the reactivity of the benzene ring that the halogen is attached to. As the size of the halogen increase, the reactivity of the ring decreases.</a:t>
            </a:r>
            <a:endParaRPr lang="en-US" dirty="0"/>
          </a:p>
        </p:txBody>
      </p:sp>
      <p:sp>
        <p:nvSpPr>
          <p:cNvPr id="3" name="Rectangle 2"/>
          <p:cNvSpPr/>
          <p:nvPr/>
        </p:nvSpPr>
        <p:spPr>
          <a:xfrm>
            <a:off x="609600" y="3276600"/>
            <a:ext cx="8229600" cy="1477328"/>
          </a:xfrm>
          <a:prstGeom prst="rect">
            <a:avLst/>
          </a:prstGeom>
        </p:spPr>
        <p:txBody>
          <a:bodyPr wrap="square">
            <a:spAutoFit/>
          </a:bodyPr>
          <a:lstStyle/>
          <a:p>
            <a:pPr algn="just"/>
            <a:r>
              <a:rPr lang="en-US" dirty="0" smtClean="0"/>
              <a:t>The activating group directs the reaction to the </a:t>
            </a:r>
            <a:r>
              <a:rPr lang="en-US" dirty="0" err="1" smtClean="0"/>
              <a:t>ortho</a:t>
            </a:r>
            <a:r>
              <a:rPr lang="en-US" dirty="0" smtClean="0"/>
              <a:t> or </a:t>
            </a:r>
            <a:r>
              <a:rPr lang="en-US" dirty="0" err="1" smtClean="0"/>
              <a:t>para</a:t>
            </a:r>
            <a:r>
              <a:rPr lang="en-US" dirty="0" smtClean="0"/>
              <a:t> position, which means the </a:t>
            </a:r>
            <a:r>
              <a:rPr lang="en-US" dirty="0" err="1" smtClean="0"/>
              <a:t>electrophile</a:t>
            </a:r>
            <a:r>
              <a:rPr lang="en-US" dirty="0" smtClean="0"/>
              <a:t> substitute the hydrogen that is on carbon 2 or carbon 4. The deactivating group directs the reaction to the meta position, which means the </a:t>
            </a:r>
            <a:r>
              <a:rPr lang="en-US" dirty="0" err="1" smtClean="0"/>
              <a:t>electrophile</a:t>
            </a:r>
            <a:r>
              <a:rPr lang="en-US" dirty="0" smtClean="0"/>
              <a:t> substitute the hydrogen that is on carbon 3 with the exception of the halogens that is a deactivating group but directs the </a:t>
            </a:r>
            <a:r>
              <a:rPr lang="en-US" dirty="0" err="1" smtClean="0"/>
              <a:t>ortho</a:t>
            </a:r>
            <a:r>
              <a:rPr lang="en-US" dirty="0" smtClean="0"/>
              <a:t> or </a:t>
            </a:r>
            <a:r>
              <a:rPr lang="en-US" dirty="0" err="1" smtClean="0"/>
              <a:t>para</a:t>
            </a:r>
            <a:r>
              <a:rPr lang="en-US" dirty="0" smtClean="0"/>
              <a:t> substitution.</a:t>
            </a:r>
            <a:endParaRPr lang="en-US" dirty="0"/>
          </a:p>
        </p:txBody>
      </p:sp>
      <p:pic>
        <p:nvPicPr>
          <p:cNvPr id="29698" name="Picture 2"/>
          <p:cNvPicPr>
            <a:picLocks noChangeAspect="1" noChangeArrowheads="1"/>
          </p:cNvPicPr>
          <p:nvPr/>
        </p:nvPicPr>
        <p:blipFill>
          <a:blip r:embed="rId2"/>
          <a:srcRect/>
          <a:stretch>
            <a:fillRect/>
          </a:stretch>
        </p:blipFill>
        <p:spPr bwMode="auto">
          <a:xfrm>
            <a:off x="2971800" y="4724400"/>
            <a:ext cx="3760196" cy="1905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533400"/>
            <a:ext cx="7848600" cy="369332"/>
          </a:xfrm>
          <a:prstGeom prst="rect">
            <a:avLst/>
          </a:prstGeom>
        </p:spPr>
        <p:txBody>
          <a:bodyPr wrap="square">
            <a:spAutoFit/>
          </a:bodyPr>
          <a:lstStyle/>
          <a:p>
            <a:r>
              <a:rPr lang="en-US" b="1" dirty="0" err="1" smtClean="0"/>
              <a:t>Substituents</a:t>
            </a:r>
            <a:r>
              <a:rPr lang="en-US" b="1" dirty="0" smtClean="0"/>
              <a:t> determine the reaction direction by resonance or inductive effect</a:t>
            </a:r>
            <a:endParaRPr lang="en-US" b="1" dirty="0"/>
          </a:p>
        </p:txBody>
      </p:sp>
      <p:sp>
        <p:nvSpPr>
          <p:cNvPr id="32771" name="Rectangle 3"/>
          <p:cNvSpPr>
            <a:spLocks noChangeArrowheads="1"/>
          </p:cNvSpPr>
          <p:nvPr/>
        </p:nvSpPr>
        <p:spPr bwMode="auto">
          <a:xfrm>
            <a:off x="369458" y="1066800"/>
            <a:ext cx="839354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Resonance effect is the conjugation between the ring and the substituent, which means the delocalizing of the </a:t>
            </a:r>
            <a:r>
              <a:rPr kumimoji="0" lang="en-US" b="0" i="1" u="none" strike="noStrike" cap="none" normalizeH="0" baseline="0" dirty="0" smtClean="0">
                <a:ln>
                  <a:noFill/>
                </a:ln>
                <a:solidFill>
                  <a:schemeClr val="tx1"/>
                </a:solidFill>
                <a:effectLst/>
                <a:latin typeface="Times New Roman" pitchFamily="18" charset="0"/>
                <a:cs typeface="Times New Roman" pitchFamily="18" charset="0"/>
              </a:rPr>
              <a:t>π</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 electrons between the ring and the substituent. Inductive effect is the withdraw of the sigma ( the single bond ) electrons away from the ring toward the substituent, due to the </a:t>
            </a:r>
            <a:r>
              <a:rPr kumimoji="0" lang="en-US" b="0" i="0" strike="noStrike" cap="none" normalizeH="0" baseline="0" dirty="0" smtClean="0">
                <a:ln>
                  <a:noFill/>
                </a:ln>
                <a:effectLst/>
                <a:latin typeface="Times New Roman" pitchFamily="18" charset="0"/>
                <a:cs typeface="Times New Roman" pitchFamily="18" charset="0"/>
              </a:rPr>
              <a:t>higher electro negativity of the </a:t>
            </a: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substituent compared to the carbon of the ring. </a:t>
            </a:r>
          </a:p>
        </p:txBody>
      </p:sp>
      <p:pic>
        <p:nvPicPr>
          <p:cNvPr id="32772" name="Picture 4"/>
          <p:cNvPicPr>
            <a:picLocks noChangeAspect="1" noChangeArrowheads="1"/>
          </p:cNvPicPr>
          <p:nvPr/>
        </p:nvPicPr>
        <p:blipFill>
          <a:blip r:embed="rId2"/>
          <a:srcRect/>
          <a:stretch>
            <a:fillRect/>
          </a:stretch>
        </p:blipFill>
        <p:spPr bwMode="auto">
          <a:xfrm>
            <a:off x="304800" y="2590800"/>
            <a:ext cx="8419754" cy="2819400"/>
          </a:xfrm>
          <a:prstGeom prst="rect">
            <a:avLst/>
          </a:prstGeom>
          <a:noFill/>
          <a:ln w="9525">
            <a:noFill/>
            <a:miter lim="800000"/>
            <a:headEnd/>
            <a:tailEnd/>
          </a:ln>
          <a:effectLst/>
        </p:spPr>
      </p:pic>
      <p:sp>
        <p:nvSpPr>
          <p:cNvPr id="7" name="Rectangle 6"/>
          <p:cNvSpPr/>
          <p:nvPr/>
        </p:nvSpPr>
        <p:spPr>
          <a:xfrm>
            <a:off x="304800" y="5257800"/>
            <a:ext cx="8534400" cy="1200329"/>
          </a:xfrm>
          <a:prstGeom prst="rect">
            <a:avLst/>
          </a:prstGeom>
        </p:spPr>
        <p:txBody>
          <a:bodyPr wrap="square">
            <a:spAutoFit/>
          </a:bodyPr>
          <a:lstStyle/>
          <a:p>
            <a:pPr algn="just"/>
            <a:r>
              <a:rPr lang="en-US" dirty="0" smtClean="0"/>
              <a:t>Since the electrons </a:t>
            </a:r>
            <a:r>
              <a:rPr lang="en-US" dirty="0" smtClean="0"/>
              <a:t>locating </a:t>
            </a:r>
            <a:r>
              <a:rPr lang="en-US" dirty="0" smtClean="0"/>
              <a:t>transfer between the </a:t>
            </a:r>
            <a:r>
              <a:rPr lang="en-US" dirty="0" err="1" smtClean="0"/>
              <a:t>ortho</a:t>
            </a:r>
            <a:r>
              <a:rPr lang="en-US" dirty="0" smtClean="0"/>
              <a:t> and </a:t>
            </a:r>
            <a:r>
              <a:rPr lang="en-US" dirty="0" err="1" smtClean="0"/>
              <a:t>para</a:t>
            </a:r>
            <a:r>
              <a:rPr lang="en-US" dirty="0" smtClean="0"/>
              <a:t> carbons, then the </a:t>
            </a:r>
            <a:r>
              <a:rPr lang="en-US" dirty="0" err="1" smtClean="0"/>
              <a:t>electrophile</a:t>
            </a:r>
            <a:r>
              <a:rPr lang="en-US" dirty="0" smtClean="0"/>
              <a:t> prefer attacking the carbon that has the free </a:t>
            </a:r>
            <a:r>
              <a:rPr lang="en-US" dirty="0" smtClean="0"/>
              <a:t>electron. Inductive </a:t>
            </a:r>
            <a:r>
              <a:rPr lang="en-US" dirty="0" smtClean="0"/>
              <a:t>effect of alkyl groups activates the direction of the </a:t>
            </a:r>
            <a:r>
              <a:rPr lang="en-US" dirty="0" err="1" smtClean="0"/>
              <a:t>ortho</a:t>
            </a:r>
            <a:r>
              <a:rPr lang="en-US" dirty="0" smtClean="0"/>
              <a:t> or </a:t>
            </a:r>
            <a:r>
              <a:rPr lang="en-US" dirty="0" err="1" smtClean="0"/>
              <a:t>para</a:t>
            </a:r>
            <a:r>
              <a:rPr lang="en-US" dirty="0" smtClean="0"/>
              <a:t> substitution, which is when s electrons gets pushed toward the ring.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153400" cy="1231106"/>
          </a:xfrm>
          <a:prstGeom prst="rect">
            <a:avLst/>
          </a:prstGeom>
        </p:spPr>
        <p:txBody>
          <a:bodyPr wrap="square">
            <a:spAutoFit/>
          </a:bodyPr>
          <a:lstStyle/>
          <a:p>
            <a:pPr algn="just"/>
            <a:r>
              <a:rPr lang="en-US" sz="2000" b="1" dirty="0" smtClean="0"/>
              <a:t>Heat of hydrogenation </a:t>
            </a:r>
            <a:r>
              <a:rPr lang="en-US" dirty="0" smtClean="0"/>
              <a:t>(</a:t>
            </a:r>
            <a:r>
              <a:rPr lang="en-US" dirty="0" err="1" smtClean="0"/>
              <a:t>Δh</a:t>
            </a:r>
            <a:r>
              <a:rPr lang="en-US" baseline="-25000" dirty="0" err="1" smtClean="0"/>
              <a:t>hydro</a:t>
            </a:r>
            <a:r>
              <a:rPr lang="en-US" dirty="0" smtClean="0"/>
              <a:t> or </a:t>
            </a:r>
            <a:r>
              <a:rPr lang="en-US" dirty="0" err="1" smtClean="0"/>
              <a:t>ΔH</a:t>
            </a:r>
            <a:r>
              <a:rPr lang="en-US" baseline="30000" dirty="0" err="1" smtClean="0"/>
              <a:t>o</a:t>
            </a:r>
            <a:r>
              <a:rPr lang="en-US" dirty="0" smtClean="0"/>
              <a:t>) of an </a:t>
            </a:r>
            <a:r>
              <a:rPr lang="en-US" dirty="0" err="1" smtClean="0"/>
              <a:t>alkene</a:t>
            </a:r>
            <a:r>
              <a:rPr lang="en-US" dirty="0" smtClean="0"/>
              <a:t> is the standard enthalpy of catalytic hydrogenation of an </a:t>
            </a:r>
            <a:r>
              <a:rPr lang="en-US" dirty="0" err="1" smtClean="0"/>
              <a:t>alkene</a:t>
            </a:r>
            <a:r>
              <a:rPr lang="en-US" dirty="0" smtClean="0"/>
              <a:t>. Catalytic hydrogenation of an </a:t>
            </a:r>
            <a:r>
              <a:rPr lang="en-US" dirty="0" err="1" smtClean="0"/>
              <a:t>alkene</a:t>
            </a:r>
            <a:r>
              <a:rPr lang="en-US" dirty="0" smtClean="0"/>
              <a:t> is always exothermic. Therefore, heat of hydrogenation of alkenes is always negative. For example,</a:t>
            </a:r>
            <a:endParaRPr lang="en-US" dirty="0"/>
          </a:p>
        </p:txBody>
      </p:sp>
      <p:pic>
        <p:nvPicPr>
          <p:cNvPr id="1028" name="Picture 4" descr="https://chem.libretexts.org/@api/deki/files/57224/heatofhydrogenation1.png?revision=1"/>
          <p:cNvPicPr>
            <a:picLocks noChangeAspect="1" noChangeArrowheads="1"/>
          </p:cNvPicPr>
          <p:nvPr/>
        </p:nvPicPr>
        <p:blipFill>
          <a:blip r:embed="rId2"/>
          <a:srcRect/>
          <a:stretch>
            <a:fillRect/>
          </a:stretch>
        </p:blipFill>
        <p:spPr bwMode="auto">
          <a:xfrm>
            <a:off x="304800" y="1752600"/>
            <a:ext cx="8686800" cy="733855"/>
          </a:xfrm>
          <a:prstGeom prst="rect">
            <a:avLst/>
          </a:prstGeom>
          <a:noFill/>
        </p:spPr>
      </p:pic>
      <p:sp>
        <p:nvSpPr>
          <p:cNvPr id="7" name="Rectangle 6"/>
          <p:cNvSpPr/>
          <p:nvPr/>
        </p:nvSpPr>
        <p:spPr>
          <a:xfrm>
            <a:off x="533400" y="2667000"/>
            <a:ext cx="8305800" cy="1477328"/>
          </a:xfrm>
          <a:prstGeom prst="rect">
            <a:avLst/>
          </a:prstGeom>
        </p:spPr>
        <p:txBody>
          <a:bodyPr wrap="square">
            <a:spAutoFit/>
          </a:bodyPr>
          <a:lstStyle/>
          <a:p>
            <a:pPr algn="just"/>
            <a:r>
              <a:rPr lang="en-US" dirty="0" smtClean="0"/>
              <a:t>Heat of hydrogenation of alkenes is a measure of the stability of carbon-carbon double bonds. All else being the same, the smaller the numerical value of heat of hydrogenation of an </a:t>
            </a:r>
            <a:r>
              <a:rPr lang="en-US" dirty="0" err="1" smtClean="0"/>
              <a:t>alkene</a:t>
            </a:r>
            <a:r>
              <a:rPr lang="en-US" dirty="0" smtClean="0"/>
              <a:t>, the more stable the double bond therein. Based on heats of hydrogenation of alkenes, the trend in the stability of carbon-carbon double bonds is </a:t>
            </a:r>
            <a:r>
              <a:rPr lang="en-US" dirty="0" err="1" smtClean="0"/>
              <a:t>tetrasubstituted</a:t>
            </a:r>
            <a:r>
              <a:rPr lang="en-US" dirty="0" smtClean="0"/>
              <a:t> &gt; </a:t>
            </a:r>
            <a:r>
              <a:rPr lang="en-US" dirty="0" err="1" smtClean="0"/>
              <a:t>trisubstituted</a:t>
            </a:r>
            <a:r>
              <a:rPr lang="en-US" dirty="0" smtClean="0"/>
              <a:t> &gt; </a:t>
            </a:r>
            <a:r>
              <a:rPr lang="en-US" dirty="0" err="1" smtClean="0"/>
              <a:t>disubstituted</a:t>
            </a:r>
            <a:r>
              <a:rPr lang="en-US" dirty="0" smtClean="0"/>
              <a:t> &gt; </a:t>
            </a:r>
            <a:r>
              <a:rPr lang="en-US" dirty="0" err="1" smtClean="0"/>
              <a:t>monosubstituted</a:t>
            </a:r>
            <a:r>
              <a:rPr lang="en-US" dirty="0" smtClean="0"/>
              <a:t> &gt; </a:t>
            </a:r>
            <a:r>
              <a:rPr lang="en-US" dirty="0" err="1" smtClean="0"/>
              <a:t>unsubstituted</a:t>
            </a:r>
            <a:r>
              <a:rPr lang="en-US" dirty="0" smtClean="0"/>
              <a:t>.</a:t>
            </a:r>
            <a:endParaRPr lang="en-US" dirty="0"/>
          </a:p>
        </p:txBody>
      </p:sp>
      <p:sp>
        <p:nvSpPr>
          <p:cNvPr id="8" name="Rectangle 7"/>
          <p:cNvSpPr/>
          <p:nvPr/>
        </p:nvSpPr>
        <p:spPr>
          <a:xfrm>
            <a:off x="533400" y="4191000"/>
            <a:ext cx="8153400" cy="2862322"/>
          </a:xfrm>
          <a:prstGeom prst="rect">
            <a:avLst/>
          </a:prstGeom>
        </p:spPr>
        <p:txBody>
          <a:bodyPr wrap="square">
            <a:spAutoFit/>
          </a:bodyPr>
          <a:lstStyle/>
          <a:p>
            <a:pPr algn="just"/>
            <a:r>
              <a:rPr lang="en-US" dirty="0" smtClean="0"/>
              <a:t>The </a:t>
            </a:r>
            <a:r>
              <a:rPr lang="en-US" b="1" dirty="0" smtClean="0"/>
              <a:t>heat of hydrogenation of benzene </a:t>
            </a:r>
            <a:r>
              <a:rPr lang="en-US" dirty="0" smtClean="0"/>
              <a:t>is less than expected because benzene is stabilized by resonance. The </a:t>
            </a:r>
            <a:r>
              <a:rPr lang="en-US" b="1" dirty="0" smtClean="0"/>
              <a:t>molar heat of combustion (</a:t>
            </a:r>
            <a:r>
              <a:rPr lang="en-US" b="1" i="1" dirty="0" smtClean="0"/>
              <a:t>He</a:t>
            </a:r>
            <a:r>
              <a:rPr lang="en-US" b="1" dirty="0" smtClean="0"/>
              <a:t>)</a:t>
            </a:r>
            <a:r>
              <a:rPr lang="en-US" dirty="0" smtClean="0"/>
              <a:t> is the heat released when one mole of a substance is completely burned.</a:t>
            </a:r>
            <a:r>
              <a:rPr lang="en-US" b="1" dirty="0" smtClean="0"/>
              <a:t> The heat of combustion of benzene in a bomb calorimeter is found to be 3263.9kj/mole at 25 degree </a:t>
            </a:r>
            <a:r>
              <a:rPr lang="en-US" b="1" dirty="0" err="1" smtClean="0"/>
              <a:t>celsius</a:t>
            </a:r>
            <a:r>
              <a:rPr lang="en-US" b="1" dirty="0" smtClean="0"/>
              <a:t>. </a:t>
            </a:r>
            <a:endParaRPr lang="en-US" dirty="0" smtClean="0"/>
          </a:p>
          <a:p>
            <a:pPr algn="just"/>
            <a:r>
              <a:rPr lang="en-US" dirty="0" err="1" smtClean="0"/>
              <a:t>Cyclohexene</a:t>
            </a:r>
            <a:r>
              <a:rPr lang="en-US" dirty="0" smtClean="0"/>
              <a:t> has one double bond, and its heat of hydrogenation is -120 kJ/mol.</a:t>
            </a:r>
          </a:p>
          <a:p>
            <a:pPr algn="just"/>
            <a:r>
              <a:rPr lang="en-US" dirty="0" smtClean="0"/>
              <a:t>Benzene has three double bonds, so we might expect its heat of hydrogenation to be -360 kJ/</a:t>
            </a:r>
            <a:r>
              <a:rPr lang="en-US" dirty="0" err="1" smtClean="0"/>
              <a:t>mol.However</a:t>
            </a:r>
            <a:r>
              <a:rPr lang="en-US" dirty="0" smtClean="0"/>
              <a:t>, its measured heat of hydrogenation is only -208 kJ/mol.</a:t>
            </a:r>
          </a:p>
          <a:p>
            <a:pPr algn="just"/>
            <a:r>
              <a:rPr lang="en-US" dirty="0" smtClean="0"/>
              <a:t>Benzene is </a:t>
            </a:r>
            <a:r>
              <a:rPr lang="en-US" b="1" dirty="0" smtClean="0"/>
              <a:t>more stable</a:t>
            </a:r>
            <a:r>
              <a:rPr lang="en-US" dirty="0" smtClean="0"/>
              <a:t> than expected by 152 kJ/mol. This difference is called its </a:t>
            </a:r>
            <a:r>
              <a:rPr lang="en-US" b="1" dirty="0" smtClean="0"/>
              <a:t>resonance energy</a:t>
            </a:r>
            <a:r>
              <a:rPr lang="en-US" dirty="0" smtClean="0"/>
              <a:t>.</a:t>
            </a:r>
          </a:p>
          <a:p>
            <a:pPr algn="just"/>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534400" cy="923330"/>
          </a:xfrm>
          <a:prstGeom prst="rect">
            <a:avLst/>
          </a:prstGeom>
        </p:spPr>
        <p:txBody>
          <a:bodyPr wrap="square">
            <a:spAutoFit/>
          </a:bodyPr>
          <a:lstStyle/>
          <a:p>
            <a:r>
              <a:rPr lang="en-US" b="1" dirty="0" smtClean="0"/>
              <a:t>Deactivating group (meta directors)</a:t>
            </a:r>
          </a:p>
          <a:p>
            <a:r>
              <a:rPr lang="en-US" dirty="0" smtClean="0"/>
              <a:t>The deactivating groups deactivate the ring by the inductive effect in the presence of an electronegative atom that withdraws the electrons away from the ring.</a:t>
            </a:r>
            <a:endParaRPr lang="en-US" dirty="0"/>
          </a:p>
        </p:txBody>
      </p:sp>
      <p:pic>
        <p:nvPicPr>
          <p:cNvPr id="31745" name="Picture 1"/>
          <p:cNvPicPr>
            <a:picLocks noChangeAspect="1" noChangeArrowheads="1"/>
          </p:cNvPicPr>
          <p:nvPr/>
        </p:nvPicPr>
        <p:blipFill>
          <a:blip r:embed="rId2"/>
          <a:srcRect/>
          <a:stretch>
            <a:fillRect/>
          </a:stretch>
        </p:blipFill>
        <p:spPr bwMode="auto">
          <a:xfrm>
            <a:off x="228600" y="1447800"/>
            <a:ext cx="8561413" cy="2362200"/>
          </a:xfrm>
          <a:prstGeom prst="rect">
            <a:avLst/>
          </a:prstGeom>
          <a:noFill/>
          <a:ln w="9525">
            <a:noFill/>
            <a:miter lim="800000"/>
            <a:headEnd/>
            <a:tailEnd/>
          </a:ln>
          <a:effectLst/>
        </p:spPr>
      </p:pic>
      <p:sp>
        <p:nvSpPr>
          <p:cNvPr id="4" name="Rectangle 3"/>
          <p:cNvSpPr/>
          <p:nvPr/>
        </p:nvSpPr>
        <p:spPr>
          <a:xfrm>
            <a:off x="457200" y="3733800"/>
            <a:ext cx="8229600" cy="2585323"/>
          </a:xfrm>
          <a:prstGeom prst="rect">
            <a:avLst/>
          </a:prstGeom>
        </p:spPr>
        <p:txBody>
          <a:bodyPr wrap="square">
            <a:spAutoFit/>
          </a:bodyPr>
          <a:lstStyle/>
          <a:p>
            <a:pPr algn="just"/>
            <a:r>
              <a:rPr lang="en-US" dirty="0" smtClean="0"/>
              <a:t>when there is an electron withdraw from the ring, that leaves the carbons at the </a:t>
            </a:r>
            <a:r>
              <a:rPr lang="en-US" dirty="0" err="1" smtClean="0"/>
              <a:t>ortho</a:t>
            </a:r>
            <a:r>
              <a:rPr lang="en-US" dirty="0" smtClean="0"/>
              <a:t>, </a:t>
            </a:r>
            <a:r>
              <a:rPr lang="en-US" dirty="0" err="1" smtClean="0"/>
              <a:t>para</a:t>
            </a:r>
            <a:r>
              <a:rPr lang="en-US" dirty="0" smtClean="0"/>
              <a:t> positions with a positive charge which is unfavorable for the </a:t>
            </a:r>
            <a:r>
              <a:rPr lang="en-US" dirty="0" err="1" smtClean="0"/>
              <a:t>electrophile</a:t>
            </a:r>
            <a:r>
              <a:rPr lang="en-US" dirty="0" smtClean="0"/>
              <a:t>, so the </a:t>
            </a:r>
            <a:r>
              <a:rPr lang="en-US" dirty="0" err="1" smtClean="0"/>
              <a:t>electrophile</a:t>
            </a:r>
            <a:r>
              <a:rPr lang="en-US" dirty="0" smtClean="0"/>
              <a:t> attacks the carbon at the meta positions</a:t>
            </a:r>
            <a:r>
              <a:rPr lang="en-US" dirty="0" smtClean="0"/>
              <a:t>.</a:t>
            </a:r>
          </a:p>
          <a:p>
            <a:pPr algn="just"/>
            <a:endParaRPr lang="en-US" dirty="0" smtClean="0"/>
          </a:p>
          <a:p>
            <a:pPr algn="just"/>
            <a:r>
              <a:rPr lang="en-US" dirty="0" smtClean="0"/>
              <a:t>Halogens are an exception of the deactivating group that directs the </a:t>
            </a:r>
            <a:r>
              <a:rPr lang="en-US" dirty="0" err="1" smtClean="0"/>
              <a:t>ortho</a:t>
            </a:r>
            <a:r>
              <a:rPr lang="en-US" dirty="0" smtClean="0"/>
              <a:t> or </a:t>
            </a:r>
            <a:r>
              <a:rPr lang="en-US" dirty="0" err="1" smtClean="0"/>
              <a:t>para</a:t>
            </a:r>
            <a:r>
              <a:rPr lang="en-US" dirty="0" smtClean="0"/>
              <a:t> substitution. The halogens deactivate the ring by inductive effect not by the resonance even though they have an unpaired pair of electrons. The unpaired pair of electrons gets donated to the ring, but the inductive effect pulls away the s electrons from the ring by the </a:t>
            </a:r>
            <a:r>
              <a:rPr lang="en-US" dirty="0" err="1" smtClean="0"/>
              <a:t>electronegativity</a:t>
            </a:r>
            <a:r>
              <a:rPr lang="en-US" dirty="0" smtClean="0"/>
              <a:t> of the halogens.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3561552" cy="369332"/>
          </a:xfrm>
          <a:prstGeom prst="rect">
            <a:avLst/>
          </a:prstGeom>
        </p:spPr>
        <p:txBody>
          <a:bodyPr wrap="none">
            <a:spAutoFit/>
          </a:bodyPr>
          <a:lstStyle/>
          <a:p>
            <a:r>
              <a:rPr lang="en-US" b="1" dirty="0" err="1" smtClean="0"/>
              <a:t>Nucleophilic</a:t>
            </a:r>
            <a:r>
              <a:rPr lang="en-US" b="1" dirty="0" smtClean="0"/>
              <a:t> Aromatic Substitution </a:t>
            </a:r>
            <a:endParaRPr lang="en-US" b="1" dirty="0"/>
          </a:p>
        </p:txBody>
      </p:sp>
      <p:sp>
        <p:nvSpPr>
          <p:cNvPr id="3" name="Rectangle 2"/>
          <p:cNvSpPr/>
          <p:nvPr/>
        </p:nvSpPr>
        <p:spPr>
          <a:xfrm>
            <a:off x="381000" y="990600"/>
            <a:ext cx="8229600" cy="646331"/>
          </a:xfrm>
          <a:prstGeom prst="rect">
            <a:avLst/>
          </a:prstGeom>
        </p:spPr>
        <p:txBody>
          <a:bodyPr wrap="square">
            <a:spAutoFit/>
          </a:bodyPr>
          <a:lstStyle/>
          <a:p>
            <a:pPr algn="just"/>
            <a:r>
              <a:rPr lang="en-US" dirty="0" smtClean="0"/>
              <a:t>A </a:t>
            </a:r>
            <a:r>
              <a:rPr lang="en-US" i="1" dirty="0" err="1" smtClean="0"/>
              <a:t>nucleophilic</a:t>
            </a:r>
            <a:r>
              <a:rPr lang="en-US" i="1" dirty="0" smtClean="0"/>
              <a:t> aromatic substitution reaction</a:t>
            </a:r>
            <a:r>
              <a:rPr lang="en-US" dirty="0" smtClean="0"/>
              <a:t> is a reaction in which one of the </a:t>
            </a:r>
            <a:r>
              <a:rPr lang="en-US" dirty="0" err="1" smtClean="0"/>
              <a:t>substituents</a:t>
            </a:r>
            <a:r>
              <a:rPr lang="en-US" dirty="0" smtClean="0"/>
              <a:t> in an aromatic ring is replaced by a </a:t>
            </a:r>
            <a:r>
              <a:rPr lang="en-US" dirty="0" err="1" smtClean="0"/>
              <a:t>nucleophile</a:t>
            </a:r>
            <a:r>
              <a:rPr lang="en-US" dirty="0" smtClean="0"/>
              <a:t>.</a:t>
            </a:r>
            <a:endParaRPr lang="en-US" dirty="0"/>
          </a:p>
        </p:txBody>
      </p:sp>
      <p:pic>
        <p:nvPicPr>
          <p:cNvPr id="30721" name="Picture 1"/>
          <p:cNvPicPr>
            <a:picLocks noChangeAspect="1" noChangeArrowheads="1"/>
          </p:cNvPicPr>
          <p:nvPr/>
        </p:nvPicPr>
        <p:blipFill>
          <a:blip r:embed="rId2"/>
          <a:srcRect/>
          <a:stretch>
            <a:fillRect/>
          </a:stretch>
        </p:blipFill>
        <p:spPr bwMode="auto">
          <a:xfrm>
            <a:off x="914400" y="1676400"/>
            <a:ext cx="7060424" cy="48006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2590800" y="885825"/>
            <a:ext cx="4229100" cy="1628775"/>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2590800" y="2562225"/>
            <a:ext cx="5295900" cy="1476375"/>
          </a:xfrm>
          <a:prstGeom prst="rect">
            <a:avLst/>
          </a:prstGeom>
          <a:noFill/>
          <a:ln w="9525">
            <a:noFill/>
            <a:miter lim="800000"/>
            <a:headEnd/>
            <a:tailEnd/>
          </a:ln>
          <a:effectLst/>
        </p:spPr>
      </p:pic>
      <p:sp>
        <p:nvSpPr>
          <p:cNvPr id="4" name="TextBox 3"/>
          <p:cNvSpPr txBox="1"/>
          <p:nvPr/>
        </p:nvSpPr>
        <p:spPr>
          <a:xfrm>
            <a:off x="2667000" y="304800"/>
            <a:ext cx="4191000" cy="369332"/>
          </a:xfrm>
          <a:prstGeom prst="rect">
            <a:avLst/>
          </a:prstGeom>
          <a:noFill/>
        </p:spPr>
        <p:txBody>
          <a:bodyPr wrap="square" rtlCol="0">
            <a:spAutoFit/>
          </a:bodyPr>
          <a:lstStyle/>
          <a:p>
            <a:r>
              <a:rPr lang="en-US" b="1" dirty="0" smtClean="0"/>
              <a:t>Bimolecular displacement mechanism</a:t>
            </a:r>
            <a:endParaRPr lang="en-US" b="1" dirty="0"/>
          </a:p>
        </p:txBody>
      </p:sp>
      <p:sp>
        <p:nvSpPr>
          <p:cNvPr id="5" name="TextBox 4"/>
          <p:cNvSpPr txBox="1"/>
          <p:nvPr/>
        </p:nvSpPr>
        <p:spPr>
          <a:xfrm>
            <a:off x="228600" y="1600200"/>
            <a:ext cx="2133600" cy="1477328"/>
          </a:xfrm>
          <a:prstGeom prst="rect">
            <a:avLst/>
          </a:prstGeom>
          <a:noFill/>
        </p:spPr>
        <p:txBody>
          <a:bodyPr wrap="square" rtlCol="0">
            <a:spAutoFit/>
          </a:bodyPr>
          <a:lstStyle/>
          <a:p>
            <a:r>
              <a:rPr lang="en-US" dirty="0" smtClean="0"/>
              <a:t>Aromatic ring must contain electron withdrawing group </a:t>
            </a:r>
            <a:r>
              <a:rPr lang="en-US" dirty="0" err="1" smtClean="0"/>
              <a:t>ortho</a:t>
            </a:r>
            <a:r>
              <a:rPr lang="en-US" dirty="0" smtClean="0"/>
              <a:t> or </a:t>
            </a:r>
            <a:r>
              <a:rPr lang="en-US" dirty="0" err="1" smtClean="0"/>
              <a:t>para</a:t>
            </a:r>
            <a:r>
              <a:rPr lang="en-US" dirty="0" smtClean="0"/>
              <a:t> to X (</a:t>
            </a:r>
            <a:r>
              <a:rPr lang="en-US" dirty="0" err="1" smtClean="0"/>
              <a:t>hologens</a:t>
            </a:r>
            <a:r>
              <a:rPr lang="en-US" dirty="0" smtClean="0"/>
              <a:t>).</a:t>
            </a:r>
            <a:endParaRPr lang="en-US" dirty="0"/>
          </a:p>
        </p:txBody>
      </p:sp>
      <p:pic>
        <p:nvPicPr>
          <p:cNvPr id="35844" name="Picture 4"/>
          <p:cNvPicPr>
            <a:picLocks noChangeAspect="1" noChangeArrowheads="1"/>
          </p:cNvPicPr>
          <p:nvPr/>
        </p:nvPicPr>
        <p:blipFill>
          <a:blip r:embed="rId4"/>
          <a:srcRect/>
          <a:stretch>
            <a:fillRect/>
          </a:stretch>
        </p:blipFill>
        <p:spPr bwMode="auto">
          <a:xfrm>
            <a:off x="1600200" y="4724400"/>
            <a:ext cx="6019800" cy="1343025"/>
          </a:xfrm>
          <a:prstGeom prst="rect">
            <a:avLst/>
          </a:prstGeom>
          <a:noFill/>
          <a:ln w="9525">
            <a:noFill/>
            <a:miter lim="800000"/>
            <a:headEnd/>
            <a:tailEnd/>
          </a:ln>
          <a:effectLst/>
        </p:spPr>
      </p:pic>
      <p:sp>
        <p:nvSpPr>
          <p:cNvPr id="7" name="TextBox 6"/>
          <p:cNvSpPr txBox="1"/>
          <p:nvPr/>
        </p:nvSpPr>
        <p:spPr>
          <a:xfrm>
            <a:off x="1066800" y="4114800"/>
            <a:ext cx="1293944" cy="369332"/>
          </a:xfrm>
          <a:prstGeom prst="rect">
            <a:avLst/>
          </a:prstGeom>
          <a:noFill/>
        </p:spPr>
        <p:txBody>
          <a:bodyPr wrap="none" rtlCol="0">
            <a:spAutoFit/>
          </a:bodyPr>
          <a:lstStyle/>
          <a:p>
            <a:r>
              <a:rPr lang="en-US" b="1" u="sng" dirty="0" smtClean="0"/>
              <a:t>Mechanism</a:t>
            </a:r>
            <a:endParaRPr lang="en-US" b="1" u="sn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295400" y="990600"/>
            <a:ext cx="6324600" cy="1619250"/>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a:srcRect/>
          <a:stretch>
            <a:fillRect/>
          </a:stretch>
        </p:blipFill>
        <p:spPr bwMode="auto">
          <a:xfrm>
            <a:off x="1524000" y="4343400"/>
            <a:ext cx="6419850" cy="1447800"/>
          </a:xfrm>
          <a:prstGeom prst="rect">
            <a:avLst/>
          </a:prstGeom>
          <a:noFill/>
          <a:ln w="9525">
            <a:noFill/>
            <a:miter lim="800000"/>
            <a:headEnd/>
            <a:tailEnd/>
          </a:ln>
          <a:effectLst/>
        </p:spPr>
      </p:pic>
      <p:pic>
        <p:nvPicPr>
          <p:cNvPr id="36868" name="Picture 4"/>
          <p:cNvPicPr>
            <a:picLocks noChangeAspect="1" noChangeArrowheads="1"/>
          </p:cNvPicPr>
          <p:nvPr/>
        </p:nvPicPr>
        <p:blipFill>
          <a:blip r:embed="rId4"/>
          <a:srcRect/>
          <a:stretch>
            <a:fillRect/>
          </a:stretch>
        </p:blipFill>
        <p:spPr bwMode="auto">
          <a:xfrm>
            <a:off x="3886200" y="3200400"/>
            <a:ext cx="1095375" cy="962025"/>
          </a:xfrm>
          <a:prstGeom prst="rect">
            <a:avLst/>
          </a:prstGeom>
          <a:noFill/>
          <a:ln w="9525">
            <a:noFill/>
            <a:miter lim="800000"/>
            <a:headEnd/>
            <a:tailEnd/>
          </a:ln>
          <a:effectLst/>
        </p:spPr>
      </p:pic>
      <p:sp>
        <p:nvSpPr>
          <p:cNvPr id="5" name="TextBox 4"/>
          <p:cNvSpPr txBox="1"/>
          <p:nvPr/>
        </p:nvSpPr>
        <p:spPr>
          <a:xfrm>
            <a:off x="609600" y="3581400"/>
            <a:ext cx="2579809" cy="369332"/>
          </a:xfrm>
          <a:prstGeom prst="rect">
            <a:avLst/>
          </a:prstGeom>
          <a:noFill/>
        </p:spPr>
        <p:txBody>
          <a:bodyPr wrap="none" rtlCol="0">
            <a:spAutoFit/>
          </a:bodyPr>
          <a:lstStyle/>
          <a:p>
            <a:r>
              <a:rPr lang="en-US" dirty="0" smtClean="0"/>
              <a:t>Intermediate stabilization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304800" y="381000"/>
            <a:ext cx="8382000" cy="6096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304800" y="990600"/>
            <a:ext cx="8670156" cy="5486400"/>
          </a:xfrm>
          <a:prstGeom prst="rect">
            <a:avLst/>
          </a:prstGeom>
          <a:noFill/>
          <a:ln w="9525">
            <a:noFill/>
            <a:miter lim="800000"/>
            <a:headEnd/>
            <a:tailEnd/>
          </a:ln>
          <a:effectLst/>
        </p:spPr>
      </p:pic>
      <p:sp>
        <p:nvSpPr>
          <p:cNvPr id="3" name="TextBox 2"/>
          <p:cNvSpPr txBox="1"/>
          <p:nvPr/>
        </p:nvSpPr>
        <p:spPr>
          <a:xfrm>
            <a:off x="533400" y="457200"/>
            <a:ext cx="1915909" cy="523220"/>
          </a:xfrm>
          <a:prstGeom prst="rect">
            <a:avLst/>
          </a:prstGeom>
          <a:noFill/>
        </p:spPr>
        <p:txBody>
          <a:bodyPr wrap="none" rtlCol="0">
            <a:spAutoFit/>
          </a:bodyPr>
          <a:lstStyle/>
          <a:p>
            <a:r>
              <a:rPr lang="en-US" sz="2800" b="1" dirty="0" smtClean="0"/>
              <a:t>Mechanism</a:t>
            </a:r>
            <a:endParaRPr lang="en-US"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47800"/>
            <a:ext cx="8229600" cy="4524315"/>
          </a:xfrm>
          <a:prstGeom prst="rect">
            <a:avLst/>
          </a:prstGeom>
        </p:spPr>
        <p:txBody>
          <a:bodyPr wrap="square">
            <a:spAutoFit/>
          </a:bodyPr>
          <a:lstStyle/>
          <a:p>
            <a:pPr algn="just"/>
            <a:r>
              <a:rPr lang="en-US" dirty="0" smtClean="0"/>
              <a:t>Naphthalene is a fused ring compound and more reactive than benzene due to greater pi-electron density. Thus it is difficult to control </a:t>
            </a:r>
            <a:r>
              <a:rPr lang="en-US" dirty="0" err="1" smtClean="0"/>
              <a:t>regioselectivity</a:t>
            </a:r>
            <a:r>
              <a:rPr lang="en-US" dirty="0" smtClean="0"/>
              <a:t> and </a:t>
            </a:r>
            <a:r>
              <a:rPr lang="en-US" dirty="0" err="1" smtClean="0"/>
              <a:t>polyalkylation</a:t>
            </a:r>
            <a:r>
              <a:rPr lang="en-US" dirty="0" smtClean="0"/>
              <a:t>. Even </a:t>
            </a:r>
            <a:r>
              <a:rPr lang="en-US" dirty="0" err="1" smtClean="0"/>
              <a:t>monoalkylation</a:t>
            </a:r>
            <a:r>
              <a:rPr lang="en-US" dirty="0" smtClean="0"/>
              <a:t> may give a mixture of 1- and 2-alkylated naphthalene. These </a:t>
            </a:r>
            <a:r>
              <a:rPr lang="en-US" dirty="0" err="1" smtClean="0"/>
              <a:t>monoalkylated</a:t>
            </a:r>
            <a:r>
              <a:rPr lang="en-US" dirty="0" smtClean="0"/>
              <a:t> derivatives are more reactive than naphthalene (directing effect), thus favouring further alkylation. However bulky groups like </a:t>
            </a:r>
            <a:r>
              <a:rPr lang="en-US" dirty="0" err="1" smtClean="0"/>
              <a:t>tert</a:t>
            </a:r>
            <a:r>
              <a:rPr lang="en-US" dirty="0" smtClean="0"/>
              <a:t>-butyl may give 2-naphthalene as a major product. Also, application of low temperatures may overcome the poly-substitution problem. The </a:t>
            </a:r>
            <a:r>
              <a:rPr lang="en-US" dirty="0" err="1" smtClean="0"/>
              <a:t>alkylated</a:t>
            </a:r>
            <a:r>
              <a:rPr lang="en-US" dirty="0" smtClean="0"/>
              <a:t> </a:t>
            </a:r>
            <a:r>
              <a:rPr lang="en-US" dirty="0" err="1" smtClean="0"/>
              <a:t>naphthalenes</a:t>
            </a:r>
            <a:r>
              <a:rPr lang="en-US" dirty="0" smtClean="0"/>
              <a:t> are usually produced by </a:t>
            </a:r>
            <a:r>
              <a:rPr lang="en-US" dirty="0" smtClean="0"/>
              <a:t>the alkylation </a:t>
            </a:r>
            <a:r>
              <a:rPr lang="en-US" dirty="0" smtClean="0"/>
              <a:t>of naphthalene or a substituted </a:t>
            </a:r>
            <a:br>
              <a:rPr lang="en-US" dirty="0" smtClean="0"/>
            </a:br>
            <a:r>
              <a:rPr lang="en-US" dirty="0" smtClean="0"/>
              <a:t>naphthalene in the presence of an acidic alkylation catalyst such as a </a:t>
            </a:r>
            <a:r>
              <a:rPr lang="en-US" dirty="0" err="1" smtClean="0"/>
              <a:t>Friedel-Krafts</a:t>
            </a:r>
            <a:r>
              <a:rPr lang="en-US" dirty="0" smtClean="0"/>
              <a:t> catalyst. </a:t>
            </a:r>
            <a:endParaRPr lang="en-US" dirty="0" smtClean="0"/>
          </a:p>
          <a:p>
            <a:pPr algn="just"/>
            <a:r>
              <a:rPr lang="en-US" dirty="0" err="1" smtClean="0"/>
              <a:t>Zeolite</a:t>
            </a:r>
            <a:r>
              <a:rPr lang="en-US" dirty="0" smtClean="0"/>
              <a:t> </a:t>
            </a:r>
            <a:r>
              <a:rPr lang="en-US" dirty="0" smtClean="0"/>
              <a:t>catalysts can be effective for the production of mono-</a:t>
            </a:r>
            <a:r>
              <a:rPr lang="en-US" dirty="0" err="1" smtClean="0"/>
              <a:t>alkylated</a:t>
            </a:r>
            <a:r>
              <a:rPr lang="en-US" dirty="0" smtClean="0"/>
              <a:t> </a:t>
            </a:r>
            <a:br>
              <a:rPr lang="en-US" dirty="0" smtClean="0"/>
            </a:br>
            <a:r>
              <a:rPr lang="en-US" dirty="0" err="1" smtClean="0"/>
              <a:t>naphthalenes</a:t>
            </a:r>
            <a:r>
              <a:rPr lang="en-US" dirty="0" smtClean="0"/>
              <a:t> and that good selectivity for the </a:t>
            </a:r>
            <a:br>
              <a:rPr lang="en-US" dirty="0" smtClean="0"/>
            </a:br>
            <a:r>
              <a:rPr lang="en-US" dirty="0" smtClean="0"/>
              <a:t>mono-substituted </a:t>
            </a:r>
            <a:r>
              <a:rPr lang="en-US" dirty="0" err="1" smtClean="0"/>
              <a:t>naphthalenes</a:t>
            </a:r>
            <a:r>
              <a:rPr lang="en-US" dirty="0" smtClean="0"/>
              <a:t> may be obtained by the incorporation of cations having a radius of at least 2.5 A in large pore size zeolites such as </a:t>
            </a:r>
            <a:r>
              <a:rPr lang="en-US" dirty="0" err="1" smtClean="0"/>
              <a:t>zeolite</a:t>
            </a:r>
            <a:r>
              <a:rPr lang="en-US" dirty="0" smtClean="0"/>
              <a:t> Y. The presence of bulky cations of this type provides good selectivity for the more highly desired </a:t>
            </a:r>
            <a:r>
              <a:rPr lang="en-US" dirty="0" smtClean="0"/>
              <a:t>mono-</a:t>
            </a:r>
            <a:r>
              <a:rPr lang="en-US" dirty="0" err="1" smtClean="0"/>
              <a:t>alkylated</a:t>
            </a:r>
            <a:r>
              <a:rPr lang="en-US" dirty="0" smtClean="0"/>
              <a:t> </a:t>
            </a:r>
            <a:r>
              <a:rPr lang="en-US" dirty="0" smtClean="0"/>
              <a:t>products. </a:t>
            </a:r>
            <a:endParaRPr lang="en-US" dirty="0"/>
          </a:p>
        </p:txBody>
      </p:sp>
      <p:sp>
        <p:nvSpPr>
          <p:cNvPr id="3" name="TextBox 2"/>
          <p:cNvSpPr txBox="1"/>
          <p:nvPr/>
        </p:nvSpPr>
        <p:spPr>
          <a:xfrm>
            <a:off x="609600" y="914400"/>
            <a:ext cx="2670988" cy="400110"/>
          </a:xfrm>
          <a:prstGeom prst="rect">
            <a:avLst/>
          </a:prstGeom>
          <a:noFill/>
        </p:spPr>
        <p:txBody>
          <a:bodyPr wrap="none" rtlCol="0">
            <a:spAutoFit/>
          </a:bodyPr>
          <a:lstStyle/>
          <a:p>
            <a:r>
              <a:rPr lang="en-US" sz="2000" b="1" dirty="0" smtClean="0"/>
              <a:t>Naphthalene alkylation</a:t>
            </a:r>
            <a:endParaRPr lang="en-US" sz="20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00"/>
            <a:ext cx="2689134" cy="400110"/>
          </a:xfrm>
          <a:prstGeom prst="rect">
            <a:avLst/>
          </a:prstGeom>
          <a:noFill/>
        </p:spPr>
        <p:txBody>
          <a:bodyPr wrap="none" rtlCol="0">
            <a:spAutoFit/>
          </a:bodyPr>
          <a:lstStyle/>
          <a:p>
            <a:r>
              <a:rPr lang="en-US" sz="2000" b="1" dirty="0" smtClean="0"/>
              <a:t>Nitration of </a:t>
            </a:r>
            <a:r>
              <a:rPr lang="en-US" sz="2000" b="1" dirty="0" err="1" smtClean="0"/>
              <a:t>napthalene</a:t>
            </a:r>
            <a:endParaRPr lang="en-US" sz="2000" b="1" dirty="0"/>
          </a:p>
        </p:txBody>
      </p:sp>
      <p:pic>
        <p:nvPicPr>
          <p:cNvPr id="39938" name="Picture 2"/>
          <p:cNvPicPr>
            <a:picLocks noChangeAspect="1" noChangeArrowheads="1"/>
          </p:cNvPicPr>
          <p:nvPr/>
        </p:nvPicPr>
        <p:blipFill>
          <a:blip r:embed="rId2"/>
          <a:srcRect/>
          <a:stretch>
            <a:fillRect/>
          </a:stretch>
        </p:blipFill>
        <p:spPr bwMode="auto">
          <a:xfrm>
            <a:off x="1066800" y="1524000"/>
            <a:ext cx="6876535" cy="160020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a:srcRect/>
          <a:stretch>
            <a:fillRect/>
          </a:stretch>
        </p:blipFill>
        <p:spPr bwMode="auto">
          <a:xfrm>
            <a:off x="533400" y="2971800"/>
            <a:ext cx="8293671" cy="3429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381000" y="685800"/>
            <a:ext cx="8542621" cy="2895600"/>
          </a:xfrm>
          <a:prstGeom prst="rect">
            <a:avLst/>
          </a:prstGeom>
          <a:noFill/>
          <a:ln w="9525">
            <a:noFill/>
            <a:miter lim="800000"/>
            <a:headEnd/>
            <a:tailEnd/>
          </a:ln>
          <a:effectLst/>
        </p:spPr>
      </p:pic>
      <p:sp>
        <p:nvSpPr>
          <p:cNvPr id="3" name="Rectangle 2"/>
          <p:cNvSpPr/>
          <p:nvPr/>
        </p:nvSpPr>
        <p:spPr>
          <a:xfrm>
            <a:off x="381000" y="3733800"/>
            <a:ext cx="7924800" cy="1754326"/>
          </a:xfrm>
          <a:prstGeom prst="rect">
            <a:avLst/>
          </a:prstGeom>
        </p:spPr>
        <p:txBody>
          <a:bodyPr wrap="square">
            <a:spAutoFit/>
          </a:bodyPr>
          <a:lstStyle/>
          <a:p>
            <a:r>
              <a:rPr lang="en-US" b="1" u="sng" dirty="0" err="1" smtClean="0"/>
              <a:t>Sulphonation</a:t>
            </a:r>
            <a:r>
              <a:rPr lang="en-US" b="1" u="sng" dirty="0" smtClean="0"/>
              <a:t> of </a:t>
            </a:r>
            <a:r>
              <a:rPr lang="en-US" b="1" u="sng" dirty="0" err="1" smtClean="0"/>
              <a:t>napthalene</a:t>
            </a:r>
            <a:endParaRPr lang="en-US" b="1" u="sng" dirty="0" smtClean="0"/>
          </a:p>
          <a:p>
            <a:pPr algn="just"/>
            <a:r>
              <a:rPr lang="en-US" dirty="0" smtClean="0"/>
              <a:t>When </a:t>
            </a:r>
            <a:r>
              <a:rPr lang="en-US" dirty="0" smtClean="0"/>
              <a:t>naphthalene is </a:t>
            </a:r>
            <a:r>
              <a:rPr lang="en-US" dirty="0" err="1" smtClean="0"/>
              <a:t>sulfonated</a:t>
            </a:r>
            <a:r>
              <a:rPr lang="en-US" dirty="0" smtClean="0"/>
              <a:t>, two isomeric </a:t>
            </a:r>
            <a:r>
              <a:rPr lang="en-US" dirty="0" smtClean="0"/>
              <a:t>mono </a:t>
            </a:r>
            <a:r>
              <a:rPr lang="en-US" dirty="0" smtClean="0"/>
              <a:t>sulfonic acids are formed. The temperature of the </a:t>
            </a:r>
            <a:r>
              <a:rPr lang="en-US" dirty="0" smtClean="0"/>
              <a:t>sulfonation </a:t>
            </a:r>
            <a:r>
              <a:rPr lang="en-US" dirty="0" smtClean="0"/>
              <a:t>determines the relative amount of each obtained. It has not been possible to produce one form of the sulfonic acid alone. A mixture of the two is </a:t>
            </a:r>
            <a:r>
              <a:rPr lang="en-US" dirty="0" smtClean="0"/>
              <a:t>always </a:t>
            </a:r>
            <a:r>
              <a:rPr lang="en-US" dirty="0" smtClean="0"/>
              <a:t>formed</a:t>
            </a:r>
            <a:r>
              <a:rPr lang="en-US" dirty="0" smtClean="0"/>
              <a:t>. When </a:t>
            </a:r>
            <a:r>
              <a:rPr lang="en-US" dirty="0" smtClean="0"/>
              <a:t>the reaction is performed at </a:t>
            </a:r>
            <a:r>
              <a:rPr lang="en-US" dirty="0" smtClean="0"/>
              <a:t>40</a:t>
            </a:r>
            <a:r>
              <a:rPr lang="en-US" baseline="30000" dirty="0" smtClean="0"/>
              <a:t>o</a:t>
            </a:r>
            <a:r>
              <a:rPr lang="en-US" dirty="0" smtClean="0"/>
              <a:t> </a:t>
            </a:r>
            <a:r>
              <a:rPr lang="en-US" dirty="0" smtClean="0"/>
              <a:t>C., the </a:t>
            </a:r>
            <a:r>
              <a:rPr lang="en-US" dirty="0" smtClean="0">
                <a:sym typeface="Symbol"/>
              </a:rPr>
              <a:t></a:t>
            </a:r>
            <a:r>
              <a:rPr lang="en-US" dirty="0" smtClean="0"/>
              <a:t>-</a:t>
            </a:r>
            <a:r>
              <a:rPr lang="en-US" dirty="0" err="1" smtClean="0"/>
              <a:t>mononosulfonate</a:t>
            </a:r>
            <a:r>
              <a:rPr lang="en-US" dirty="0" smtClean="0"/>
              <a:t> </a:t>
            </a:r>
            <a:r>
              <a:rPr lang="en-US" dirty="0" smtClean="0"/>
              <a:t>is the predominate form:</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1295399" y="762000"/>
            <a:ext cx="7122695" cy="1828800"/>
          </a:xfrm>
          <a:prstGeom prst="rect">
            <a:avLst/>
          </a:prstGeom>
          <a:noFill/>
          <a:ln w="9525">
            <a:noFill/>
            <a:miter lim="800000"/>
            <a:headEnd/>
            <a:tailEnd/>
          </a:ln>
          <a:effectLst/>
        </p:spPr>
      </p:pic>
      <p:sp>
        <p:nvSpPr>
          <p:cNvPr id="3" name="Rectangle 2"/>
          <p:cNvSpPr/>
          <p:nvPr/>
        </p:nvSpPr>
        <p:spPr>
          <a:xfrm>
            <a:off x="685800" y="3531275"/>
            <a:ext cx="8077200" cy="2031325"/>
          </a:xfrm>
          <a:prstGeom prst="rect">
            <a:avLst/>
          </a:prstGeom>
        </p:spPr>
        <p:txBody>
          <a:bodyPr wrap="square">
            <a:spAutoFit/>
          </a:bodyPr>
          <a:lstStyle/>
          <a:p>
            <a:pPr algn="just"/>
            <a:r>
              <a:rPr lang="en-US" dirty="0" smtClean="0"/>
              <a:t>When the sulfonation is carried out at </a:t>
            </a:r>
            <a:r>
              <a:rPr lang="en-US" dirty="0" smtClean="0"/>
              <a:t>40</a:t>
            </a:r>
            <a:r>
              <a:rPr lang="en-US" baseline="30000" dirty="0" smtClean="0"/>
              <a:t>o</a:t>
            </a:r>
            <a:r>
              <a:rPr lang="en-US" dirty="0" smtClean="0"/>
              <a:t> C, </a:t>
            </a:r>
            <a:r>
              <a:rPr lang="en-US" dirty="0" smtClean="0"/>
              <a:t>the ratio of alpha/beta form is close to 96/4. When the sulfonation temperature is raised to </a:t>
            </a:r>
            <a:r>
              <a:rPr lang="en-US" dirty="0" smtClean="0"/>
              <a:t>160</a:t>
            </a:r>
            <a:r>
              <a:rPr lang="en-US" baseline="30000" dirty="0" smtClean="0"/>
              <a:t>o</a:t>
            </a:r>
            <a:r>
              <a:rPr lang="en-US" dirty="0" smtClean="0"/>
              <a:t>C, </a:t>
            </a:r>
            <a:r>
              <a:rPr lang="en-US" dirty="0" smtClean="0"/>
              <a:t>the beta compound </a:t>
            </a:r>
            <a:r>
              <a:rPr lang="en-US" dirty="0" smtClean="0"/>
              <a:t>represents </a:t>
            </a:r>
            <a:r>
              <a:rPr lang="en-US" dirty="0" smtClean="0"/>
              <a:t>86 per cent of the total sulfonic acids formed. A </a:t>
            </a:r>
            <a:r>
              <a:rPr lang="en-US" dirty="0" smtClean="0"/>
              <a:t>number </a:t>
            </a:r>
            <a:r>
              <a:rPr lang="en-US" dirty="0" smtClean="0"/>
              <a:t>of isomers may be formed on further sulfonation, and their separation is usually difficult. The isolation of the individual sulfonic acids have always presented a problem in industry. At present the </a:t>
            </a:r>
            <a:r>
              <a:rPr lang="en-US" dirty="0" err="1" smtClean="0"/>
              <a:t>monosulfonation</a:t>
            </a:r>
            <a:r>
              <a:rPr lang="en-US" dirty="0" smtClean="0"/>
              <a:t> of naphthalene is usually carried out with a 25 to 40 per cent excess of sulfuric acid, of 93 to 98 per cent strength.</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600200" y="609600"/>
            <a:ext cx="5351585" cy="1676400"/>
          </a:xfrm>
          <a:prstGeom prst="rect">
            <a:avLst/>
          </a:prstGeom>
          <a:noFill/>
          <a:ln w="9525">
            <a:noFill/>
            <a:miter lim="800000"/>
            <a:headEnd/>
            <a:tailEnd/>
          </a:ln>
          <a:effectLst/>
        </p:spPr>
      </p:pic>
      <p:sp>
        <p:nvSpPr>
          <p:cNvPr id="3" name="Rectangle 2"/>
          <p:cNvSpPr/>
          <p:nvPr/>
        </p:nvSpPr>
        <p:spPr>
          <a:xfrm>
            <a:off x="457200" y="2512874"/>
            <a:ext cx="8382000" cy="1477328"/>
          </a:xfrm>
          <a:prstGeom prst="rect">
            <a:avLst/>
          </a:prstGeom>
        </p:spPr>
        <p:txBody>
          <a:bodyPr wrap="square">
            <a:spAutoFit/>
          </a:bodyPr>
          <a:lstStyle/>
          <a:p>
            <a:pPr algn="just"/>
            <a:r>
              <a:rPr lang="en-US" dirty="0" smtClean="0"/>
              <a:t>There are two Lewis structures for benzene, differing only in the positions of the electrons. Whenever we can do this, the correct structure is neither of the two. It is a </a:t>
            </a:r>
            <a:r>
              <a:rPr lang="en-US" b="1" dirty="0" smtClean="0"/>
              <a:t>resonance hybrid</a:t>
            </a:r>
            <a:r>
              <a:rPr lang="en-US" dirty="0" smtClean="0"/>
              <a:t> of them both. Such a structure is more stable than either of the contributors, and the extra stabilization is called the </a:t>
            </a:r>
            <a:r>
              <a:rPr lang="en-US" b="1" dirty="0" smtClean="0"/>
              <a:t>resonance energy</a:t>
            </a:r>
            <a:r>
              <a:rPr lang="en-US" dirty="0" smtClean="0"/>
              <a:t> of the compound.</a:t>
            </a:r>
            <a:endParaRPr lang="en-US" dirty="0"/>
          </a:p>
        </p:txBody>
      </p:sp>
      <p:sp>
        <p:nvSpPr>
          <p:cNvPr id="4" name="Rectangle 3"/>
          <p:cNvSpPr/>
          <p:nvPr/>
        </p:nvSpPr>
        <p:spPr>
          <a:xfrm>
            <a:off x="609600" y="4343400"/>
            <a:ext cx="8077200" cy="1477328"/>
          </a:xfrm>
          <a:prstGeom prst="rect">
            <a:avLst/>
          </a:prstGeom>
        </p:spPr>
        <p:txBody>
          <a:bodyPr wrap="square">
            <a:spAutoFit/>
          </a:bodyPr>
          <a:lstStyle/>
          <a:p>
            <a:pPr algn="just"/>
            <a:r>
              <a:rPr lang="en-US" dirty="0" smtClean="0"/>
              <a:t>The carbon atoms in benzene are sp</a:t>
            </a:r>
            <a:r>
              <a:rPr lang="en-US" baseline="30000" dirty="0" smtClean="0"/>
              <a:t>2</a:t>
            </a:r>
            <a:r>
              <a:rPr lang="en-US" dirty="0" smtClean="0"/>
              <a:t> hybridized, and the </a:t>
            </a:r>
            <a:r>
              <a:rPr lang="en-US" dirty="0" err="1" smtClean="0"/>
              <a:t>unhybridized</a:t>
            </a:r>
            <a:r>
              <a:rPr lang="en-US" dirty="0" smtClean="0"/>
              <a:t> </a:t>
            </a:r>
            <a:r>
              <a:rPr lang="en-US" dirty="0" err="1" smtClean="0"/>
              <a:t>Pz</a:t>
            </a:r>
            <a:r>
              <a:rPr lang="en-US" dirty="0" smtClean="0"/>
              <a:t> </a:t>
            </a:r>
            <a:r>
              <a:rPr lang="en-US" dirty="0" err="1" smtClean="0"/>
              <a:t>orbitals</a:t>
            </a:r>
            <a:r>
              <a:rPr lang="en-US" dirty="0" smtClean="0"/>
              <a:t> overlap side-on to form the π-clouds of the C=C double bonds. All six p </a:t>
            </a:r>
            <a:r>
              <a:rPr lang="en-US" dirty="0" err="1" smtClean="0"/>
              <a:t>orbitals</a:t>
            </a:r>
            <a:r>
              <a:rPr lang="en-US" dirty="0" smtClean="0"/>
              <a:t> can overlap side-on to form a "delocalized" π cloud of electrons around the ring.</a:t>
            </a:r>
          </a:p>
          <a:p>
            <a:pPr algn="just"/>
            <a:r>
              <a:rPr lang="en-US" dirty="0" smtClean="0"/>
              <a:t>Whenever electrons can spread out or "delocalize", they are at lower energy levels.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6828088" cy="400110"/>
          </a:xfrm>
          <a:prstGeom prst="rect">
            <a:avLst/>
          </a:prstGeom>
          <a:noFill/>
        </p:spPr>
        <p:txBody>
          <a:bodyPr wrap="none" rtlCol="0">
            <a:spAutoFit/>
          </a:bodyPr>
          <a:lstStyle/>
          <a:p>
            <a:r>
              <a:rPr lang="en-US" sz="2000" b="1" dirty="0" smtClean="0"/>
              <a:t>Carcinogenic Arenes (</a:t>
            </a:r>
            <a:r>
              <a:rPr lang="en-US" sz="2000" b="1" dirty="0" err="1" smtClean="0"/>
              <a:t>polynuclear</a:t>
            </a:r>
            <a:r>
              <a:rPr lang="en-US" sz="2000" b="1" dirty="0" smtClean="0"/>
              <a:t> aromatic hydrocarbons, PAH)</a:t>
            </a:r>
            <a:endParaRPr lang="en-US" sz="2000" b="1" dirty="0"/>
          </a:p>
        </p:txBody>
      </p:sp>
      <p:sp>
        <p:nvSpPr>
          <p:cNvPr id="3" name="Rectangle 2"/>
          <p:cNvSpPr/>
          <p:nvPr/>
        </p:nvSpPr>
        <p:spPr>
          <a:xfrm>
            <a:off x="533400" y="1143000"/>
            <a:ext cx="8001000" cy="4524315"/>
          </a:xfrm>
          <a:prstGeom prst="rect">
            <a:avLst/>
          </a:prstGeom>
        </p:spPr>
        <p:txBody>
          <a:bodyPr wrap="square">
            <a:spAutoFit/>
          </a:bodyPr>
          <a:lstStyle/>
          <a:p>
            <a:pPr algn="just"/>
            <a:r>
              <a:rPr lang="en-US" dirty="0" smtClean="0"/>
              <a:t>PAHs are a class of widely spread mutagenic and </a:t>
            </a:r>
            <a:r>
              <a:rPr lang="en-US" dirty="0" err="1" smtClean="0"/>
              <a:t>tumorigenic</a:t>
            </a:r>
            <a:r>
              <a:rPr lang="en-US" dirty="0" smtClean="0"/>
              <a:t> environmental </a:t>
            </a:r>
            <a:r>
              <a:rPr lang="en-US" dirty="0" smtClean="0"/>
              <a:t>contaminants. </a:t>
            </a:r>
            <a:r>
              <a:rPr lang="en-US" dirty="0" smtClean="0"/>
              <a:t>They are produced mainly from incomplete combustion of organic materials during both natural events and human activities. These include wild fires and volcanic eruptions, and burning of fossil fuels and petroleum products during industrial production, food processing, operation of machinery including automobiles, airplanes and </a:t>
            </a:r>
            <a:r>
              <a:rPr lang="en-US" dirty="0" smtClean="0"/>
              <a:t>ships. </a:t>
            </a:r>
            <a:r>
              <a:rPr lang="en-US" dirty="0" smtClean="0"/>
              <a:t>PAHs are carbon compounds with two or more </a:t>
            </a:r>
            <a:r>
              <a:rPr lang="en-US" dirty="0" err="1" smtClean="0"/>
              <a:t>annelated</a:t>
            </a:r>
            <a:r>
              <a:rPr lang="en-US" dirty="0" smtClean="0"/>
              <a:t> aromatic rings</a:t>
            </a:r>
            <a:r>
              <a:rPr lang="en-US" dirty="0" smtClean="0"/>
              <a:t>.</a:t>
            </a:r>
          </a:p>
          <a:p>
            <a:pPr algn="just"/>
            <a:endParaRPr lang="en-US" dirty="0" smtClean="0"/>
          </a:p>
          <a:p>
            <a:pPr algn="just"/>
            <a:r>
              <a:rPr lang="en-US" dirty="0" smtClean="0"/>
              <a:t>PAHs are thought to induce cancer tumors, primarily in the lungs, bladder and in the </a:t>
            </a:r>
            <a:r>
              <a:rPr lang="en-US" dirty="0" smtClean="0"/>
              <a:t>skin. </a:t>
            </a:r>
            <a:r>
              <a:rPr lang="en-US" dirty="0" smtClean="0"/>
              <a:t>The International Agency for Research on Cancer and the United States Environmental Protection Agency have classified some of these compounds as probable human </a:t>
            </a:r>
            <a:r>
              <a:rPr lang="en-US" dirty="0" smtClean="0"/>
              <a:t>carcinogens.</a:t>
            </a:r>
          </a:p>
          <a:p>
            <a:pPr algn="just"/>
            <a:endParaRPr lang="en-US" dirty="0" smtClean="0"/>
          </a:p>
          <a:p>
            <a:pPr algn="just"/>
            <a:r>
              <a:rPr lang="en-US" dirty="0" smtClean="0"/>
              <a:t>PAHs themselves are relatively non-reactive chemicals toward biological macromolecules under physiological conditions. Rather, they require metabolic activation in order to exert </a:t>
            </a:r>
            <a:r>
              <a:rPr lang="en-US" dirty="0" err="1" smtClean="0"/>
              <a:t>genotoxicity</a:t>
            </a:r>
            <a:r>
              <a:rPr lang="en-US" dirty="0" smtClean="0"/>
              <a:t>, including </a:t>
            </a:r>
            <a:r>
              <a:rPr lang="en-US" dirty="0" err="1" smtClean="0"/>
              <a:t>mutagenicity</a:t>
            </a:r>
            <a:r>
              <a:rPr lang="en-US" dirty="0" smtClean="0"/>
              <a:t> and </a:t>
            </a:r>
            <a:r>
              <a:rPr lang="en-US" dirty="0" err="1" smtClean="0"/>
              <a:t>tumorigenicity</a:t>
            </a:r>
            <a:r>
              <a:rPr lang="en-US" dirty="0" smtClean="0"/>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8153400" cy="2308324"/>
          </a:xfrm>
          <a:prstGeom prst="rect">
            <a:avLst/>
          </a:prstGeom>
        </p:spPr>
        <p:txBody>
          <a:bodyPr wrap="square">
            <a:spAutoFit/>
          </a:bodyPr>
          <a:lstStyle/>
          <a:p>
            <a:pPr algn="just"/>
            <a:r>
              <a:rPr lang="en-US" dirty="0" smtClean="0"/>
              <a:t>Upon entering the body, the cellular defense system attempts to “remove” these foreign substances by metabolism. PAH metabolism in a mammalian system is principally in the liver and is catalyzed mainly by the </a:t>
            </a:r>
            <a:r>
              <a:rPr lang="en-US" dirty="0" err="1" smtClean="0"/>
              <a:t>cytochrome</a:t>
            </a:r>
            <a:r>
              <a:rPr lang="en-US" dirty="0" smtClean="0"/>
              <a:t> </a:t>
            </a:r>
            <a:r>
              <a:rPr lang="en-US" dirty="0" smtClean="0"/>
              <a:t>P450 </a:t>
            </a:r>
            <a:r>
              <a:rPr lang="en-US" dirty="0" smtClean="0"/>
              <a:t>enzymes, although other metabolizing enzymes are also involved. Upon metabolism, PAHs become more polar and water-soluble to be excreted out of the body, thus completing the removal or the biological “detoxification” process. However, metabolism of some PAHs also generates reactive intermediates that are capable of forming covalent adducts with nucleic acids, leading to </a:t>
            </a:r>
            <a:r>
              <a:rPr lang="en-US" dirty="0" err="1" smtClean="0"/>
              <a:t>genotoxicity</a:t>
            </a:r>
            <a:r>
              <a:rPr lang="en-US" dirty="0" smtClean="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676400" y="1447800"/>
            <a:ext cx="6086475" cy="2038350"/>
          </a:xfrm>
          <a:prstGeom prst="rect">
            <a:avLst/>
          </a:prstGeom>
          <a:noFill/>
          <a:ln w="9525">
            <a:noFill/>
            <a:miter lim="800000"/>
            <a:headEnd/>
            <a:tailEnd/>
          </a:ln>
          <a:effectLst/>
        </p:spPr>
      </p:pic>
      <p:sp>
        <p:nvSpPr>
          <p:cNvPr id="3" name="Rectangle 2"/>
          <p:cNvSpPr/>
          <p:nvPr/>
        </p:nvSpPr>
        <p:spPr>
          <a:xfrm>
            <a:off x="2743200" y="762000"/>
            <a:ext cx="3511474" cy="369332"/>
          </a:xfrm>
          <a:prstGeom prst="rect">
            <a:avLst/>
          </a:prstGeom>
        </p:spPr>
        <p:txBody>
          <a:bodyPr wrap="none">
            <a:spAutoFit/>
          </a:bodyPr>
          <a:lstStyle/>
          <a:p>
            <a:r>
              <a:rPr lang="en-US" b="1" dirty="0" smtClean="0"/>
              <a:t>The orbital explanation of benzene</a:t>
            </a:r>
            <a:endParaRPr lang="en-US" dirty="0"/>
          </a:p>
        </p:txBody>
      </p:sp>
      <p:sp>
        <p:nvSpPr>
          <p:cNvPr id="4" name="Rectangle 3"/>
          <p:cNvSpPr/>
          <p:nvPr/>
        </p:nvSpPr>
        <p:spPr>
          <a:xfrm>
            <a:off x="381000" y="4191000"/>
            <a:ext cx="8229600" cy="2308324"/>
          </a:xfrm>
          <a:prstGeom prst="rect">
            <a:avLst/>
          </a:prstGeom>
        </p:spPr>
        <p:txBody>
          <a:bodyPr wrap="square">
            <a:spAutoFit/>
          </a:bodyPr>
          <a:lstStyle/>
          <a:p>
            <a:pPr algn="just"/>
            <a:r>
              <a:rPr lang="en-US" dirty="0" smtClean="0"/>
              <a:t>Benzene is highly prone to </a:t>
            </a:r>
            <a:r>
              <a:rPr lang="en-US" dirty="0" err="1" smtClean="0"/>
              <a:t>electrophilic</a:t>
            </a:r>
            <a:r>
              <a:rPr lang="en-US" dirty="0" smtClean="0"/>
              <a:t> substitution reactions compared to addition reactions as it loses its </a:t>
            </a:r>
            <a:r>
              <a:rPr lang="en-US" dirty="0" err="1" smtClean="0"/>
              <a:t>aromaticity</a:t>
            </a:r>
            <a:r>
              <a:rPr lang="en-US" dirty="0" smtClean="0"/>
              <a:t> during addition reaction. As benzene contains delocalized electrons spanning over carbon atoms in the ring, it is highly attractive to </a:t>
            </a:r>
            <a:r>
              <a:rPr lang="en-US" dirty="0" err="1" smtClean="0"/>
              <a:t>electrophiles</a:t>
            </a:r>
            <a:r>
              <a:rPr lang="en-US" dirty="0" smtClean="0"/>
              <a:t> and is also highly stable to </a:t>
            </a:r>
            <a:r>
              <a:rPr lang="en-US" dirty="0" err="1" smtClean="0"/>
              <a:t>electrophilic</a:t>
            </a:r>
            <a:r>
              <a:rPr lang="en-US" dirty="0" smtClean="0"/>
              <a:t> substitutions. Generally, </a:t>
            </a:r>
            <a:r>
              <a:rPr lang="en-US" dirty="0" err="1" smtClean="0"/>
              <a:t>electrophilic</a:t>
            </a:r>
            <a:r>
              <a:rPr lang="en-US" dirty="0" smtClean="0"/>
              <a:t> substitution reaction is a three-step process involving:</a:t>
            </a:r>
          </a:p>
          <a:p>
            <a:pPr algn="just">
              <a:buFont typeface="Arial" pitchFamily="34" charset="0"/>
              <a:buChar char="•"/>
            </a:pPr>
            <a:r>
              <a:rPr lang="en-US" dirty="0" smtClean="0"/>
              <a:t>Generation of </a:t>
            </a:r>
            <a:r>
              <a:rPr lang="en-US" dirty="0" err="1" smtClean="0"/>
              <a:t>electrophile</a:t>
            </a:r>
            <a:r>
              <a:rPr lang="en-US" dirty="0" smtClean="0"/>
              <a:t>.</a:t>
            </a:r>
          </a:p>
          <a:p>
            <a:pPr algn="just">
              <a:buFont typeface="Arial" pitchFamily="34" charset="0"/>
              <a:buChar char="•"/>
            </a:pPr>
            <a:r>
              <a:rPr lang="en-US" dirty="0" smtClean="0"/>
              <a:t>Intermediate </a:t>
            </a:r>
            <a:r>
              <a:rPr lang="en-US" dirty="0" err="1" smtClean="0"/>
              <a:t>carbocation</a:t>
            </a:r>
            <a:r>
              <a:rPr lang="en-US" dirty="0" smtClean="0"/>
              <a:t> formation.</a:t>
            </a:r>
          </a:p>
          <a:p>
            <a:pPr algn="just">
              <a:buFont typeface="Arial" pitchFamily="34" charset="0"/>
              <a:buChar char="•"/>
            </a:pPr>
            <a:r>
              <a:rPr lang="en-US" dirty="0" smtClean="0"/>
              <a:t>Removal of proton from </a:t>
            </a:r>
            <a:r>
              <a:rPr lang="en-US" dirty="0" err="1" smtClean="0"/>
              <a:t>carbocation</a:t>
            </a:r>
            <a:r>
              <a:rPr lang="en-US" dirty="0" smtClean="0"/>
              <a:t> intermediate.</a:t>
            </a:r>
            <a:endParaRPr lang="en-US" dirty="0"/>
          </a:p>
        </p:txBody>
      </p:sp>
      <p:sp>
        <p:nvSpPr>
          <p:cNvPr id="5" name="TextBox 4"/>
          <p:cNvSpPr txBox="1"/>
          <p:nvPr/>
        </p:nvSpPr>
        <p:spPr>
          <a:xfrm>
            <a:off x="533400" y="3810000"/>
            <a:ext cx="1926681" cy="369332"/>
          </a:xfrm>
          <a:prstGeom prst="rect">
            <a:avLst/>
          </a:prstGeom>
          <a:noFill/>
        </p:spPr>
        <p:txBody>
          <a:bodyPr wrap="none" rtlCol="0">
            <a:spAutoFit/>
          </a:bodyPr>
          <a:lstStyle/>
          <a:p>
            <a:r>
              <a:rPr lang="en-US" b="1" dirty="0" smtClean="0"/>
              <a:t>Benzene reactions</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10600" cy="2031325"/>
          </a:xfrm>
          <a:prstGeom prst="rect">
            <a:avLst/>
          </a:prstGeom>
        </p:spPr>
        <p:txBody>
          <a:bodyPr wrap="square">
            <a:spAutoFit/>
          </a:bodyPr>
          <a:lstStyle/>
          <a:p>
            <a:r>
              <a:rPr lang="en-US" b="1" dirty="0" smtClean="0"/>
              <a:t>Nitration of Benzene</a:t>
            </a:r>
          </a:p>
          <a:p>
            <a:pPr algn="just"/>
            <a:r>
              <a:rPr lang="en-US" dirty="0" smtClean="0"/>
              <a:t>Benzene reacts with concentrated nitric acid at 323-333k in the presence of concentrated </a:t>
            </a:r>
            <a:r>
              <a:rPr lang="en-US" dirty="0" err="1" smtClean="0"/>
              <a:t>sulphuric</a:t>
            </a:r>
            <a:r>
              <a:rPr lang="en-US" dirty="0" smtClean="0"/>
              <a:t> acid to form nitrobenzene. This reaction is known as nitration of benzene.</a:t>
            </a:r>
          </a:p>
          <a:p>
            <a:pPr algn="just"/>
            <a:r>
              <a:rPr lang="en-US" b="1" dirty="0" smtClean="0"/>
              <a:t>Step 1:</a:t>
            </a:r>
            <a:r>
              <a:rPr lang="en-US" dirty="0" smtClean="0"/>
              <a:t> Nitric acid accepts a proton from </a:t>
            </a:r>
            <a:r>
              <a:rPr lang="en-US" dirty="0" err="1" smtClean="0"/>
              <a:t>sulphuric</a:t>
            </a:r>
            <a:r>
              <a:rPr lang="en-US" dirty="0" smtClean="0"/>
              <a:t> acid and then dissociates to form </a:t>
            </a:r>
            <a:r>
              <a:rPr lang="en-US" dirty="0" err="1" smtClean="0"/>
              <a:t>nitronium</a:t>
            </a:r>
            <a:r>
              <a:rPr lang="en-US" dirty="0" smtClean="0"/>
              <a:t> ion.</a:t>
            </a:r>
            <a:r>
              <a:rPr lang="en-US" b="1" dirty="0" smtClean="0"/>
              <a:t> Step 2:</a:t>
            </a:r>
            <a:r>
              <a:rPr lang="en-US" dirty="0" smtClean="0"/>
              <a:t> The </a:t>
            </a:r>
            <a:r>
              <a:rPr lang="en-US" dirty="0" err="1" smtClean="0"/>
              <a:t>nitronium</a:t>
            </a:r>
            <a:r>
              <a:rPr lang="en-US" dirty="0" smtClean="0"/>
              <a:t> ion acts as an </a:t>
            </a:r>
            <a:r>
              <a:rPr lang="en-US" dirty="0" err="1" smtClean="0"/>
              <a:t>electrophile</a:t>
            </a:r>
            <a:r>
              <a:rPr lang="en-US" dirty="0" smtClean="0"/>
              <a:t> in the process which further reacts with benzene to form an </a:t>
            </a:r>
            <a:r>
              <a:rPr lang="en-US" dirty="0" err="1" smtClean="0"/>
              <a:t>arenium</a:t>
            </a:r>
            <a:r>
              <a:rPr lang="en-US" dirty="0" smtClean="0"/>
              <a:t> ion.</a:t>
            </a:r>
            <a:r>
              <a:rPr lang="en-US" b="1" dirty="0" smtClean="0"/>
              <a:t> Step 3:</a:t>
            </a:r>
            <a:r>
              <a:rPr lang="en-US" dirty="0" smtClean="0"/>
              <a:t> The </a:t>
            </a:r>
            <a:r>
              <a:rPr lang="en-US" dirty="0" err="1" smtClean="0"/>
              <a:t>arenium</a:t>
            </a:r>
            <a:r>
              <a:rPr lang="en-US" dirty="0" smtClean="0"/>
              <a:t> ion then loses its proton to Lewis base forming nitrobenzene.</a:t>
            </a:r>
            <a:endParaRPr lang="en-US" dirty="0"/>
          </a:p>
        </p:txBody>
      </p:sp>
      <p:pic>
        <p:nvPicPr>
          <p:cNvPr id="17410" name="Picture 2"/>
          <p:cNvPicPr>
            <a:picLocks noChangeAspect="1" noChangeArrowheads="1"/>
          </p:cNvPicPr>
          <p:nvPr/>
        </p:nvPicPr>
        <p:blipFill>
          <a:blip r:embed="rId2"/>
          <a:srcRect/>
          <a:stretch>
            <a:fillRect/>
          </a:stretch>
        </p:blipFill>
        <p:spPr bwMode="auto">
          <a:xfrm>
            <a:off x="2133600" y="2514600"/>
            <a:ext cx="5229225" cy="1433132"/>
          </a:xfrm>
          <a:prstGeom prst="rect">
            <a:avLst/>
          </a:prstGeom>
          <a:noFill/>
          <a:ln w="9525">
            <a:noFill/>
            <a:miter lim="800000"/>
            <a:headEnd/>
            <a:tailEnd/>
          </a:ln>
          <a:effectLst/>
        </p:spPr>
      </p:pic>
      <p:pic>
        <p:nvPicPr>
          <p:cNvPr id="17412" name="Picture 4"/>
          <p:cNvPicPr>
            <a:picLocks noChangeAspect="1" noChangeArrowheads="1"/>
          </p:cNvPicPr>
          <p:nvPr/>
        </p:nvPicPr>
        <p:blipFill>
          <a:blip r:embed="rId3"/>
          <a:srcRect/>
          <a:stretch>
            <a:fillRect/>
          </a:stretch>
        </p:blipFill>
        <p:spPr bwMode="auto">
          <a:xfrm>
            <a:off x="838200" y="3810000"/>
            <a:ext cx="7057292" cy="304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152400" y="1219200"/>
            <a:ext cx="4440115" cy="1905000"/>
          </a:xfrm>
          <a:prstGeom prst="rect">
            <a:avLst/>
          </a:prstGeom>
          <a:noFill/>
          <a:ln w="9525">
            <a:noFill/>
            <a:miter lim="800000"/>
            <a:headEnd/>
            <a:tailEnd/>
          </a:ln>
          <a:effectLst/>
        </p:spPr>
      </p:pic>
      <p:pic>
        <p:nvPicPr>
          <p:cNvPr id="18438" name="Picture 6"/>
          <p:cNvPicPr>
            <a:picLocks noChangeAspect="1" noChangeArrowheads="1"/>
          </p:cNvPicPr>
          <p:nvPr/>
        </p:nvPicPr>
        <p:blipFill>
          <a:blip r:embed="rId3"/>
          <a:srcRect/>
          <a:stretch>
            <a:fillRect/>
          </a:stretch>
        </p:blipFill>
        <p:spPr bwMode="auto">
          <a:xfrm>
            <a:off x="4800600" y="381000"/>
            <a:ext cx="3781926" cy="1752600"/>
          </a:xfrm>
          <a:prstGeom prst="rect">
            <a:avLst/>
          </a:prstGeom>
          <a:noFill/>
          <a:ln w="9525">
            <a:noFill/>
            <a:miter lim="800000"/>
            <a:headEnd/>
            <a:tailEnd/>
          </a:ln>
          <a:effectLst/>
        </p:spPr>
      </p:pic>
      <p:pic>
        <p:nvPicPr>
          <p:cNvPr id="18439" name="Picture 7"/>
          <p:cNvPicPr>
            <a:picLocks noChangeAspect="1" noChangeArrowheads="1"/>
          </p:cNvPicPr>
          <p:nvPr/>
        </p:nvPicPr>
        <p:blipFill>
          <a:blip r:embed="rId4"/>
          <a:srcRect/>
          <a:stretch>
            <a:fillRect/>
          </a:stretch>
        </p:blipFill>
        <p:spPr bwMode="auto">
          <a:xfrm>
            <a:off x="5029200" y="2133600"/>
            <a:ext cx="3739662" cy="1981200"/>
          </a:xfrm>
          <a:prstGeom prst="rect">
            <a:avLst/>
          </a:prstGeom>
          <a:noFill/>
          <a:ln w="9525">
            <a:noFill/>
            <a:miter lim="800000"/>
            <a:headEnd/>
            <a:tailEnd/>
          </a:ln>
          <a:effectLst/>
        </p:spPr>
      </p:pic>
      <p:sp>
        <p:nvSpPr>
          <p:cNvPr id="9" name="Rectangle 8"/>
          <p:cNvSpPr/>
          <p:nvPr/>
        </p:nvSpPr>
        <p:spPr>
          <a:xfrm>
            <a:off x="304800" y="4191000"/>
            <a:ext cx="8382000" cy="1754326"/>
          </a:xfrm>
          <a:prstGeom prst="rect">
            <a:avLst/>
          </a:prstGeom>
        </p:spPr>
        <p:txBody>
          <a:bodyPr wrap="square">
            <a:spAutoFit/>
          </a:bodyPr>
          <a:lstStyle/>
          <a:p>
            <a:r>
              <a:rPr lang="en-US" b="1" dirty="0" smtClean="0"/>
              <a:t>Sulfonation of Benzene</a:t>
            </a:r>
          </a:p>
          <a:p>
            <a:pPr algn="just"/>
            <a:r>
              <a:rPr lang="en-US" dirty="0" smtClean="0"/>
              <a:t>Sulfonation of benzene is a process of heating benzene with fuming </a:t>
            </a:r>
            <a:r>
              <a:rPr lang="en-US" dirty="0" err="1" smtClean="0"/>
              <a:t>sulphuric</a:t>
            </a:r>
            <a:r>
              <a:rPr lang="en-US" dirty="0" smtClean="0"/>
              <a:t> acid (H2SO4 +SO3) to produce </a:t>
            </a:r>
            <a:r>
              <a:rPr lang="en-US" dirty="0" err="1" smtClean="0"/>
              <a:t>benzenesulfonic</a:t>
            </a:r>
            <a:r>
              <a:rPr lang="en-US" dirty="0" smtClean="0"/>
              <a:t> acid. The reaction is reversible in nature. Due to higher </a:t>
            </a:r>
            <a:r>
              <a:rPr lang="en-US" dirty="0" err="1" smtClean="0"/>
              <a:t>electronegativity</a:t>
            </a:r>
            <a:r>
              <a:rPr lang="en-US" dirty="0" smtClean="0"/>
              <a:t>, oxygen present in </a:t>
            </a:r>
            <a:r>
              <a:rPr lang="en-US" dirty="0" err="1" smtClean="0"/>
              <a:t>sulphuric</a:t>
            </a:r>
            <a:r>
              <a:rPr lang="en-US" dirty="0" smtClean="0"/>
              <a:t> acid pulls an electron towards itself, generating an </a:t>
            </a:r>
            <a:r>
              <a:rPr lang="en-US" dirty="0" err="1" smtClean="0"/>
              <a:t>electrophile</a:t>
            </a:r>
            <a:r>
              <a:rPr lang="en-US" dirty="0" smtClean="0"/>
              <a:t>. This attacks the benzene ring, leading to the formation of </a:t>
            </a:r>
            <a:r>
              <a:rPr lang="en-US" dirty="0" err="1" smtClean="0"/>
              <a:t>benzenesulfonic</a:t>
            </a:r>
            <a:r>
              <a:rPr lang="en-US" dirty="0" smtClean="0"/>
              <a:t> acid.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609600" y="381000"/>
            <a:ext cx="3484418" cy="1185421"/>
          </a:xfrm>
          <a:prstGeom prst="rect">
            <a:avLst/>
          </a:prstGeom>
          <a:noFill/>
          <a:ln w="9525">
            <a:noFill/>
            <a:miter lim="800000"/>
            <a:headEnd/>
            <a:tailEnd/>
          </a:ln>
          <a:effectLst/>
        </p:spPr>
      </p:pic>
      <p:pic>
        <p:nvPicPr>
          <p:cNvPr id="3" name="Picture 4"/>
          <p:cNvPicPr>
            <a:picLocks noChangeAspect="1" noChangeArrowheads="1"/>
          </p:cNvPicPr>
          <p:nvPr/>
        </p:nvPicPr>
        <p:blipFill>
          <a:blip r:embed="rId3"/>
          <a:srcRect/>
          <a:stretch>
            <a:fillRect/>
          </a:stretch>
        </p:blipFill>
        <p:spPr bwMode="auto">
          <a:xfrm>
            <a:off x="4419600" y="381000"/>
            <a:ext cx="4038600" cy="931984"/>
          </a:xfrm>
          <a:prstGeom prst="rect">
            <a:avLst/>
          </a:prstGeom>
          <a:noFill/>
          <a:ln w="9525">
            <a:noFill/>
            <a:miter lim="800000"/>
            <a:headEnd/>
            <a:tailEnd/>
          </a:ln>
          <a:effectLst/>
        </p:spPr>
      </p:pic>
      <p:sp>
        <p:nvSpPr>
          <p:cNvPr id="4" name="Rectangle 3"/>
          <p:cNvSpPr/>
          <p:nvPr/>
        </p:nvSpPr>
        <p:spPr>
          <a:xfrm>
            <a:off x="304800" y="4417874"/>
            <a:ext cx="8610600" cy="1754326"/>
          </a:xfrm>
          <a:prstGeom prst="rect">
            <a:avLst/>
          </a:prstGeom>
        </p:spPr>
        <p:txBody>
          <a:bodyPr wrap="square">
            <a:spAutoFit/>
          </a:bodyPr>
          <a:lstStyle/>
          <a:p>
            <a:r>
              <a:rPr lang="en-US" b="1" dirty="0" err="1" smtClean="0"/>
              <a:t>Halogenation</a:t>
            </a:r>
            <a:r>
              <a:rPr lang="en-US" b="1" dirty="0" smtClean="0"/>
              <a:t> of Benzene</a:t>
            </a:r>
          </a:p>
          <a:p>
            <a:pPr algn="just"/>
            <a:r>
              <a:rPr lang="en-US" dirty="0" smtClean="0"/>
              <a:t>Benzene reacts with halogens in the presence of Lewis acid like FeCl3, FeBr3 to form aryl halides. This reaction is termed as </a:t>
            </a:r>
            <a:r>
              <a:rPr lang="en-US" dirty="0" err="1" smtClean="0"/>
              <a:t>halogenation</a:t>
            </a:r>
            <a:r>
              <a:rPr lang="en-US" dirty="0" smtClean="0"/>
              <a:t> of benzene. Step 1: Being a Lewis acid, FeBr3 helps in the generation of </a:t>
            </a:r>
            <a:r>
              <a:rPr lang="en-US" dirty="0" err="1" smtClean="0"/>
              <a:t>electrophile</a:t>
            </a:r>
            <a:r>
              <a:rPr lang="en-US" dirty="0" smtClean="0"/>
              <a:t> bromine ion by combining with the attacking reagent. Step 2: The bromine ion acts as an </a:t>
            </a:r>
            <a:r>
              <a:rPr lang="en-US" dirty="0" err="1" smtClean="0"/>
              <a:t>electrophile</a:t>
            </a:r>
            <a:r>
              <a:rPr lang="en-US" dirty="0" smtClean="0"/>
              <a:t> in the process which further reacts with benzene to form </a:t>
            </a:r>
            <a:r>
              <a:rPr lang="en-US" dirty="0" err="1" smtClean="0"/>
              <a:t>arenium</a:t>
            </a:r>
            <a:r>
              <a:rPr lang="en-US" dirty="0" smtClean="0"/>
              <a:t> ion which finally converts to </a:t>
            </a:r>
            <a:r>
              <a:rPr lang="en-US" dirty="0" err="1" smtClean="0"/>
              <a:t>bromobenzene</a:t>
            </a:r>
            <a:r>
              <a:rPr lang="en-US" dirty="0" smtClean="0"/>
              <a:t>.</a:t>
            </a:r>
            <a:endParaRPr lang="en-US" dirty="0"/>
          </a:p>
        </p:txBody>
      </p:sp>
      <p:pic>
        <p:nvPicPr>
          <p:cNvPr id="22530" name="Picture 2"/>
          <p:cNvPicPr>
            <a:picLocks noChangeAspect="1" noChangeArrowheads="1"/>
          </p:cNvPicPr>
          <p:nvPr/>
        </p:nvPicPr>
        <p:blipFill>
          <a:blip r:embed="rId4"/>
          <a:srcRect/>
          <a:stretch>
            <a:fillRect/>
          </a:stretch>
        </p:blipFill>
        <p:spPr bwMode="auto">
          <a:xfrm>
            <a:off x="2117854" y="1278355"/>
            <a:ext cx="4511546" cy="321744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28600" y="609600"/>
            <a:ext cx="84582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b="1" dirty="0" err="1" smtClean="0"/>
              <a:t>Friedel</a:t>
            </a:r>
            <a:r>
              <a:rPr lang="en-US" b="1" dirty="0" smtClean="0"/>
              <a:t>-Crafts Alkylation of Benzene</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Alkylation</a:t>
            </a:r>
            <a:r>
              <a:rPr kumimoji="0" lang="en-US" sz="1800" b="0" i="0" u="none" strike="noStrike" cap="none" normalizeH="0" baseline="0" dirty="0" smtClean="0">
                <a:ln>
                  <a:noFill/>
                </a:ln>
                <a:solidFill>
                  <a:schemeClr val="tx1"/>
                </a:solidFill>
                <a:effectLst/>
                <a:latin typeface="Arial" pitchFamily="34" charset="0"/>
                <a:cs typeface="Arial" pitchFamily="34" charset="0"/>
              </a:rPr>
              <a:t> means substituting an alkyl group into something - in this case into a benzene ring. A hydrogen on the ring is replaced by a group like methyl or ethyl and so </a:t>
            </a:r>
            <a:r>
              <a:rPr kumimoji="0" lang="en-US" sz="1800" b="0" i="0" u="none" strike="noStrike" cap="none" normalizeH="0" baseline="0" dirty="0" err="1" smtClean="0">
                <a:ln>
                  <a:noFill/>
                </a:ln>
                <a:solidFill>
                  <a:schemeClr val="tx1"/>
                </a:solidFill>
                <a:effectLst/>
                <a:latin typeface="Arial" pitchFamily="34" charset="0"/>
                <a:cs typeface="Arial" pitchFamily="34" charset="0"/>
              </a:rPr>
              <a:t>on.Benzene</a:t>
            </a:r>
            <a:r>
              <a:rPr kumimoji="0" lang="en-US" sz="1800" b="0" i="0" u="none" strike="noStrike" cap="none" normalizeH="0" baseline="0" dirty="0" smtClean="0">
                <a:ln>
                  <a:noFill/>
                </a:ln>
                <a:solidFill>
                  <a:schemeClr val="tx1"/>
                </a:solidFill>
                <a:effectLst/>
                <a:latin typeface="Arial" pitchFamily="34" charset="0"/>
                <a:cs typeface="Arial" pitchFamily="34" charset="0"/>
              </a:rPr>
              <a:t> is treated with a </a:t>
            </a:r>
            <a:r>
              <a:rPr kumimoji="0" lang="en-US" sz="1800" b="0" i="0" u="none" strike="noStrike" cap="none" normalizeH="0" baseline="0" dirty="0" err="1" smtClean="0">
                <a:ln>
                  <a:noFill/>
                </a:ln>
                <a:solidFill>
                  <a:schemeClr val="tx1"/>
                </a:solidFill>
                <a:effectLst/>
                <a:latin typeface="Arial" pitchFamily="34" charset="0"/>
                <a:cs typeface="Arial" pitchFamily="34" charset="0"/>
              </a:rPr>
              <a:t>chloroalkane</a:t>
            </a:r>
            <a:r>
              <a:rPr kumimoji="0" lang="en-US" sz="1800" b="0" i="0" u="none" strike="noStrike" cap="none" normalizeH="0" baseline="0" dirty="0" smtClean="0">
                <a:ln>
                  <a:noFill/>
                </a:ln>
                <a:solidFill>
                  <a:schemeClr val="tx1"/>
                </a:solidFill>
                <a:effectLst/>
                <a:latin typeface="Arial" pitchFamily="34" charset="0"/>
                <a:cs typeface="Arial" pitchFamily="34" charset="0"/>
              </a:rPr>
              <a:t> (for example, chloromethane or </a:t>
            </a:r>
            <a:r>
              <a:rPr kumimoji="0" lang="en-US" sz="1800" b="0" i="0" u="none" strike="noStrike" cap="none" normalizeH="0" baseline="0" dirty="0" err="1" smtClean="0">
                <a:ln>
                  <a:noFill/>
                </a:ln>
                <a:solidFill>
                  <a:schemeClr val="tx1"/>
                </a:solidFill>
                <a:effectLst/>
                <a:latin typeface="Arial" pitchFamily="34" charset="0"/>
                <a:cs typeface="Arial" pitchFamily="34" charset="0"/>
              </a:rPr>
              <a:t>chloroethane</a:t>
            </a:r>
            <a:r>
              <a:rPr kumimoji="0" lang="en-US" sz="1800" b="0" i="0" u="none" strike="noStrike" cap="none" normalizeH="0" baseline="0" dirty="0" smtClean="0">
                <a:ln>
                  <a:noFill/>
                </a:ln>
                <a:solidFill>
                  <a:schemeClr val="tx1"/>
                </a:solidFill>
                <a:effectLst/>
                <a:latin typeface="Arial" pitchFamily="34" charset="0"/>
                <a:cs typeface="Arial" pitchFamily="34" charset="0"/>
              </a:rPr>
              <a:t>) in the presence of aluminum chloride as a catalyst. Substituting a methyl group, but any other alkyl group could be used in the same way. Substituting a methyl group gives methylbenzene - once known as toluene.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6" name="Picture 2"/>
          <p:cNvPicPr>
            <a:picLocks noChangeAspect="1" noChangeArrowheads="1"/>
          </p:cNvPicPr>
          <p:nvPr/>
        </p:nvPicPr>
        <p:blipFill>
          <a:blip r:embed="rId2"/>
          <a:srcRect/>
          <a:stretch>
            <a:fillRect/>
          </a:stretch>
        </p:blipFill>
        <p:spPr bwMode="auto">
          <a:xfrm>
            <a:off x="1828800" y="2667000"/>
            <a:ext cx="5016481" cy="1271587"/>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2286000" y="3912451"/>
            <a:ext cx="3733800" cy="26026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3527056" cy="369332"/>
          </a:xfrm>
          <a:prstGeom prst="rect">
            <a:avLst/>
          </a:prstGeom>
        </p:spPr>
        <p:txBody>
          <a:bodyPr wrap="none">
            <a:spAutoFit/>
          </a:bodyPr>
          <a:lstStyle/>
          <a:p>
            <a:r>
              <a:rPr lang="en-US" b="1" dirty="0" err="1" smtClean="0"/>
              <a:t>Friedel</a:t>
            </a:r>
            <a:r>
              <a:rPr lang="en-US" b="1" dirty="0" smtClean="0"/>
              <a:t>-Crafts </a:t>
            </a:r>
            <a:r>
              <a:rPr lang="en-US" b="1" dirty="0" err="1" smtClean="0"/>
              <a:t>Acylation</a:t>
            </a:r>
            <a:r>
              <a:rPr lang="en-US" b="1" dirty="0" smtClean="0"/>
              <a:t> of Benzene</a:t>
            </a:r>
            <a:endParaRPr lang="en-US" b="1" dirty="0"/>
          </a:p>
        </p:txBody>
      </p:sp>
      <p:sp>
        <p:nvSpPr>
          <p:cNvPr id="3" name="Rectangle 2"/>
          <p:cNvSpPr/>
          <p:nvPr/>
        </p:nvSpPr>
        <p:spPr>
          <a:xfrm>
            <a:off x="533400" y="1066800"/>
            <a:ext cx="8153400" cy="1200329"/>
          </a:xfrm>
          <a:prstGeom prst="rect">
            <a:avLst/>
          </a:prstGeom>
        </p:spPr>
        <p:txBody>
          <a:bodyPr wrap="square">
            <a:spAutoFit/>
          </a:bodyPr>
          <a:lstStyle/>
          <a:p>
            <a:pPr algn="just"/>
            <a:r>
              <a:rPr lang="en-US" dirty="0" smtClean="0"/>
              <a:t>An </a:t>
            </a:r>
            <a:r>
              <a:rPr lang="en-US" dirty="0" err="1" smtClean="0"/>
              <a:t>acyl</a:t>
            </a:r>
            <a:r>
              <a:rPr lang="en-US" dirty="0" smtClean="0"/>
              <a:t> group is an alkyl group attached to a carbon-oxygen double bond. If "R" represents any alkyl group, then an </a:t>
            </a:r>
            <a:r>
              <a:rPr lang="en-US" dirty="0" err="1" smtClean="0"/>
              <a:t>acyl</a:t>
            </a:r>
            <a:r>
              <a:rPr lang="en-US" dirty="0" smtClean="0"/>
              <a:t> group has the formula RCO-. </a:t>
            </a:r>
            <a:r>
              <a:rPr lang="en-US" dirty="0" err="1" smtClean="0"/>
              <a:t>Acylation</a:t>
            </a:r>
            <a:r>
              <a:rPr lang="en-US" dirty="0" smtClean="0"/>
              <a:t> means substituting an </a:t>
            </a:r>
            <a:r>
              <a:rPr lang="en-US" dirty="0" err="1" smtClean="0"/>
              <a:t>acyl</a:t>
            </a:r>
            <a:r>
              <a:rPr lang="en-US" dirty="0" smtClean="0"/>
              <a:t> group into something - in this case, into a benzene ring. The most commonly used </a:t>
            </a:r>
            <a:r>
              <a:rPr lang="en-US" dirty="0" err="1" smtClean="0"/>
              <a:t>acyl</a:t>
            </a:r>
            <a:r>
              <a:rPr lang="en-US" dirty="0" smtClean="0"/>
              <a:t> group is CH</a:t>
            </a:r>
            <a:r>
              <a:rPr lang="en-US" baseline="-25000" dirty="0" smtClean="0"/>
              <a:t>3</a:t>
            </a:r>
            <a:r>
              <a:rPr lang="en-US" dirty="0" smtClean="0"/>
              <a:t>CO-. This is called the </a:t>
            </a:r>
            <a:r>
              <a:rPr lang="en-US" dirty="0" err="1" smtClean="0"/>
              <a:t>ethanoyl</a:t>
            </a:r>
            <a:r>
              <a:rPr lang="en-US" dirty="0" smtClean="0"/>
              <a:t> group. </a:t>
            </a:r>
            <a:endParaRPr lang="en-US" dirty="0"/>
          </a:p>
        </p:txBody>
      </p:sp>
      <p:pic>
        <p:nvPicPr>
          <p:cNvPr id="20481" name="Picture 1"/>
          <p:cNvPicPr>
            <a:picLocks noChangeAspect="1" noChangeArrowheads="1"/>
          </p:cNvPicPr>
          <p:nvPr/>
        </p:nvPicPr>
        <p:blipFill>
          <a:blip r:embed="rId2"/>
          <a:srcRect/>
          <a:stretch>
            <a:fillRect/>
          </a:stretch>
        </p:blipFill>
        <p:spPr bwMode="auto">
          <a:xfrm>
            <a:off x="1752600" y="2286000"/>
            <a:ext cx="5446451" cy="1371600"/>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a:srcRect/>
          <a:stretch>
            <a:fillRect/>
          </a:stretch>
        </p:blipFill>
        <p:spPr bwMode="auto">
          <a:xfrm>
            <a:off x="2215376" y="3429000"/>
            <a:ext cx="4572000" cy="3124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2552</Words>
  <Application>Microsoft Office PowerPoint</Application>
  <PresentationFormat>On-screen Show (4:3)</PresentationFormat>
  <Paragraphs>95</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SONY</cp:lastModifiedBy>
  <cp:revision>30</cp:revision>
  <dcterms:created xsi:type="dcterms:W3CDTF">2019-06-26T08:01:35Z</dcterms:created>
  <dcterms:modified xsi:type="dcterms:W3CDTF">2019-06-27T08:13:51Z</dcterms:modified>
</cp:coreProperties>
</file>