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76" r:id="rId5"/>
    <p:sldId id="259" r:id="rId6"/>
    <p:sldId id="277" r:id="rId7"/>
    <p:sldId id="278" r:id="rId8"/>
    <p:sldId id="260" r:id="rId9"/>
    <p:sldId id="265" r:id="rId10"/>
    <p:sldId id="261" r:id="rId11"/>
    <p:sldId id="262" r:id="rId12"/>
    <p:sldId id="263" r:id="rId13"/>
    <p:sldId id="264" r:id="rId14"/>
    <p:sldId id="266" r:id="rId15"/>
    <p:sldId id="267" r:id="rId16"/>
    <p:sldId id="268" r:id="rId17"/>
    <p:sldId id="269" r:id="rId18"/>
    <p:sldId id="270" r:id="rId19"/>
    <p:sldId id="271" r:id="rId20"/>
    <p:sldId id="272" r:id="rId21"/>
    <p:sldId id="273" r:id="rId22"/>
    <p:sldId id="274" r:id="rId23"/>
    <p:sldId id="275"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3B319-58C9-4469-B68E-EC81A6FA2B3F}" type="datetimeFigureOut">
              <a:rPr lang="en-US" smtClean="0"/>
              <a:pPr/>
              <a:t>6/26/2019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5E09F-C0C4-40AE-9F51-7964EE1C8B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C5E09F-C0C4-40AE-9F51-7964EE1C8B4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BDE0C7-01B4-4478-9ED0-A6BB7A52720D}" type="datetimeFigureOut">
              <a:rPr lang="en-US" smtClean="0"/>
              <a:pPr/>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DE0C7-01B4-4478-9ED0-A6BB7A52720D}" type="datetimeFigureOut">
              <a:rPr lang="en-US" smtClean="0"/>
              <a:pPr/>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DE0C7-01B4-4478-9ED0-A6BB7A52720D}" type="datetimeFigureOut">
              <a:rPr lang="en-US" smtClean="0"/>
              <a:pPr/>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DE0C7-01B4-4478-9ED0-A6BB7A52720D}" type="datetimeFigureOut">
              <a:rPr lang="en-US" smtClean="0"/>
              <a:pPr/>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BDE0C7-01B4-4478-9ED0-A6BB7A52720D}" type="datetimeFigureOut">
              <a:rPr lang="en-US" smtClean="0"/>
              <a:pPr/>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BDE0C7-01B4-4478-9ED0-A6BB7A52720D}" type="datetimeFigureOut">
              <a:rPr lang="en-US" smtClean="0"/>
              <a:pPr/>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BDE0C7-01B4-4478-9ED0-A6BB7A52720D}" type="datetimeFigureOut">
              <a:rPr lang="en-US" smtClean="0"/>
              <a:pPr/>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BDE0C7-01B4-4478-9ED0-A6BB7A52720D}" type="datetimeFigureOut">
              <a:rPr lang="en-US" smtClean="0"/>
              <a:pPr/>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DE0C7-01B4-4478-9ED0-A6BB7A52720D}" type="datetimeFigureOut">
              <a:rPr lang="en-US" smtClean="0"/>
              <a:pPr/>
              <a:t>6/26/2019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DE0C7-01B4-4478-9ED0-A6BB7A52720D}" type="datetimeFigureOut">
              <a:rPr lang="en-US" smtClean="0"/>
              <a:pPr/>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DE0C7-01B4-4478-9ED0-A6BB7A52720D}" type="datetimeFigureOut">
              <a:rPr lang="en-US" smtClean="0"/>
              <a:pPr/>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CBD2A-0AD6-4FCE-ACDD-86840C3389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DE0C7-01B4-4478-9ED0-A6BB7A52720D}" type="datetimeFigureOut">
              <a:rPr lang="en-US" smtClean="0"/>
              <a:pPr/>
              <a:t>6/26/2019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CBD2A-0AD6-4FCE-ACDD-86840C3389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Photoexcitation" TargetMode="External"/><Relationship Id="rId7" Type="http://schemas.openxmlformats.org/officeDocument/2006/relationships/hyperlink" Target="https://en.wikipedia.org/wiki/%CE%91-carbon"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en.wikipedia.org/wiki/Triplet_state" TargetMode="External"/><Relationship Id="rId5" Type="http://schemas.openxmlformats.org/officeDocument/2006/relationships/hyperlink" Target="https://en.wikipedia.org/wiki/Intersystem_crossing" TargetMode="External"/><Relationship Id="rId4" Type="http://schemas.openxmlformats.org/officeDocument/2006/relationships/hyperlink" Target="https://en.wikipedia.org/wiki/Diradica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Hydrogen"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en.wikipedia.org/wiki/Alkene" TargetMode="External"/><Relationship Id="rId5" Type="http://schemas.openxmlformats.org/officeDocument/2006/relationships/hyperlink" Target="https://en.wikipedia.org/wiki/Aldehyde" TargetMode="External"/><Relationship Id="rId4" Type="http://schemas.openxmlformats.org/officeDocument/2006/relationships/hyperlink" Target="https://en.wikipedia.org/wiki/Keten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Enol" TargetMode="External"/><Relationship Id="rId2" Type="http://schemas.openxmlformats.org/officeDocument/2006/relationships/hyperlink" Target="https://en.wikipedia.org/wiki/Gamma-hydrogen" TargetMode="External"/><Relationship Id="rId1" Type="http://schemas.openxmlformats.org/officeDocument/2006/relationships/slideLayout" Target="../slideLayouts/slideLayout7.xml"/><Relationship Id="rId5" Type="http://schemas.openxmlformats.org/officeDocument/2006/relationships/hyperlink" Target="https://en.wikipedia.org/wiki/Cyclobutane" TargetMode="External"/><Relationship Id="rId4" Type="http://schemas.openxmlformats.org/officeDocument/2006/relationships/hyperlink" Target="https://en.wikipedia.org/wiki/Alken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981200"/>
            <a:ext cx="7167603" cy="1323439"/>
          </a:xfrm>
          <a:prstGeom prst="rect">
            <a:avLst/>
          </a:prstGeom>
          <a:noFill/>
        </p:spPr>
        <p:txBody>
          <a:bodyPr wrap="none" rtlCol="0">
            <a:spAutoFit/>
          </a:bodyPr>
          <a:lstStyle/>
          <a:p>
            <a:r>
              <a:rPr lang="en-US" sz="4000" b="1" dirty="0" smtClean="0"/>
              <a:t>Organic </a:t>
            </a:r>
            <a:r>
              <a:rPr lang="en-US" sz="4000" b="1" dirty="0" smtClean="0">
                <a:solidFill>
                  <a:srgbClr val="00B050"/>
                </a:solidFill>
              </a:rPr>
              <a:t>photochemical</a:t>
            </a:r>
            <a:r>
              <a:rPr lang="en-US" sz="4000" b="1" dirty="0" smtClean="0"/>
              <a:t> reactions</a:t>
            </a:r>
          </a:p>
          <a:p>
            <a:pPr algn="r"/>
            <a:r>
              <a:rPr lang="en-US" sz="4000" b="1" dirty="0" smtClean="0"/>
              <a:t> and </a:t>
            </a:r>
            <a:r>
              <a:rPr lang="en-US" sz="4000" b="1" dirty="0" smtClean="0">
                <a:solidFill>
                  <a:srgbClr val="FF0000"/>
                </a:solidFill>
              </a:rPr>
              <a:t>dyes</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955143" y="3733800"/>
            <a:ext cx="5188857" cy="2667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04800" y="1143000"/>
            <a:ext cx="5622781" cy="2819400"/>
          </a:xfrm>
          <a:prstGeom prst="rect">
            <a:avLst/>
          </a:prstGeom>
          <a:noFill/>
          <a:ln w="9525">
            <a:noFill/>
            <a:miter lim="800000"/>
            <a:headEnd/>
            <a:tailEnd/>
          </a:ln>
          <a:effectLst/>
        </p:spPr>
      </p:pic>
      <p:sp>
        <p:nvSpPr>
          <p:cNvPr id="5" name="TextBox 4"/>
          <p:cNvSpPr txBox="1"/>
          <p:nvPr/>
        </p:nvSpPr>
        <p:spPr>
          <a:xfrm>
            <a:off x="685800" y="381000"/>
            <a:ext cx="3040769" cy="523220"/>
          </a:xfrm>
          <a:prstGeom prst="rect">
            <a:avLst/>
          </a:prstGeom>
          <a:noFill/>
        </p:spPr>
        <p:txBody>
          <a:bodyPr wrap="none" rtlCol="0">
            <a:spAutoFit/>
          </a:bodyPr>
          <a:lstStyle/>
          <a:p>
            <a:r>
              <a:rPr lang="en-US" sz="2800" b="1" dirty="0" smtClean="0"/>
              <a:t>Photo dimerisation</a:t>
            </a:r>
            <a:endParaRPr lang="en-US"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2308324"/>
          </a:xfrm>
          <a:prstGeom prst="rect">
            <a:avLst/>
          </a:prstGeom>
        </p:spPr>
        <p:txBody>
          <a:bodyPr wrap="square">
            <a:spAutoFit/>
          </a:bodyPr>
          <a:lstStyle/>
          <a:p>
            <a:pPr algn="just"/>
            <a:r>
              <a:rPr lang="en-US" sz="2400" b="1" u="sng" dirty="0" smtClean="0"/>
              <a:t>Sensitization reaction</a:t>
            </a:r>
            <a:r>
              <a:rPr lang="en-US" sz="2400" b="1" u="sng" dirty="0"/>
              <a:t>:</a:t>
            </a:r>
            <a:r>
              <a:rPr lang="en-US" dirty="0" smtClean="0"/>
              <a:t> </a:t>
            </a:r>
            <a:r>
              <a:rPr lang="en-US" sz="2000" dirty="0" smtClean="0"/>
              <a:t>The ideal </a:t>
            </a:r>
            <a:r>
              <a:rPr lang="en-US" sz="2000" b="1" dirty="0" smtClean="0"/>
              <a:t>sensitizer</a:t>
            </a:r>
            <a:r>
              <a:rPr lang="en-US" sz="2000" dirty="0" smtClean="0"/>
              <a:t> (Z) absorbs light preferentially with respect to the substrate (M), and undergoes efficient intersystem crossing to a triplet excited state (T</a:t>
            </a:r>
            <a:r>
              <a:rPr lang="en-US" sz="2000" baseline="-25000" dirty="0" smtClean="0"/>
              <a:t>1</a:t>
            </a:r>
            <a:r>
              <a:rPr lang="en-US" sz="2000" dirty="0" smtClean="0"/>
              <a:t>). </a:t>
            </a:r>
          </a:p>
          <a:p>
            <a:pPr algn="just"/>
            <a:r>
              <a:rPr lang="en-US" sz="2000" dirty="0" smtClean="0"/>
              <a:t>This energetic state then serves to activate a substrate molecule to a lower energy triplet state by </a:t>
            </a:r>
            <a:r>
              <a:rPr lang="en-US" sz="2000" dirty="0" err="1" smtClean="0"/>
              <a:t>collisional</a:t>
            </a:r>
            <a:r>
              <a:rPr lang="en-US" sz="2000" dirty="0" smtClean="0"/>
              <a:t> exothermic energy and spin exchange, returning the sensitizer to its ground state. A variety of useful sensitizers have been identified</a:t>
            </a:r>
            <a:endParaRPr lang="en-US" sz="2000" dirty="0"/>
          </a:p>
        </p:txBody>
      </p:sp>
      <p:pic>
        <p:nvPicPr>
          <p:cNvPr id="5122" name="Picture 2"/>
          <p:cNvPicPr>
            <a:picLocks noChangeAspect="1" noChangeArrowheads="1"/>
          </p:cNvPicPr>
          <p:nvPr/>
        </p:nvPicPr>
        <p:blipFill>
          <a:blip r:embed="rId2"/>
          <a:srcRect/>
          <a:stretch>
            <a:fillRect/>
          </a:stretch>
        </p:blipFill>
        <p:spPr bwMode="auto">
          <a:xfrm>
            <a:off x="1295400" y="2971800"/>
            <a:ext cx="7020025"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3352800" cy="461665"/>
          </a:xfrm>
          <a:prstGeom prst="rect">
            <a:avLst/>
          </a:prstGeom>
        </p:spPr>
        <p:txBody>
          <a:bodyPr wrap="square">
            <a:spAutoFit/>
          </a:bodyPr>
          <a:lstStyle/>
          <a:p>
            <a:r>
              <a:rPr lang="en-US" sz="2400" b="1" u="sng" dirty="0" smtClean="0"/>
              <a:t>Norrish type reactions</a:t>
            </a:r>
            <a:endParaRPr lang="en-US" sz="2400" b="1" u="sng" dirty="0"/>
          </a:p>
        </p:txBody>
      </p:sp>
      <p:sp>
        <p:nvSpPr>
          <p:cNvPr id="3" name="Rectangle 2"/>
          <p:cNvSpPr/>
          <p:nvPr/>
        </p:nvSpPr>
        <p:spPr>
          <a:xfrm>
            <a:off x="381000" y="1066800"/>
            <a:ext cx="8153400" cy="3359061"/>
          </a:xfrm>
          <a:prstGeom prst="rect">
            <a:avLst/>
          </a:prstGeom>
        </p:spPr>
        <p:txBody>
          <a:bodyPr wrap="square">
            <a:spAutoFit/>
          </a:bodyPr>
          <a:lstStyle/>
          <a:p>
            <a:pPr algn="just">
              <a:lnSpc>
                <a:spcPct val="150000"/>
              </a:lnSpc>
              <a:buFont typeface="Wingdings" pitchFamily="2" charset="2"/>
              <a:buChar char="v"/>
            </a:pPr>
            <a:r>
              <a:rPr lang="en-US" sz="2400" dirty="0" smtClean="0"/>
              <a:t>The </a:t>
            </a:r>
            <a:r>
              <a:rPr lang="en-US" sz="2400" b="1" dirty="0" smtClean="0"/>
              <a:t>Norrish reaction</a:t>
            </a:r>
            <a:r>
              <a:rPr lang="en-US" sz="2400" dirty="0" smtClean="0"/>
              <a:t> in organic chemistry describes the photochemical reactions taking place with </a:t>
            </a:r>
            <a:r>
              <a:rPr lang="en-US" sz="2400" b="1" dirty="0" smtClean="0">
                <a:effectLst>
                  <a:outerShdw blurRad="38100" dist="38100" dir="2700000" algn="tl">
                    <a:srgbClr val="000000">
                      <a:alpha val="43137"/>
                    </a:srgbClr>
                  </a:outerShdw>
                </a:effectLst>
              </a:rPr>
              <a:t>ketones and </a:t>
            </a:r>
            <a:r>
              <a:rPr lang="en-US" sz="2400" b="1" dirty="0" err="1" smtClean="0">
                <a:effectLst>
                  <a:outerShdw blurRad="38100" dist="38100" dir="2700000" algn="tl">
                    <a:srgbClr val="000000">
                      <a:alpha val="43137"/>
                    </a:srgbClr>
                  </a:outerShdw>
                </a:effectLst>
              </a:rPr>
              <a:t>aldehydes</a:t>
            </a:r>
            <a:r>
              <a:rPr lang="en-US" sz="2400" dirty="0" smtClean="0"/>
              <a:t>. </a:t>
            </a:r>
          </a:p>
          <a:p>
            <a:pPr algn="just">
              <a:lnSpc>
                <a:spcPct val="150000"/>
              </a:lnSpc>
              <a:buFont typeface="Wingdings" pitchFamily="2" charset="2"/>
              <a:buChar char="v"/>
            </a:pPr>
            <a:r>
              <a:rPr lang="en-US" sz="2400" dirty="0" smtClean="0"/>
              <a:t>This type of reaction is subdivided in </a:t>
            </a:r>
            <a:r>
              <a:rPr lang="en-US" sz="2400" b="1" dirty="0" smtClean="0"/>
              <a:t>Norrish type I reactions</a:t>
            </a:r>
            <a:r>
              <a:rPr lang="en-US" sz="2400" dirty="0" smtClean="0"/>
              <a:t> and </a:t>
            </a:r>
            <a:r>
              <a:rPr lang="en-US" sz="2400" b="1" dirty="0" smtClean="0"/>
              <a:t>Norrish type II reactions</a:t>
            </a:r>
            <a:r>
              <a:rPr lang="en-US" sz="2400" dirty="0" smtClean="0"/>
              <a:t>.</a:t>
            </a:r>
          </a:p>
          <a:p>
            <a:pPr algn="just">
              <a:lnSpc>
                <a:spcPct val="150000"/>
              </a:lnSpc>
              <a:buFont typeface="Wingdings" pitchFamily="2" charset="2"/>
              <a:buChar char="v"/>
            </a:pPr>
            <a:r>
              <a:rPr lang="en-US" sz="2400" dirty="0" smtClean="0"/>
              <a:t>The reaction is named after Ronald George </a:t>
            </a:r>
            <a:r>
              <a:rPr lang="en-US" sz="2400" dirty="0" err="1" smtClean="0"/>
              <a:t>Wreyford</a:t>
            </a:r>
            <a:r>
              <a:rPr lang="en-US" sz="2400" dirty="0" smtClean="0"/>
              <a:t> Norrish.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82000" cy="4585871"/>
          </a:xfrm>
          <a:prstGeom prst="rect">
            <a:avLst/>
          </a:prstGeom>
        </p:spPr>
        <p:txBody>
          <a:bodyPr wrap="square">
            <a:spAutoFit/>
          </a:bodyPr>
          <a:lstStyle/>
          <a:p>
            <a:pPr algn="just"/>
            <a:r>
              <a:rPr lang="en-US" sz="2400" dirty="0" smtClean="0"/>
              <a:t>The </a:t>
            </a:r>
            <a:r>
              <a:rPr lang="en-US" sz="2800" b="1" dirty="0" smtClean="0">
                <a:effectLst>
                  <a:outerShdw blurRad="38100" dist="38100" dir="2700000" algn="tl">
                    <a:srgbClr val="000000">
                      <a:alpha val="43137"/>
                    </a:srgbClr>
                  </a:outerShdw>
                </a:effectLst>
              </a:rPr>
              <a:t>Norrish type I</a:t>
            </a:r>
            <a:r>
              <a:rPr lang="en-US" sz="2400" dirty="0" smtClean="0"/>
              <a:t> reaction is the photochemical cleavage or </a:t>
            </a:r>
            <a:r>
              <a:rPr lang="en-US" sz="2400" dirty="0" err="1" smtClean="0"/>
              <a:t>homolysis</a:t>
            </a:r>
            <a:r>
              <a:rPr lang="en-US" sz="2400" dirty="0" smtClean="0"/>
              <a:t> of </a:t>
            </a:r>
            <a:r>
              <a:rPr lang="en-US" sz="2400" dirty="0" err="1" smtClean="0"/>
              <a:t>aldehydes</a:t>
            </a:r>
            <a:r>
              <a:rPr lang="en-US" sz="2400" dirty="0" smtClean="0"/>
              <a:t> and ketones into two free radical intermediates. </a:t>
            </a:r>
          </a:p>
          <a:p>
            <a:pPr algn="just">
              <a:buFont typeface="Arial" pitchFamily="34" charset="0"/>
              <a:buChar char="•"/>
            </a:pPr>
            <a:r>
              <a:rPr lang="en-US" sz="2400" dirty="0" smtClean="0"/>
              <a:t>The carbonyl group accepts a photon and is excited to a photochemical singlet state. </a:t>
            </a:r>
          </a:p>
          <a:p>
            <a:pPr algn="just">
              <a:buFont typeface="Arial" pitchFamily="34" charset="0"/>
              <a:buChar char="•"/>
            </a:pPr>
            <a:r>
              <a:rPr lang="en-US" sz="2400" dirty="0" smtClean="0"/>
              <a:t>Through intersystem crossing the triplet state can be obtained. </a:t>
            </a:r>
          </a:p>
          <a:p>
            <a:pPr algn="just">
              <a:buFont typeface="Arial" pitchFamily="34" charset="0"/>
              <a:buChar char="•"/>
            </a:pPr>
            <a:r>
              <a:rPr lang="en-US" sz="2400" dirty="0" smtClean="0"/>
              <a:t>On cleavage of the α-carbon bond from either state, two radical fragments are obtained. </a:t>
            </a:r>
          </a:p>
          <a:p>
            <a:pPr algn="just">
              <a:buFont typeface="Arial" pitchFamily="34" charset="0"/>
              <a:buChar char="•"/>
            </a:pPr>
            <a:r>
              <a:rPr lang="en-US" sz="2400" dirty="0" smtClean="0"/>
              <a:t>The size and nature of these fragments depends upon the stability of the generated radicals; for instance, the cleavage of 2-butanone largely yields ethyl radicals in favor of less stable methyl radicals.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orrish type I reaction"/>
          <p:cNvPicPr>
            <a:picLocks noChangeAspect="1" noChangeArrowheads="1"/>
          </p:cNvPicPr>
          <p:nvPr/>
        </p:nvPicPr>
        <p:blipFill>
          <a:blip r:embed="rId2"/>
          <a:srcRect/>
          <a:stretch>
            <a:fillRect/>
          </a:stretch>
        </p:blipFill>
        <p:spPr bwMode="auto">
          <a:xfrm>
            <a:off x="1371600" y="762000"/>
            <a:ext cx="6819900" cy="3548005"/>
          </a:xfrm>
          <a:prstGeom prst="rect">
            <a:avLst/>
          </a:prstGeom>
          <a:noFill/>
        </p:spPr>
      </p:pic>
      <p:sp>
        <p:nvSpPr>
          <p:cNvPr id="3" name="Rectangle 2"/>
          <p:cNvSpPr/>
          <p:nvPr/>
        </p:nvSpPr>
        <p:spPr>
          <a:xfrm>
            <a:off x="609600" y="4648200"/>
            <a:ext cx="8001000" cy="1323439"/>
          </a:xfrm>
          <a:prstGeom prst="rect">
            <a:avLst/>
          </a:prstGeom>
        </p:spPr>
        <p:txBody>
          <a:bodyPr wrap="square">
            <a:spAutoFit/>
          </a:bodyPr>
          <a:lstStyle/>
          <a:p>
            <a:pPr algn="just"/>
            <a:r>
              <a:rPr lang="en-US" sz="2000" b="1" dirty="0" smtClean="0"/>
              <a:t>The carbonyl group accepts a photon and is </a:t>
            </a:r>
            <a:r>
              <a:rPr lang="en-US" sz="2000" b="1" dirty="0" smtClean="0">
                <a:hlinkClick r:id="rId3" tooltip="Photoexcitation"/>
              </a:rPr>
              <a:t>excited</a:t>
            </a:r>
            <a:r>
              <a:rPr lang="en-US" sz="2000" b="1" dirty="0" smtClean="0"/>
              <a:t> to a photochemical </a:t>
            </a:r>
            <a:r>
              <a:rPr lang="en-US" sz="2000" b="1" dirty="0" smtClean="0">
                <a:hlinkClick r:id="rId4" tooltip="Diradical"/>
              </a:rPr>
              <a:t>singlet state</a:t>
            </a:r>
            <a:r>
              <a:rPr lang="en-US" sz="2000" b="1" dirty="0" smtClean="0"/>
              <a:t>. Through </a:t>
            </a:r>
            <a:r>
              <a:rPr lang="en-US" sz="2000" b="1" dirty="0" smtClean="0">
                <a:hlinkClick r:id="rId5" tooltip="Intersystem crossing"/>
              </a:rPr>
              <a:t>intersystem crossing</a:t>
            </a:r>
            <a:r>
              <a:rPr lang="en-US" sz="2000" b="1" dirty="0" smtClean="0"/>
              <a:t> the </a:t>
            </a:r>
            <a:r>
              <a:rPr lang="en-US" sz="2000" b="1" dirty="0" smtClean="0">
                <a:hlinkClick r:id="rId6" tooltip="Triplet state"/>
              </a:rPr>
              <a:t>triplet state</a:t>
            </a:r>
            <a:r>
              <a:rPr lang="en-US" sz="2000" b="1" dirty="0" smtClean="0"/>
              <a:t> can be obtained. On cleavage of the </a:t>
            </a:r>
            <a:r>
              <a:rPr lang="en-US" sz="2000" b="1" dirty="0" smtClean="0">
                <a:hlinkClick r:id="rId7" tooltip="Α-carbon"/>
              </a:rPr>
              <a:t>α-carbon</a:t>
            </a:r>
            <a:r>
              <a:rPr lang="en-US" sz="2000" b="1" dirty="0" smtClean="0"/>
              <a:t> bond from either state, two radical fragments are obtained</a:t>
            </a:r>
            <a:endParaRPr lang="en-US"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rrish type I reaction"/>
          <p:cNvPicPr>
            <a:picLocks noChangeAspect="1" noChangeArrowheads="1"/>
          </p:cNvPicPr>
          <p:nvPr/>
        </p:nvPicPr>
        <p:blipFill>
          <a:blip r:embed="rId2"/>
          <a:srcRect/>
          <a:stretch>
            <a:fillRect/>
          </a:stretch>
        </p:blipFill>
        <p:spPr bwMode="auto">
          <a:xfrm>
            <a:off x="228599" y="2133600"/>
            <a:ext cx="8754741" cy="2286000"/>
          </a:xfrm>
          <a:prstGeom prst="rect">
            <a:avLst/>
          </a:prstGeom>
          <a:noFill/>
        </p:spPr>
      </p:pic>
      <p:sp>
        <p:nvSpPr>
          <p:cNvPr id="3" name="Rectangle 2"/>
          <p:cNvSpPr/>
          <p:nvPr/>
        </p:nvSpPr>
        <p:spPr>
          <a:xfrm>
            <a:off x="762000" y="5029200"/>
            <a:ext cx="7620000" cy="830997"/>
          </a:xfrm>
          <a:prstGeom prst="rect">
            <a:avLst/>
          </a:prstGeom>
        </p:spPr>
        <p:txBody>
          <a:bodyPr wrap="square">
            <a:spAutoFit/>
          </a:bodyPr>
          <a:lstStyle/>
          <a:p>
            <a:pPr algn="just"/>
            <a:r>
              <a:rPr lang="en-US" sz="2400" dirty="0" smtClean="0"/>
              <a:t>Several </a:t>
            </a:r>
            <a:r>
              <a:rPr lang="en-US" sz="2400" b="1" dirty="0" smtClean="0"/>
              <a:t>secondary reaction modes </a:t>
            </a:r>
            <a:r>
              <a:rPr lang="en-US" sz="2400" dirty="0" smtClean="0"/>
              <a:t>are open to these fragments depending on the exact molecular structure</a:t>
            </a:r>
            <a:endParaRPr lang="en-US" sz="2400" dirty="0"/>
          </a:p>
        </p:txBody>
      </p:sp>
      <p:sp>
        <p:nvSpPr>
          <p:cNvPr id="2051" name="Rectangle 3"/>
          <p:cNvSpPr>
            <a:spLocks noChangeArrowheads="1"/>
          </p:cNvSpPr>
          <p:nvPr/>
        </p:nvSpPr>
        <p:spPr bwMode="auto">
          <a:xfrm>
            <a:off x="0" y="22860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The abstraction of an α-</a:t>
            </a:r>
            <a:r>
              <a:rPr kumimoji="0" lang="en-US" sz="2000" b="0" i="0" u="none" strike="noStrike" cap="none" normalizeH="0" baseline="0" dirty="0" smtClean="0">
                <a:ln>
                  <a:noFill/>
                </a:ln>
                <a:solidFill>
                  <a:schemeClr val="tx1"/>
                </a:solidFill>
                <a:effectLst/>
                <a:latin typeface="Arial" charset="0"/>
                <a:cs typeface="Arial" charset="0"/>
                <a:hlinkClick r:id="rId3" tooltip="Hydrogen"/>
              </a:rPr>
              <a:t>proton</a:t>
            </a:r>
            <a:r>
              <a:rPr kumimoji="0" lang="en-US" sz="2000" b="0" i="0" u="none" strike="noStrike" cap="none" normalizeH="0" baseline="0" dirty="0" smtClean="0">
                <a:ln>
                  <a:noFill/>
                </a:ln>
                <a:solidFill>
                  <a:schemeClr val="tx1"/>
                </a:solidFill>
                <a:effectLst/>
                <a:latin typeface="Arial" charset="0"/>
                <a:cs typeface="Arial" charset="0"/>
              </a:rPr>
              <a:t> from the carbonyl fragment may form a </a:t>
            </a:r>
            <a:r>
              <a:rPr kumimoji="0" lang="en-US" sz="2000" b="0" i="0" u="none" strike="noStrike" cap="none" normalizeH="0" baseline="0" dirty="0" smtClean="0">
                <a:ln>
                  <a:noFill/>
                </a:ln>
                <a:solidFill>
                  <a:schemeClr val="tx1"/>
                </a:solidFill>
                <a:effectLst/>
                <a:latin typeface="Arial" charset="0"/>
                <a:cs typeface="Arial" charset="0"/>
                <a:hlinkClick r:id="rId4" tooltip="Ketene"/>
              </a:rPr>
              <a:t>ketene</a:t>
            </a:r>
            <a:r>
              <a:rPr kumimoji="0" lang="en-US" sz="2000" b="0" i="0" u="none" strike="noStrike" cap="none" normalizeH="0" baseline="0" dirty="0" smtClean="0">
                <a:ln>
                  <a:noFill/>
                </a:ln>
                <a:solidFill>
                  <a:schemeClr val="tx1"/>
                </a:solidFill>
                <a:effectLst/>
                <a:latin typeface="Arial" charset="0"/>
                <a:cs typeface="Arial" charset="0"/>
              </a:rPr>
              <a:t> and an </a:t>
            </a:r>
            <a:r>
              <a:rPr kumimoji="0" lang="en-US" sz="2000" b="0" i="0" u="none" strike="noStrike" cap="none" normalizeH="0" baseline="0" dirty="0" err="1" smtClean="0">
                <a:ln>
                  <a:noFill/>
                </a:ln>
                <a:solidFill>
                  <a:srgbClr val="FF0000"/>
                </a:solidFill>
                <a:effectLst/>
                <a:latin typeface="Arial" charset="0"/>
                <a:cs typeface="Arial" charset="0"/>
              </a:rPr>
              <a:t>alkane</a:t>
            </a:r>
            <a:r>
              <a:rPr kumimoji="0" lang="en-US" sz="2000" b="0" i="0" u="none" strike="noStrike" cap="none" normalizeH="0" baseline="0" dirty="0" smtClean="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The abstraction of a β-</a:t>
            </a:r>
            <a:r>
              <a:rPr kumimoji="0" lang="en-US" sz="2000" b="0" i="0" u="none" strike="noStrike" cap="none" normalizeH="0" baseline="0" dirty="0" smtClean="0">
                <a:ln>
                  <a:noFill/>
                </a:ln>
                <a:solidFill>
                  <a:srgbClr val="FF0000"/>
                </a:solidFill>
                <a:effectLst/>
                <a:latin typeface="Arial" charset="0"/>
                <a:cs typeface="Arial" charset="0"/>
              </a:rPr>
              <a:t>proton</a:t>
            </a:r>
            <a:r>
              <a:rPr kumimoji="0" lang="en-US" sz="2000" b="0" i="0" u="none" strike="noStrike" cap="none" normalizeH="0" baseline="0" dirty="0" smtClean="0">
                <a:ln>
                  <a:noFill/>
                </a:ln>
                <a:solidFill>
                  <a:schemeClr val="tx1"/>
                </a:solidFill>
                <a:effectLst/>
                <a:latin typeface="Arial" charset="0"/>
                <a:cs typeface="Arial" charset="0"/>
              </a:rPr>
              <a:t> from the alkyl fragment may form an </a:t>
            </a:r>
            <a:r>
              <a:rPr kumimoji="0" lang="en-US" sz="2000" b="0" i="0" u="none" strike="noStrike" cap="none" normalizeH="0" baseline="0" dirty="0" err="1" smtClean="0">
                <a:ln>
                  <a:noFill/>
                </a:ln>
                <a:solidFill>
                  <a:schemeClr val="tx1"/>
                </a:solidFill>
                <a:effectLst/>
                <a:latin typeface="Arial" charset="0"/>
                <a:cs typeface="Arial" charset="0"/>
                <a:hlinkClick r:id="rId5" tooltip="Aldehyde"/>
              </a:rPr>
              <a:t>aldehyde</a:t>
            </a:r>
            <a:r>
              <a:rPr kumimoji="0" lang="en-US" sz="2000" b="0" i="0" u="none" strike="noStrike" cap="none" normalizeH="0" baseline="0" dirty="0" smtClean="0">
                <a:ln>
                  <a:noFill/>
                </a:ln>
                <a:solidFill>
                  <a:schemeClr val="tx1"/>
                </a:solidFill>
                <a:effectLst/>
                <a:latin typeface="Arial" charset="0"/>
                <a:cs typeface="Arial" charset="0"/>
              </a:rPr>
              <a:t> and an </a:t>
            </a:r>
            <a:r>
              <a:rPr kumimoji="0" lang="en-US" sz="2000" b="0" i="0" u="none" strike="noStrike" cap="none" normalizeH="0" baseline="0" dirty="0" err="1" smtClean="0">
                <a:ln>
                  <a:noFill/>
                </a:ln>
                <a:solidFill>
                  <a:schemeClr val="tx1"/>
                </a:solidFill>
                <a:effectLst/>
                <a:latin typeface="Arial" charset="0"/>
                <a:cs typeface="Arial" charset="0"/>
                <a:hlinkClick r:id="rId6" tooltip="Alkene"/>
              </a:rPr>
              <a:t>alkene</a:t>
            </a:r>
            <a:r>
              <a:rPr kumimoji="0" lang="en-US" sz="2000" b="0" i="0" u="none" strike="noStrike" cap="none" normalizeH="0" baseline="0" dirty="0" smtClean="0">
                <a:ln>
                  <a:noFill/>
                </a:ln>
                <a:solidFill>
                  <a:schemeClr val="tx1"/>
                </a:solidFill>
                <a:effectLst/>
                <a:latin typeface="Arial" charset="0"/>
                <a:cs typeface="Arial"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382000" cy="5262979"/>
          </a:xfrm>
          <a:prstGeom prst="rect">
            <a:avLst/>
          </a:prstGeom>
        </p:spPr>
        <p:txBody>
          <a:bodyPr wrap="square">
            <a:spAutoFit/>
          </a:bodyPr>
          <a:lstStyle/>
          <a:p>
            <a:pPr algn="just">
              <a:buFont typeface="Arial" pitchFamily="34" charset="0"/>
              <a:buChar char="•"/>
            </a:pPr>
            <a:r>
              <a:rPr lang="en-US" sz="2800" dirty="0" smtClean="0"/>
              <a:t>A </a:t>
            </a:r>
            <a:r>
              <a:rPr lang="en-US" sz="2800" b="1" dirty="0" smtClean="0">
                <a:effectLst>
                  <a:outerShdw blurRad="38100" dist="38100" dir="2700000" algn="tl">
                    <a:srgbClr val="000000">
                      <a:alpha val="43137"/>
                    </a:srgbClr>
                  </a:outerShdw>
                </a:effectLst>
              </a:rPr>
              <a:t>Norrish type II </a:t>
            </a:r>
            <a:r>
              <a:rPr lang="en-US" sz="2800" dirty="0" smtClean="0"/>
              <a:t>reaction is the photochemical intramolecular abstraction of a </a:t>
            </a:r>
            <a:r>
              <a:rPr lang="en-US" sz="2800" dirty="0" smtClean="0">
                <a:hlinkClick r:id="rId2" tooltip="Gamma-hydrogen"/>
              </a:rPr>
              <a:t>γ-hydrogen</a:t>
            </a:r>
            <a:r>
              <a:rPr lang="en-US" sz="2800" dirty="0" smtClean="0"/>
              <a:t> (a hydrogen atom three carbon positions removed from the carbonyl group) by the excited carbonyl compound to produce a 1,4-biradical as a primary photoproduct. </a:t>
            </a:r>
          </a:p>
          <a:p>
            <a:pPr algn="just">
              <a:buFont typeface="Arial" pitchFamily="34" charset="0"/>
              <a:buChar char="•"/>
            </a:pPr>
            <a:endParaRPr lang="en-US" sz="2800" dirty="0" smtClean="0"/>
          </a:p>
          <a:p>
            <a:pPr algn="just">
              <a:buFont typeface="Arial" pitchFamily="34" charset="0"/>
              <a:buChar char="•"/>
            </a:pPr>
            <a:r>
              <a:rPr lang="en-US" sz="2800" dirty="0" smtClean="0"/>
              <a:t>Norrish first reported the reaction in 1937</a:t>
            </a:r>
          </a:p>
          <a:p>
            <a:pPr algn="just">
              <a:buFont typeface="Arial" pitchFamily="34" charset="0"/>
              <a:buChar char="•"/>
            </a:pPr>
            <a:endParaRPr lang="en-US" sz="2800" dirty="0" smtClean="0"/>
          </a:p>
          <a:p>
            <a:pPr algn="just">
              <a:buFont typeface="Arial" pitchFamily="34" charset="0"/>
              <a:buChar char="•"/>
            </a:pPr>
            <a:r>
              <a:rPr lang="en-US" sz="2800" dirty="0" smtClean="0"/>
              <a:t>Secondary reactions that occur are fragmentation to form an </a:t>
            </a:r>
            <a:r>
              <a:rPr lang="en-US" sz="2800" dirty="0" err="1" smtClean="0">
                <a:hlinkClick r:id="rId3" tooltip="Enol"/>
              </a:rPr>
              <a:t>enol</a:t>
            </a:r>
            <a:r>
              <a:rPr lang="en-US" sz="2800" dirty="0" smtClean="0"/>
              <a:t> and an </a:t>
            </a:r>
            <a:r>
              <a:rPr lang="en-US" sz="2800" dirty="0" err="1" smtClean="0">
                <a:hlinkClick r:id="rId4" tooltip="Alkene"/>
              </a:rPr>
              <a:t>alkene</a:t>
            </a:r>
            <a:r>
              <a:rPr lang="en-US" sz="2800" dirty="0" smtClean="0"/>
              <a:t>, or intramolecular recombination of the two radicals to a substituted </a:t>
            </a:r>
            <a:r>
              <a:rPr lang="en-US" sz="2800" dirty="0" err="1" smtClean="0">
                <a:hlinkClick r:id="rId5" tooltip="Cyclobutane"/>
              </a:rPr>
              <a:t>cyclobutane</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orrish type II reaction"/>
          <p:cNvPicPr>
            <a:picLocks noChangeAspect="1" noChangeArrowheads="1"/>
          </p:cNvPicPr>
          <p:nvPr/>
        </p:nvPicPr>
        <p:blipFill>
          <a:blip r:embed="rId2"/>
          <a:srcRect/>
          <a:stretch>
            <a:fillRect/>
          </a:stretch>
        </p:blipFill>
        <p:spPr bwMode="auto">
          <a:xfrm>
            <a:off x="152401" y="1682984"/>
            <a:ext cx="8763000" cy="2628192"/>
          </a:xfrm>
          <a:prstGeom prst="rect">
            <a:avLst/>
          </a:prstGeom>
          <a:noFill/>
        </p:spPr>
      </p:pic>
      <p:sp>
        <p:nvSpPr>
          <p:cNvPr id="3" name="Rectangle 2"/>
          <p:cNvSpPr/>
          <p:nvPr/>
        </p:nvSpPr>
        <p:spPr>
          <a:xfrm>
            <a:off x="3276600" y="3962400"/>
            <a:ext cx="1558440" cy="369332"/>
          </a:xfrm>
          <a:prstGeom prst="rect">
            <a:avLst/>
          </a:prstGeom>
        </p:spPr>
        <p:txBody>
          <a:bodyPr wrap="none">
            <a:spAutoFit/>
          </a:bodyPr>
          <a:lstStyle/>
          <a:p>
            <a:r>
              <a:rPr lang="en-US" b="1" dirty="0" smtClean="0"/>
              <a:t>(1,4-biradical</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153400" cy="3970318"/>
          </a:xfrm>
          <a:prstGeom prst="rect">
            <a:avLst/>
          </a:prstGeom>
        </p:spPr>
        <p:txBody>
          <a:bodyPr wrap="square">
            <a:spAutoFit/>
          </a:bodyPr>
          <a:lstStyle/>
          <a:p>
            <a:pPr algn="just"/>
            <a:r>
              <a:rPr lang="en-US" sz="2800" b="1" dirty="0" smtClean="0"/>
              <a:t>Reduction reactions induced by light. </a:t>
            </a:r>
          </a:p>
          <a:p>
            <a:pPr algn="just"/>
            <a:r>
              <a:rPr lang="en-US" sz="2800" dirty="0" smtClean="0"/>
              <a:t>Common processes are: </a:t>
            </a:r>
          </a:p>
          <a:p>
            <a:pPr algn="just"/>
            <a:r>
              <a:rPr lang="en-US" sz="2800" dirty="0" smtClean="0"/>
              <a:t>1, addition of one or more electrons to a </a:t>
            </a:r>
            <a:r>
              <a:rPr lang="en-US" sz="2800" dirty="0" err="1" smtClean="0"/>
              <a:t>photoexcited</a:t>
            </a:r>
            <a:r>
              <a:rPr lang="en-US" sz="2800" dirty="0" smtClean="0"/>
              <a:t> species; </a:t>
            </a:r>
          </a:p>
          <a:p>
            <a:pPr algn="just"/>
            <a:r>
              <a:rPr lang="en-US" sz="2800" dirty="0" smtClean="0"/>
              <a:t>2, the photochemical hydrogenation of a substance.</a:t>
            </a:r>
          </a:p>
          <a:p>
            <a:pPr algn="just"/>
            <a:endParaRPr lang="en-US" sz="2800" dirty="0" smtClean="0"/>
          </a:p>
          <a:p>
            <a:pPr algn="just">
              <a:buFont typeface="Arial" pitchFamily="34" charset="0"/>
              <a:buChar char="•"/>
            </a:pPr>
            <a:r>
              <a:rPr lang="en-US" sz="2800" dirty="0" smtClean="0"/>
              <a:t>Reactions in which the substrate is not electronically excited are sometimes called </a:t>
            </a:r>
            <a:r>
              <a:rPr lang="en-US" sz="2800" dirty="0" err="1" smtClean="0"/>
              <a:t>photoinitiated</a:t>
            </a:r>
            <a:r>
              <a:rPr lang="en-US" sz="2800" dirty="0" smtClean="0"/>
              <a:t> reductions. </a:t>
            </a:r>
            <a:endParaRPr lang="en-US" sz="2800" dirty="0"/>
          </a:p>
        </p:txBody>
      </p:sp>
      <p:sp>
        <p:nvSpPr>
          <p:cNvPr id="3" name="Rectangle 2"/>
          <p:cNvSpPr/>
          <p:nvPr/>
        </p:nvSpPr>
        <p:spPr>
          <a:xfrm>
            <a:off x="990600" y="533400"/>
            <a:ext cx="2512676" cy="523220"/>
          </a:xfrm>
          <a:prstGeom prst="rect">
            <a:avLst/>
          </a:prstGeom>
        </p:spPr>
        <p:txBody>
          <a:bodyPr wrap="none">
            <a:spAutoFit/>
          </a:bodyPr>
          <a:lstStyle/>
          <a:p>
            <a:r>
              <a:rPr lang="en-US" sz="2800" b="1" dirty="0" err="1" smtClean="0"/>
              <a:t>Photoreduction</a:t>
            </a:r>
            <a:endParaRPr lang="en-US"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38200"/>
            <a:ext cx="5525615" cy="400110"/>
          </a:xfrm>
          <a:prstGeom prst="rect">
            <a:avLst/>
          </a:prstGeom>
        </p:spPr>
        <p:txBody>
          <a:bodyPr wrap="none">
            <a:spAutoFit/>
          </a:bodyPr>
          <a:lstStyle/>
          <a:p>
            <a:r>
              <a:rPr lang="en-US" sz="2000" b="1" i="1" dirty="0" err="1" smtClean="0"/>
              <a:t>Photoreduction</a:t>
            </a:r>
            <a:r>
              <a:rPr lang="en-US" sz="2000" b="1" i="1" dirty="0" smtClean="0"/>
              <a:t> of </a:t>
            </a:r>
            <a:r>
              <a:rPr lang="en-US" sz="2000" b="1" i="1" dirty="0" err="1" smtClean="0"/>
              <a:t>benzophenone</a:t>
            </a:r>
            <a:r>
              <a:rPr lang="en-US" sz="2000" b="1" i="1" dirty="0" smtClean="0"/>
              <a:t> to </a:t>
            </a:r>
            <a:r>
              <a:rPr lang="en-US" sz="2000" b="1" i="1" dirty="0" err="1" smtClean="0"/>
              <a:t>benzopinacol</a:t>
            </a:r>
            <a:endParaRPr lang="en-US" sz="2000" b="1" i="1" dirty="0"/>
          </a:p>
        </p:txBody>
      </p:sp>
      <p:pic>
        <p:nvPicPr>
          <p:cNvPr id="28673" name="Picture 1"/>
          <p:cNvPicPr>
            <a:picLocks noChangeAspect="1" noChangeArrowheads="1"/>
          </p:cNvPicPr>
          <p:nvPr/>
        </p:nvPicPr>
        <p:blipFill>
          <a:blip r:embed="rId2"/>
          <a:srcRect/>
          <a:stretch>
            <a:fillRect/>
          </a:stretch>
        </p:blipFill>
        <p:spPr bwMode="auto">
          <a:xfrm>
            <a:off x="0" y="1981200"/>
            <a:ext cx="8994500" cy="2024062"/>
          </a:xfrm>
          <a:prstGeom prst="rect">
            <a:avLst/>
          </a:prstGeom>
          <a:noFill/>
          <a:ln w="9525">
            <a:noFill/>
            <a:miter lim="800000"/>
            <a:headEnd/>
            <a:tailEnd/>
          </a:ln>
          <a:effectLst/>
        </p:spPr>
      </p:pic>
      <p:sp>
        <p:nvSpPr>
          <p:cNvPr id="4" name="Rectangle 3"/>
          <p:cNvSpPr/>
          <p:nvPr/>
        </p:nvSpPr>
        <p:spPr>
          <a:xfrm>
            <a:off x="304800" y="3810000"/>
            <a:ext cx="1736116" cy="369332"/>
          </a:xfrm>
          <a:prstGeom prst="rect">
            <a:avLst/>
          </a:prstGeom>
        </p:spPr>
        <p:txBody>
          <a:bodyPr wrap="none">
            <a:spAutoFit/>
          </a:bodyPr>
          <a:lstStyle/>
          <a:p>
            <a:r>
              <a:rPr lang="en-US" dirty="0" smtClean="0"/>
              <a:t>(</a:t>
            </a:r>
            <a:r>
              <a:rPr lang="en-US" dirty="0" err="1" smtClean="0"/>
              <a:t>Benzophenone</a:t>
            </a:r>
            <a:r>
              <a:rPr lang="en-US" dirty="0" smtClean="0"/>
              <a:t>)</a:t>
            </a:r>
            <a:endParaRPr lang="en-US" dirty="0"/>
          </a:p>
        </p:txBody>
      </p:sp>
      <p:sp>
        <p:nvSpPr>
          <p:cNvPr id="5" name="Rectangle 4"/>
          <p:cNvSpPr/>
          <p:nvPr/>
        </p:nvSpPr>
        <p:spPr>
          <a:xfrm>
            <a:off x="2590800" y="3821668"/>
            <a:ext cx="1415259" cy="369332"/>
          </a:xfrm>
          <a:prstGeom prst="rect">
            <a:avLst/>
          </a:prstGeom>
        </p:spPr>
        <p:txBody>
          <a:bodyPr wrap="none">
            <a:spAutoFit/>
          </a:bodyPr>
          <a:lstStyle/>
          <a:p>
            <a:r>
              <a:rPr lang="en-US" dirty="0" smtClean="0"/>
              <a:t>(2-propanol) </a:t>
            </a:r>
            <a:endParaRPr lang="en-US" dirty="0"/>
          </a:p>
        </p:txBody>
      </p:sp>
      <p:sp>
        <p:nvSpPr>
          <p:cNvPr id="6" name="Rectangle 5"/>
          <p:cNvSpPr/>
          <p:nvPr/>
        </p:nvSpPr>
        <p:spPr>
          <a:xfrm>
            <a:off x="5257800" y="3962400"/>
            <a:ext cx="1573892" cy="369332"/>
          </a:xfrm>
          <a:prstGeom prst="rect">
            <a:avLst/>
          </a:prstGeom>
        </p:spPr>
        <p:txBody>
          <a:bodyPr wrap="none">
            <a:spAutoFit/>
          </a:bodyPr>
          <a:lstStyle/>
          <a:p>
            <a:r>
              <a:rPr lang="en-US" dirty="0" smtClean="0"/>
              <a:t>(</a:t>
            </a:r>
            <a:r>
              <a:rPr lang="en-US" dirty="0" err="1" smtClean="0"/>
              <a:t>Benzopinacol</a:t>
            </a:r>
            <a:r>
              <a:rPr lang="en-US" dirty="0" smtClean="0"/>
              <a:t>)</a:t>
            </a:r>
            <a:endParaRPr lang="en-US" dirty="0"/>
          </a:p>
        </p:txBody>
      </p:sp>
      <p:sp>
        <p:nvSpPr>
          <p:cNvPr id="7" name="Rectangle 6"/>
          <p:cNvSpPr/>
          <p:nvPr/>
        </p:nvSpPr>
        <p:spPr>
          <a:xfrm>
            <a:off x="7848600" y="3886200"/>
            <a:ext cx="1104533" cy="369332"/>
          </a:xfrm>
          <a:prstGeom prst="rect">
            <a:avLst/>
          </a:prstGeom>
        </p:spPr>
        <p:txBody>
          <a:bodyPr wrap="none">
            <a:spAutoFit/>
          </a:bodyPr>
          <a:lstStyle/>
          <a:p>
            <a:r>
              <a:rPr lang="en-US" dirty="0" smtClean="0"/>
              <a:t>(Acetone)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458200" cy="5693866"/>
          </a:xfrm>
          <a:prstGeom prst="rect">
            <a:avLst/>
          </a:prstGeom>
        </p:spPr>
        <p:txBody>
          <a:bodyPr wrap="square">
            <a:spAutoFit/>
          </a:bodyPr>
          <a:lstStyle/>
          <a:p>
            <a:pPr algn="just">
              <a:buFont typeface="Arial" pitchFamily="34" charset="0"/>
              <a:buChar char="•"/>
            </a:pPr>
            <a:r>
              <a:rPr lang="en-US" sz="2800" b="1" u="sng" dirty="0" smtClean="0">
                <a:solidFill>
                  <a:srgbClr val="00B050"/>
                </a:solidFill>
              </a:rPr>
              <a:t>Photochemical reaction</a:t>
            </a:r>
            <a:r>
              <a:rPr lang="en-US" sz="2800" dirty="0" smtClean="0"/>
              <a:t>, a chemical reaction initiated by the absorption of energy in the form of light.</a:t>
            </a:r>
          </a:p>
          <a:p>
            <a:pPr algn="just">
              <a:buFont typeface="Arial" pitchFamily="34" charset="0"/>
              <a:buChar char="•"/>
            </a:pPr>
            <a:r>
              <a:rPr lang="en-US" sz="2800" dirty="0" smtClean="0"/>
              <a:t> The consequence of molecules’ absorbing light is the creation of </a:t>
            </a:r>
            <a:r>
              <a:rPr lang="en-US" sz="2800" b="1" dirty="0" smtClean="0">
                <a:effectLst>
                  <a:outerShdw blurRad="38100" dist="38100" dir="2700000" algn="tl">
                    <a:srgbClr val="000000">
                      <a:alpha val="43137"/>
                    </a:srgbClr>
                  </a:outerShdw>
                </a:effectLst>
              </a:rPr>
              <a:t>transient excited states </a:t>
            </a:r>
            <a:r>
              <a:rPr lang="en-US" sz="2800" dirty="0" smtClean="0"/>
              <a:t>whose chemical and physical properties differ greatly from the original molecules.</a:t>
            </a:r>
          </a:p>
          <a:p>
            <a:pPr algn="just">
              <a:buFont typeface="Arial" pitchFamily="34" charset="0"/>
              <a:buChar char="•"/>
            </a:pPr>
            <a:r>
              <a:rPr lang="en-US" sz="2800" dirty="0" smtClean="0"/>
              <a:t> These new chemical species can fall apart, change to new structures, combine with each other or other molecules, or transfer electrons, hydrogen atoms, protons, or their electronic excitation energy to other molecules.</a:t>
            </a:r>
          </a:p>
          <a:p>
            <a:pPr algn="just">
              <a:buFont typeface="Arial" pitchFamily="34" charset="0"/>
              <a:buChar char="•"/>
            </a:pPr>
            <a:r>
              <a:rPr lang="en-US" sz="2800" dirty="0" smtClean="0"/>
              <a:t> Excited states are stronger acids and stronger reductants than the original ground states.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985838" y="1057274"/>
            <a:ext cx="7618795" cy="5038725"/>
          </a:xfrm>
          <a:prstGeom prst="rect">
            <a:avLst/>
          </a:prstGeom>
          <a:noFill/>
          <a:ln w="9525">
            <a:noFill/>
            <a:miter lim="800000"/>
            <a:headEnd/>
            <a:tailEnd/>
          </a:ln>
          <a:effectLst/>
        </p:spPr>
      </p:pic>
      <p:sp>
        <p:nvSpPr>
          <p:cNvPr id="3" name="TextBox 2"/>
          <p:cNvSpPr txBox="1"/>
          <p:nvPr/>
        </p:nvSpPr>
        <p:spPr>
          <a:xfrm>
            <a:off x="1295400" y="533400"/>
            <a:ext cx="939873" cy="461665"/>
          </a:xfrm>
          <a:prstGeom prst="rect">
            <a:avLst/>
          </a:prstGeom>
          <a:noFill/>
        </p:spPr>
        <p:txBody>
          <a:bodyPr wrap="none" rtlCol="0">
            <a:spAutoFit/>
          </a:bodyPr>
          <a:lstStyle/>
          <a:p>
            <a:r>
              <a:rPr lang="en-US" sz="2400" b="1" u="sng" dirty="0" smtClean="0"/>
              <a:t>STEPS</a:t>
            </a:r>
            <a:endParaRPr lang="en-US" b="1"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2349426" cy="369332"/>
          </a:xfrm>
          <a:prstGeom prst="rect">
            <a:avLst/>
          </a:prstGeom>
        </p:spPr>
        <p:txBody>
          <a:bodyPr wrap="none">
            <a:spAutoFit/>
          </a:bodyPr>
          <a:lstStyle/>
          <a:p>
            <a:r>
              <a:rPr lang="en-US" b="1" dirty="0" smtClean="0"/>
              <a:t>The Chemistry Of Dyes</a:t>
            </a:r>
            <a:endParaRPr lang="en-US" b="1" dirty="0"/>
          </a:p>
        </p:txBody>
      </p:sp>
      <p:sp>
        <p:nvSpPr>
          <p:cNvPr id="3" name="Rectangle 2"/>
          <p:cNvSpPr/>
          <p:nvPr/>
        </p:nvSpPr>
        <p:spPr>
          <a:xfrm>
            <a:off x="685800" y="1305342"/>
            <a:ext cx="8001000" cy="2308324"/>
          </a:xfrm>
          <a:prstGeom prst="rect">
            <a:avLst/>
          </a:prstGeom>
        </p:spPr>
        <p:txBody>
          <a:bodyPr wrap="square">
            <a:spAutoFit/>
          </a:bodyPr>
          <a:lstStyle/>
          <a:p>
            <a:pPr algn="just"/>
            <a:r>
              <a:rPr lang="en-US" dirty="0" smtClean="0"/>
              <a:t>Dyes </a:t>
            </a:r>
            <a:r>
              <a:rPr lang="en-US" dirty="0" smtClean="0"/>
              <a:t>possess colour because they 1) absorb light in the visible spectrum (400–700 nm), 2) have at least one chromophore (colour-bearing group), 3) have a conjugated system, i.e. a structure with alternating double and single bonds, and 4) exhibit resonance of electrons, which is a stabilizing force in organic </a:t>
            </a:r>
            <a:r>
              <a:rPr lang="en-US" dirty="0" smtClean="0"/>
              <a:t>compounds. </a:t>
            </a:r>
            <a:r>
              <a:rPr lang="en-US" dirty="0" smtClean="0"/>
              <a:t>In addition to </a:t>
            </a:r>
            <a:r>
              <a:rPr lang="en-US" dirty="0" err="1" smtClean="0"/>
              <a:t>chromophores</a:t>
            </a:r>
            <a:r>
              <a:rPr lang="en-US" dirty="0" smtClean="0"/>
              <a:t>, most dyes also contain groups known as </a:t>
            </a:r>
            <a:r>
              <a:rPr lang="en-US" i="1" dirty="0" err="1" smtClean="0"/>
              <a:t>auxochromes</a:t>
            </a:r>
            <a:r>
              <a:rPr lang="en-US" dirty="0" smtClean="0"/>
              <a:t> (colour helpers), examples of which are carboxylic acid, sulfonic acid, amino, and hydroxyl groups. While these are not responsible for colour, their presence can shift the colour of a </a:t>
            </a:r>
            <a:r>
              <a:rPr lang="en-US" dirty="0" err="1" smtClean="0"/>
              <a:t>colourant</a:t>
            </a:r>
            <a:r>
              <a:rPr lang="en-US" dirty="0" smtClean="0"/>
              <a:t> and they are most often used to influence dye solubility.</a:t>
            </a:r>
            <a:endParaRPr lang="en-US" dirty="0"/>
          </a:p>
        </p:txBody>
      </p:sp>
      <p:pic>
        <p:nvPicPr>
          <p:cNvPr id="3074" name="Picture 2"/>
          <p:cNvPicPr>
            <a:picLocks noChangeAspect="1" noChangeArrowheads="1"/>
          </p:cNvPicPr>
          <p:nvPr/>
        </p:nvPicPr>
        <p:blipFill>
          <a:blip r:embed="rId2"/>
          <a:srcRect/>
          <a:stretch>
            <a:fillRect/>
          </a:stretch>
        </p:blipFill>
        <p:spPr bwMode="auto">
          <a:xfrm>
            <a:off x="1905000" y="3733800"/>
            <a:ext cx="5715000" cy="27241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924800" cy="923330"/>
          </a:xfrm>
          <a:prstGeom prst="rect">
            <a:avLst/>
          </a:prstGeom>
        </p:spPr>
        <p:txBody>
          <a:bodyPr wrap="square">
            <a:spAutoFit/>
          </a:bodyPr>
          <a:lstStyle/>
          <a:p>
            <a:pPr algn="just"/>
            <a:r>
              <a:rPr lang="en-US" dirty="0" smtClean="0"/>
              <a:t>Dyes </a:t>
            </a:r>
            <a:r>
              <a:rPr lang="en-US" dirty="0" smtClean="0"/>
              <a:t>have an affinity for the substrate (fibre) they are applied </a:t>
            </a:r>
            <a:r>
              <a:rPr lang="en-US" dirty="0" smtClean="0"/>
              <a:t>to while pigments </a:t>
            </a:r>
            <a:r>
              <a:rPr lang="en-US" dirty="0" smtClean="0"/>
              <a:t>have no affinity for the substrate they are applied to, and tend to be present as an insoluble suspension in a drying oil or other resinous vehicle. </a:t>
            </a:r>
            <a:endParaRPr lang="en-US" dirty="0"/>
          </a:p>
        </p:txBody>
      </p:sp>
      <p:sp>
        <p:nvSpPr>
          <p:cNvPr id="4" name="Rectangle 3"/>
          <p:cNvSpPr/>
          <p:nvPr/>
        </p:nvSpPr>
        <p:spPr>
          <a:xfrm>
            <a:off x="609600" y="1523286"/>
            <a:ext cx="8153400" cy="4524315"/>
          </a:xfrm>
          <a:prstGeom prst="rect">
            <a:avLst/>
          </a:prstGeom>
        </p:spPr>
        <p:txBody>
          <a:bodyPr wrap="square">
            <a:spAutoFit/>
          </a:bodyPr>
          <a:lstStyle/>
          <a:p>
            <a:pPr algn="just"/>
            <a:r>
              <a:rPr lang="en-US" b="1" dirty="0" smtClean="0"/>
              <a:t>Classification Based on Origin of Dyes</a:t>
            </a:r>
          </a:p>
          <a:p>
            <a:pPr algn="just"/>
            <a:r>
              <a:rPr lang="en-US" dirty="0" smtClean="0"/>
              <a:t>Most dyes are organic molecules and are complex in nature. The synthesis of organic dyes began with </a:t>
            </a:r>
            <a:r>
              <a:rPr lang="en-US" dirty="0" err="1" smtClean="0"/>
              <a:t>azulene</a:t>
            </a:r>
            <a:r>
              <a:rPr lang="en-US" dirty="0" smtClean="0"/>
              <a:t> synthesis. Before that, colors were made from pigments.</a:t>
            </a:r>
          </a:p>
          <a:p>
            <a:pPr algn="just"/>
            <a:r>
              <a:rPr lang="en-US" dirty="0" smtClean="0"/>
              <a:t>As a result, dyes can be classified as natural and synthetic, according to their sources of origin.</a:t>
            </a:r>
          </a:p>
          <a:p>
            <a:pPr algn="just"/>
            <a:r>
              <a:rPr lang="en-US" b="1" dirty="0" smtClean="0"/>
              <a:t>Natural Dyes</a:t>
            </a:r>
          </a:p>
          <a:p>
            <a:pPr algn="just"/>
            <a:r>
              <a:rPr lang="en-US" dirty="0" smtClean="0"/>
              <a:t>Natural dyes are derived from nature through organic and inorganic materials or sources. Logwood is a natural dye obtained from plants. It saturates silk, wool, cellulose acetate, and nylon with a deep black color. </a:t>
            </a:r>
            <a:r>
              <a:rPr lang="en-US" dirty="0" err="1" smtClean="0"/>
              <a:t>Tyrian</a:t>
            </a:r>
            <a:r>
              <a:rPr lang="en-US" dirty="0" smtClean="0"/>
              <a:t> purple is obtained from animals and Prussian blue is an inorganic dye obtained from naturally occurring minerals.</a:t>
            </a:r>
          </a:p>
          <a:p>
            <a:pPr algn="just"/>
            <a:r>
              <a:rPr lang="en-US" b="1" dirty="0" smtClean="0"/>
              <a:t>Synthetic Dyes</a:t>
            </a:r>
          </a:p>
          <a:p>
            <a:pPr algn="just"/>
            <a:r>
              <a:rPr lang="en-US" dirty="0" smtClean="0"/>
              <a:t>Synthetic dyes became popular because they were easy-to-use, less expensive and had wider range of colors. Synthetic dyes are obtained by adding chemicals to natural dyes. For example, artificial alizarin is a synthetic dye synthesized from coal tar </a:t>
            </a:r>
            <a:r>
              <a:rPr lang="en-US" dirty="0" err="1" smtClean="0"/>
              <a:t>anthracene</a:t>
            </a:r>
            <a:r>
              <a:rPr lang="en-US" dirty="0" smtClean="0"/>
              <a:t>. Synthetic dyes are used for modern clothing.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85800" y="381000"/>
            <a:ext cx="7620000" cy="30003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09600" y="3429000"/>
            <a:ext cx="4543425" cy="16383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267200" y="4724400"/>
            <a:ext cx="4371975" cy="18288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09600" y="457200"/>
            <a:ext cx="8077200" cy="1676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609600" y="2209800"/>
            <a:ext cx="8229600" cy="19812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609599" y="4267200"/>
            <a:ext cx="6843623" cy="7620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1172547" y="5029200"/>
            <a:ext cx="6676053" cy="1371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685800" y="533400"/>
            <a:ext cx="7309556" cy="1524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838200" y="2057400"/>
            <a:ext cx="6608345" cy="9906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2457450" y="3086100"/>
            <a:ext cx="4229100" cy="9525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762000" y="3962400"/>
            <a:ext cx="6660107" cy="1828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838200" y="685800"/>
            <a:ext cx="7620000" cy="267652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914400" y="3581400"/>
            <a:ext cx="6629400" cy="26574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14400" y="533400"/>
            <a:ext cx="7086600" cy="27908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838200" y="3352800"/>
            <a:ext cx="7239000" cy="25622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09600" y="533400"/>
            <a:ext cx="7772400" cy="2276475"/>
          </a:xfrm>
          <a:prstGeom prst="rect">
            <a:avLst/>
          </a:prstGeom>
          <a:noFill/>
          <a:ln w="9525">
            <a:noFill/>
            <a:miter lim="800000"/>
            <a:headEnd/>
            <a:tailEnd/>
          </a:ln>
          <a:effectLst/>
        </p:spPr>
      </p:pic>
      <p:sp>
        <p:nvSpPr>
          <p:cNvPr id="3" name="Rectangle 2"/>
          <p:cNvSpPr/>
          <p:nvPr/>
        </p:nvSpPr>
        <p:spPr>
          <a:xfrm>
            <a:off x="533400" y="3048000"/>
            <a:ext cx="8153400" cy="1754326"/>
          </a:xfrm>
          <a:prstGeom prst="rect">
            <a:avLst/>
          </a:prstGeom>
        </p:spPr>
        <p:txBody>
          <a:bodyPr wrap="square">
            <a:spAutoFit/>
          </a:bodyPr>
          <a:lstStyle/>
          <a:p>
            <a:pPr algn="just"/>
            <a:r>
              <a:rPr lang="en-US" b="1" u="sng" dirty="0" smtClean="0"/>
              <a:t>Methyl orange</a:t>
            </a:r>
            <a:r>
              <a:rPr lang="en-US" u="sng" dirty="0" smtClean="0"/>
              <a:t> </a:t>
            </a:r>
            <a:r>
              <a:rPr lang="en-US" dirty="0" smtClean="0"/>
              <a:t>is a pH indicator frequently used in titration because of its clear and distinct color variance at different pH values. Methyl orange shows red color in acidic medium and yellow color in basic medium. Because it changes color at the pH of a mid strength acid, it is usually used in titration for acids. Unlike a universal indicator, methyl orange does not have a full spectrum of color change, but it has a sharp end point. </a:t>
            </a:r>
            <a:endParaRPr lang="en-US" dirty="0"/>
          </a:p>
        </p:txBody>
      </p:sp>
      <p:pic>
        <p:nvPicPr>
          <p:cNvPr id="9219" name="Picture 3" descr="C:\Users\SONY\Desktop\Methyl-orange-2D-skeletal.png"/>
          <p:cNvPicPr>
            <a:picLocks noChangeAspect="1" noChangeArrowheads="1"/>
          </p:cNvPicPr>
          <p:nvPr/>
        </p:nvPicPr>
        <p:blipFill>
          <a:blip r:embed="rId3"/>
          <a:srcRect/>
          <a:stretch>
            <a:fillRect/>
          </a:stretch>
        </p:blipFill>
        <p:spPr bwMode="auto">
          <a:xfrm>
            <a:off x="2057400" y="4800600"/>
            <a:ext cx="4552950" cy="149833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914400" y="457200"/>
            <a:ext cx="7696633" cy="2209800"/>
          </a:xfrm>
          <a:prstGeom prst="rect">
            <a:avLst/>
          </a:prstGeom>
          <a:noFill/>
          <a:ln w="9525">
            <a:noFill/>
            <a:miter lim="800000"/>
            <a:headEnd/>
            <a:tailEnd/>
          </a:ln>
          <a:effectLst/>
        </p:spPr>
      </p:pic>
      <p:sp>
        <p:nvSpPr>
          <p:cNvPr id="3" name="Rectangle 2"/>
          <p:cNvSpPr/>
          <p:nvPr/>
        </p:nvSpPr>
        <p:spPr>
          <a:xfrm>
            <a:off x="457200" y="3124200"/>
            <a:ext cx="8153400" cy="2308324"/>
          </a:xfrm>
          <a:prstGeom prst="rect">
            <a:avLst/>
          </a:prstGeom>
        </p:spPr>
        <p:txBody>
          <a:bodyPr wrap="square">
            <a:spAutoFit/>
          </a:bodyPr>
          <a:lstStyle/>
          <a:p>
            <a:pPr algn="just"/>
            <a:r>
              <a:rPr lang="en-US" dirty="0" smtClean="0"/>
              <a:t>The 4-diazobenzenesulfonic acid (4-sulfobenzene-1-diazonium) is dissolved in the smallest possible quantity of dilute sodium hydroxide, kept cold with ice, and the liquid is poured into a solution of the calculated amount of </a:t>
            </a:r>
            <a:r>
              <a:rPr lang="en-US" dirty="0" err="1" smtClean="0"/>
              <a:t>dimethylaniline</a:t>
            </a:r>
            <a:r>
              <a:rPr lang="en-US" dirty="0" smtClean="0"/>
              <a:t> mixed with acetic acid. The sodium salt of the methyl orange thereupon separates in shining, reddish-yellow, laminar crystals. These crystals are filtered off and </a:t>
            </a:r>
            <a:r>
              <a:rPr lang="en-US" dirty="0" err="1" smtClean="0"/>
              <a:t>recrystallized</a:t>
            </a:r>
            <a:r>
              <a:rPr lang="en-US" dirty="0" smtClean="0"/>
              <a:t> from hot water. If a warm solution of the salt is treated with dilute hydrochloric acid in moderate excess, the free base of methyl orange is precipitated as a shining, reddish violet, crystalline powder.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229600" cy="3231654"/>
          </a:xfrm>
          <a:prstGeom prst="rect">
            <a:avLst/>
          </a:prstGeom>
        </p:spPr>
        <p:txBody>
          <a:bodyPr wrap="square">
            <a:spAutoFit/>
          </a:bodyPr>
          <a:lstStyle/>
          <a:p>
            <a:pPr algn="just">
              <a:buFont typeface="Arial" pitchFamily="34" charset="0"/>
              <a:buChar char="•"/>
            </a:pPr>
            <a:r>
              <a:rPr lang="en-US" sz="2800" b="1" dirty="0" smtClean="0"/>
              <a:t>Photochemistry</a:t>
            </a:r>
            <a:r>
              <a:rPr lang="en-US" sz="2800" dirty="0" smtClean="0"/>
              <a:t> is the branch of chemistry concerned with the chemical effects of light. </a:t>
            </a:r>
          </a:p>
          <a:p>
            <a:pPr algn="just">
              <a:buFont typeface="Arial" pitchFamily="34" charset="0"/>
              <a:buChar char="•"/>
            </a:pPr>
            <a:r>
              <a:rPr lang="en-US" sz="2800" dirty="0" smtClean="0"/>
              <a:t>Generally, this term is used to describe a chemical reaction caused by absorption of ultraviolet (wavelength from 100 to 400 nm), visible light (400–750 nm) or infrared radiation (750–2500 nm)</a:t>
            </a:r>
          </a:p>
          <a:p>
            <a:pPr algn="just"/>
            <a:endParaRPr lang="en-US" dirty="0" smtClean="0"/>
          </a:p>
          <a:p>
            <a:pPr algn="just"/>
            <a:endParaRPr lang="en-US" dirty="0"/>
          </a:p>
        </p:txBody>
      </p:sp>
      <p:sp>
        <p:nvSpPr>
          <p:cNvPr id="3" name="Rectangle 2"/>
          <p:cNvSpPr/>
          <p:nvPr/>
        </p:nvSpPr>
        <p:spPr>
          <a:xfrm>
            <a:off x="457200" y="3429000"/>
            <a:ext cx="8458200" cy="3046988"/>
          </a:xfrm>
          <a:prstGeom prst="rect">
            <a:avLst/>
          </a:prstGeom>
        </p:spPr>
        <p:txBody>
          <a:bodyPr wrap="square">
            <a:spAutoFit/>
          </a:bodyPr>
          <a:lstStyle/>
          <a:p>
            <a:pPr algn="just">
              <a:buFont typeface="Wingdings" pitchFamily="2" charset="2"/>
              <a:buChar char="q"/>
            </a:pPr>
            <a:r>
              <a:rPr lang="en-US" sz="2400" dirty="0" smtClean="0"/>
              <a:t>The chemical reaction which was initiated using supply of heat energy from outside is called as </a:t>
            </a:r>
            <a:r>
              <a:rPr lang="en-US" sz="2400" b="1" u="sng" dirty="0" smtClean="0">
                <a:solidFill>
                  <a:srgbClr val="FF0000"/>
                </a:solidFill>
              </a:rPr>
              <a:t>thermal reaction</a:t>
            </a:r>
            <a:r>
              <a:rPr lang="en-US" sz="2400" dirty="0" smtClean="0"/>
              <a:t>.</a:t>
            </a:r>
            <a:br>
              <a:rPr lang="en-US" sz="2400" dirty="0" smtClean="0"/>
            </a:br>
            <a:r>
              <a:rPr lang="en-US" sz="2400" u="sng" dirty="0" smtClean="0"/>
              <a:t>Example:</a:t>
            </a:r>
          </a:p>
          <a:p>
            <a:pPr algn="ctr"/>
            <a:r>
              <a:rPr lang="en-US" sz="2400" dirty="0" smtClean="0"/>
              <a:t>Decomposition of Calcium carbonate was initiated by supply of heat energy.</a:t>
            </a:r>
            <a:br>
              <a:rPr lang="en-US" sz="2400" dirty="0" smtClean="0"/>
            </a:br>
            <a:r>
              <a:rPr lang="en-US" sz="2400" dirty="0" smtClean="0"/>
              <a:t>During this reaction Calcium oxide and </a:t>
            </a:r>
            <a:r>
              <a:rPr lang="en-US" sz="2400" dirty="0" err="1" smtClean="0"/>
              <a:t>Cabon</a:t>
            </a:r>
            <a:r>
              <a:rPr lang="en-US" sz="2400" dirty="0" smtClean="0"/>
              <a:t> dioxide (CO</a:t>
            </a:r>
            <a:r>
              <a:rPr lang="en-US" sz="2400" baseline="-25000" dirty="0" smtClean="0"/>
              <a:t>2</a:t>
            </a:r>
            <a:r>
              <a:rPr lang="en-US" sz="2400" dirty="0" smtClean="0"/>
              <a:t>)are formed.</a:t>
            </a:r>
            <a:br>
              <a:rPr lang="en-US" sz="2400" dirty="0" smtClean="0"/>
            </a:br>
            <a:r>
              <a:rPr lang="en-US" sz="2400" b="1" dirty="0" smtClean="0">
                <a:solidFill>
                  <a:srgbClr val="FF0000"/>
                </a:solidFill>
              </a:rPr>
              <a:t>CaCO</a:t>
            </a:r>
            <a:r>
              <a:rPr lang="en-US" sz="2400" b="1" baseline="-25000" dirty="0" smtClean="0">
                <a:solidFill>
                  <a:srgbClr val="FF0000"/>
                </a:solidFill>
              </a:rPr>
              <a:t>3</a:t>
            </a:r>
            <a:r>
              <a:rPr lang="en-US" sz="2400" b="1" dirty="0" smtClean="0">
                <a:solidFill>
                  <a:srgbClr val="FF0000"/>
                </a:solidFill>
              </a:rPr>
              <a:t> + (Heat energy) → </a:t>
            </a:r>
            <a:r>
              <a:rPr lang="en-US" sz="2400" b="1" dirty="0" err="1" smtClean="0">
                <a:solidFill>
                  <a:srgbClr val="FF0000"/>
                </a:solidFill>
              </a:rPr>
              <a:t>CaO</a:t>
            </a:r>
            <a:r>
              <a:rPr lang="en-US" sz="2400" b="1" dirty="0" smtClean="0">
                <a:solidFill>
                  <a:srgbClr val="FF0000"/>
                </a:solidFill>
              </a:rPr>
              <a:t> + CO</a:t>
            </a:r>
            <a:r>
              <a:rPr lang="en-US" sz="2400" b="1" baseline="-25000" dirty="0" smtClean="0">
                <a:solidFill>
                  <a:srgbClr val="FF0000"/>
                </a:solidFill>
              </a:rPr>
              <a:t>2</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382000" cy="2031325"/>
          </a:xfrm>
          <a:prstGeom prst="rect">
            <a:avLst/>
          </a:prstGeom>
        </p:spPr>
        <p:txBody>
          <a:bodyPr wrap="square">
            <a:spAutoFit/>
          </a:bodyPr>
          <a:lstStyle/>
          <a:p>
            <a:pPr algn="just"/>
            <a:r>
              <a:rPr lang="en-US" b="1" dirty="0" smtClean="0"/>
              <a:t>Congo red</a:t>
            </a:r>
            <a:r>
              <a:rPr lang="en-US" dirty="0" smtClean="0"/>
              <a:t> is an organic compound, the sodium salt of 3,3′-([1,1′-biphenyl]-4,4′-diyl)</a:t>
            </a:r>
            <a:r>
              <a:rPr lang="en-US" dirty="0" err="1" smtClean="0"/>
              <a:t>bis</a:t>
            </a:r>
            <a:r>
              <a:rPr lang="en-US" dirty="0" smtClean="0"/>
              <a:t>(4-aminonaphthalene-1-sulfonic acid). It is an </a:t>
            </a:r>
            <a:r>
              <a:rPr lang="en-US" dirty="0" err="1" smtClean="0"/>
              <a:t>azo</a:t>
            </a:r>
            <a:r>
              <a:rPr lang="en-US" dirty="0" smtClean="0"/>
              <a:t> dye. Congo red is water-soluble, yielding a red colloidal solution; its solubility is greater in organic solvents. However, the use of Congo red has long been abandoned, primarily because of its carcinogenic properties. Due to a color change from blue to red at pH 3.0–5.2, Congo red can be used as a pH </a:t>
            </a:r>
            <a:r>
              <a:rPr lang="en-US" dirty="0" smtClean="0"/>
              <a:t>indicator</a:t>
            </a:r>
            <a:r>
              <a:rPr lang="en-US" dirty="0" smtClean="0"/>
              <a:t>. It is prepared by </a:t>
            </a:r>
            <a:r>
              <a:rPr lang="en-US" dirty="0" err="1" smtClean="0"/>
              <a:t>azo</a:t>
            </a:r>
            <a:r>
              <a:rPr lang="en-US" dirty="0" smtClean="0"/>
              <a:t> coupling of the </a:t>
            </a:r>
            <a:r>
              <a:rPr lang="en-US" dirty="0" err="1" smtClean="0"/>
              <a:t>bis</a:t>
            </a:r>
            <a:r>
              <a:rPr lang="en-US" dirty="0" smtClean="0"/>
              <a:t>(</a:t>
            </a:r>
            <a:r>
              <a:rPr lang="en-US" dirty="0" err="1" smtClean="0"/>
              <a:t>diazonium</a:t>
            </a:r>
            <a:r>
              <a:rPr lang="en-US" dirty="0" smtClean="0"/>
              <a:t>) derivative of </a:t>
            </a:r>
            <a:r>
              <a:rPr lang="en-US" dirty="0" err="1" smtClean="0"/>
              <a:t>benzidine</a:t>
            </a:r>
            <a:r>
              <a:rPr lang="en-US" dirty="0" smtClean="0"/>
              <a:t> with </a:t>
            </a:r>
            <a:r>
              <a:rPr lang="en-US" dirty="0" err="1" smtClean="0"/>
              <a:t>naphthionic</a:t>
            </a:r>
            <a:r>
              <a:rPr lang="en-US" dirty="0" smtClean="0"/>
              <a:t> </a:t>
            </a:r>
            <a:r>
              <a:rPr lang="en-US" dirty="0" smtClean="0"/>
              <a:t>acid.</a:t>
            </a:r>
            <a:endParaRPr lang="en-US" dirty="0"/>
          </a:p>
        </p:txBody>
      </p:sp>
      <p:pic>
        <p:nvPicPr>
          <p:cNvPr id="11265" name="Picture 1" descr="C:\Users\SONY\Desktop\Congo-red-2D-skeletal.png"/>
          <p:cNvPicPr>
            <a:picLocks noChangeAspect="1" noChangeArrowheads="1"/>
          </p:cNvPicPr>
          <p:nvPr/>
        </p:nvPicPr>
        <p:blipFill>
          <a:blip r:embed="rId2"/>
          <a:srcRect/>
          <a:stretch>
            <a:fillRect/>
          </a:stretch>
        </p:blipFill>
        <p:spPr bwMode="auto">
          <a:xfrm>
            <a:off x="1828800" y="2654271"/>
            <a:ext cx="4857750" cy="1841529"/>
          </a:xfrm>
          <a:prstGeom prst="rect">
            <a:avLst/>
          </a:prstGeom>
          <a:noFill/>
        </p:spPr>
      </p:pic>
      <p:sp>
        <p:nvSpPr>
          <p:cNvPr id="5" name="Rectangle 4"/>
          <p:cNvSpPr/>
          <p:nvPr/>
        </p:nvSpPr>
        <p:spPr>
          <a:xfrm>
            <a:off x="381000" y="4230469"/>
            <a:ext cx="8382000" cy="646331"/>
          </a:xfrm>
          <a:prstGeom prst="rect">
            <a:avLst/>
          </a:prstGeom>
        </p:spPr>
        <p:txBody>
          <a:bodyPr wrap="square">
            <a:spAutoFit/>
          </a:bodyPr>
          <a:lstStyle/>
          <a:p>
            <a:r>
              <a:rPr lang="en-US" b="1" dirty="0" smtClean="0"/>
              <a:t>Malachite green </a:t>
            </a:r>
            <a:r>
              <a:rPr lang="en-US" dirty="0" smtClean="0"/>
              <a:t>is classified in the dyestuff industry as a </a:t>
            </a:r>
            <a:r>
              <a:rPr lang="en-US" dirty="0" err="1" smtClean="0"/>
              <a:t>triarylmethane</a:t>
            </a:r>
            <a:r>
              <a:rPr lang="en-US" dirty="0" smtClean="0"/>
              <a:t> </a:t>
            </a:r>
            <a:r>
              <a:rPr lang="en-US" dirty="0" smtClean="0"/>
              <a:t>dye </a:t>
            </a:r>
            <a:r>
              <a:rPr lang="en-US" dirty="0" smtClean="0"/>
              <a:t>and also using in pigment industry. </a:t>
            </a:r>
            <a:endParaRPr lang="en-US" dirty="0"/>
          </a:p>
        </p:txBody>
      </p:sp>
      <p:sp>
        <p:nvSpPr>
          <p:cNvPr id="7" name="Rectangle 6"/>
          <p:cNvSpPr/>
          <p:nvPr/>
        </p:nvSpPr>
        <p:spPr>
          <a:xfrm>
            <a:off x="457200" y="4953000"/>
            <a:ext cx="8534400" cy="1200329"/>
          </a:xfrm>
          <a:prstGeom prst="rect">
            <a:avLst/>
          </a:prstGeom>
        </p:spPr>
        <p:txBody>
          <a:bodyPr wrap="square">
            <a:spAutoFit/>
          </a:bodyPr>
          <a:lstStyle/>
          <a:p>
            <a:r>
              <a:rPr lang="en-US" dirty="0" smtClean="0"/>
              <a:t>Malachite green is prepared by the condensation of </a:t>
            </a:r>
            <a:r>
              <a:rPr lang="en-US" dirty="0" err="1" smtClean="0"/>
              <a:t>benzaldehyde</a:t>
            </a:r>
            <a:r>
              <a:rPr lang="en-US" dirty="0" smtClean="0"/>
              <a:t> and </a:t>
            </a:r>
            <a:r>
              <a:rPr lang="en-US" dirty="0" err="1" smtClean="0"/>
              <a:t>dimethylaniline</a:t>
            </a:r>
            <a:r>
              <a:rPr lang="en-US" dirty="0" smtClean="0"/>
              <a:t> to give </a:t>
            </a:r>
            <a:r>
              <a:rPr lang="en-US" dirty="0" err="1" smtClean="0"/>
              <a:t>leuco</a:t>
            </a:r>
            <a:r>
              <a:rPr lang="en-US" dirty="0" smtClean="0"/>
              <a:t> malachite green (LMG). Second, this colorless </a:t>
            </a:r>
            <a:r>
              <a:rPr lang="en-US" dirty="0" err="1" smtClean="0"/>
              <a:t>leuco</a:t>
            </a:r>
            <a:r>
              <a:rPr lang="en-US" dirty="0" smtClean="0"/>
              <a:t> compound, a relative of </a:t>
            </a:r>
            <a:r>
              <a:rPr lang="en-US" dirty="0" err="1" smtClean="0"/>
              <a:t>triphenylmethane</a:t>
            </a:r>
            <a:r>
              <a:rPr lang="en-US" dirty="0" smtClean="0"/>
              <a:t>, is oxidized to the cation that is MG. A typical oxidizing agent is manganese </a:t>
            </a:r>
            <a:r>
              <a:rPr lang="en-US" dirty="0" smtClean="0"/>
              <a:t>dioxide.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SONY\Desktop\1024px-Malachite_green_structure.svg.png"/>
          <p:cNvPicPr>
            <a:picLocks noChangeAspect="1" noChangeArrowheads="1"/>
          </p:cNvPicPr>
          <p:nvPr/>
        </p:nvPicPr>
        <p:blipFill>
          <a:blip r:embed="rId2"/>
          <a:srcRect/>
          <a:stretch>
            <a:fillRect/>
          </a:stretch>
        </p:blipFill>
        <p:spPr bwMode="auto">
          <a:xfrm>
            <a:off x="2971800" y="609600"/>
            <a:ext cx="2667000" cy="1747614"/>
          </a:xfrm>
          <a:prstGeom prst="rect">
            <a:avLst/>
          </a:prstGeom>
          <a:noFill/>
        </p:spPr>
      </p:pic>
      <p:sp>
        <p:nvSpPr>
          <p:cNvPr id="3" name="Rectangle 2"/>
          <p:cNvSpPr/>
          <p:nvPr/>
        </p:nvSpPr>
        <p:spPr>
          <a:xfrm>
            <a:off x="304800" y="2590800"/>
            <a:ext cx="8610600" cy="1477328"/>
          </a:xfrm>
          <a:prstGeom prst="rect">
            <a:avLst/>
          </a:prstGeom>
        </p:spPr>
        <p:txBody>
          <a:bodyPr wrap="square">
            <a:spAutoFit/>
          </a:bodyPr>
          <a:lstStyle/>
          <a:p>
            <a:pPr algn="just"/>
            <a:r>
              <a:rPr lang="en-US" dirty="0" smtClean="0"/>
              <a:t>Malachite green is traditionally used as a dye for materials such as silk, leather, and paper. Used as a green-coloured dye, as a counter-stain in histology, and for its anti-fungal properties in aquaculture. It has a role as a </a:t>
            </a:r>
            <a:r>
              <a:rPr lang="en-US" dirty="0" err="1" smtClean="0"/>
              <a:t>fluorochrome</a:t>
            </a:r>
            <a:r>
              <a:rPr lang="en-US" dirty="0" smtClean="0"/>
              <a:t>, a histological dye, an antifungal drug, a carcinogenic agent, a </a:t>
            </a:r>
            <a:r>
              <a:rPr lang="en-US" dirty="0" err="1" smtClean="0"/>
              <a:t>teratogenic</a:t>
            </a:r>
            <a:r>
              <a:rPr lang="en-US" dirty="0" smtClean="0"/>
              <a:t> agent, an environmental contaminant and an antibacterial agent.</a:t>
            </a:r>
            <a:endParaRPr lang="en-US" dirty="0"/>
          </a:p>
        </p:txBody>
      </p:sp>
      <p:sp>
        <p:nvSpPr>
          <p:cNvPr id="4" name="Rectangle 3"/>
          <p:cNvSpPr/>
          <p:nvPr/>
        </p:nvSpPr>
        <p:spPr>
          <a:xfrm>
            <a:off x="381000" y="4038600"/>
            <a:ext cx="8458200" cy="1754326"/>
          </a:xfrm>
          <a:prstGeom prst="rect">
            <a:avLst/>
          </a:prstGeom>
        </p:spPr>
        <p:txBody>
          <a:bodyPr wrap="square">
            <a:spAutoFit/>
          </a:bodyPr>
          <a:lstStyle/>
          <a:p>
            <a:pPr algn="just"/>
            <a:r>
              <a:rPr lang="en-US" b="1" dirty="0" smtClean="0"/>
              <a:t>Crystal violet</a:t>
            </a:r>
            <a:r>
              <a:rPr lang="en-US" dirty="0" smtClean="0"/>
              <a:t> or </a:t>
            </a:r>
            <a:r>
              <a:rPr lang="en-US" b="1" dirty="0" smtClean="0"/>
              <a:t>gentian violet</a:t>
            </a:r>
            <a:r>
              <a:rPr lang="en-US" dirty="0" smtClean="0"/>
              <a:t> (also known as </a:t>
            </a:r>
            <a:r>
              <a:rPr lang="en-US" b="1" dirty="0" smtClean="0"/>
              <a:t>methyl violet 10B</a:t>
            </a:r>
            <a:r>
              <a:rPr lang="en-US" dirty="0" smtClean="0"/>
              <a:t> or </a:t>
            </a:r>
            <a:r>
              <a:rPr lang="en-US" b="1" dirty="0" err="1" smtClean="0"/>
              <a:t>hexamethyl</a:t>
            </a:r>
            <a:r>
              <a:rPr lang="en-US" b="1" dirty="0" smtClean="0"/>
              <a:t> </a:t>
            </a:r>
            <a:r>
              <a:rPr lang="en-US" b="1" dirty="0" err="1" smtClean="0"/>
              <a:t>pararosaniline</a:t>
            </a:r>
            <a:r>
              <a:rPr lang="en-US" b="1" dirty="0" smtClean="0"/>
              <a:t> chloride</a:t>
            </a:r>
            <a:r>
              <a:rPr lang="en-US" dirty="0" smtClean="0"/>
              <a:t>) is a </a:t>
            </a:r>
            <a:r>
              <a:rPr lang="en-US" dirty="0" err="1" smtClean="0"/>
              <a:t>triarylmethane</a:t>
            </a:r>
            <a:r>
              <a:rPr lang="en-US" dirty="0" smtClean="0"/>
              <a:t> dye used as a histological stain and in Gram's method of classifying bacteria. Crystal violet has antibacterial, antifungal, and </a:t>
            </a:r>
            <a:r>
              <a:rPr lang="en-US" dirty="0" err="1" smtClean="0"/>
              <a:t>anthelmintic</a:t>
            </a:r>
            <a:r>
              <a:rPr lang="en-US" dirty="0" smtClean="0"/>
              <a:t> properties and was formerly important as a topical antiseptic. The medical use of the dye has been largely superseded by more modern drugs, although it is still listed by the World Health Organization.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SONY\Desktop\Methyl_Violet_10B.png"/>
          <p:cNvPicPr>
            <a:picLocks noChangeAspect="1" noChangeArrowheads="1"/>
          </p:cNvPicPr>
          <p:nvPr/>
        </p:nvPicPr>
        <p:blipFill>
          <a:blip r:embed="rId2"/>
          <a:srcRect/>
          <a:stretch>
            <a:fillRect/>
          </a:stretch>
        </p:blipFill>
        <p:spPr bwMode="auto">
          <a:xfrm>
            <a:off x="3200400" y="457200"/>
            <a:ext cx="2400300" cy="2077618"/>
          </a:xfrm>
          <a:prstGeom prst="rect">
            <a:avLst/>
          </a:prstGeom>
          <a:noFill/>
        </p:spPr>
      </p:pic>
      <p:sp>
        <p:nvSpPr>
          <p:cNvPr id="3" name="Rectangle 2"/>
          <p:cNvSpPr/>
          <p:nvPr/>
        </p:nvSpPr>
        <p:spPr>
          <a:xfrm>
            <a:off x="381000" y="2743200"/>
            <a:ext cx="8153400" cy="1754326"/>
          </a:xfrm>
          <a:prstGeom prst="rect">
            <a:avLst/>
          </a:prstGeom>
        </p:spPr>
        <p:txBody>
          <a:bodyPr wrap="square">
            <a:spAutoFit/>
          </a:bodyPr>
          <a:lstStyle/>
          <a:p>
            <a:pPr algn="just"/>
            <a:r>
              <a:rPr lang="en-US" dirty="0" smtClean="0"/>
              <a:t>The </a:t>
            </a:r>
            <a:r>
              <a:rPr lang="en-US" dirty="0" smtClean="0"/>
              <a:t>reaction of </a:t>
            </a:r>
            <a:r>
              <a:rPr lang="en-US" dirty="0" err="1" smtClean="0"/>
              <a:t>dimethylaniline</a:t>
            </a:r>
            <a:r>
              <a:rPr lang="en-US" dirty="0" smtClean="0"/>
              <a:t> with phosgene to give 4,4′-bis(</a:t>
            </a:r>
            <a:r>
              <a:rPr lang="en-US" dirty="0" err="1" smtClean="0"/>
              <a:t>dimethylamino</a:t>
            </a:r>
            <a:r>
              <a:rPr lang="en-US" dirty="0" smtClean="0"/>
              <a:t>)</a:t>
            </a:r>
            <a:r>
              <a:rPr lang="en-US" dirty="0" err="1" smtClean="0"/>
              <a:t>benzophenone</a:t>
            </a:r>
            <a:r>
              <a:rPr lang="en-US" dirty="0" smtClean="0"/>
              <a:t> (</a:t>
            </a:r>
            <a:r>
              <a:rPr lang="en-US" dirty="0" err="1" smtClean="0"/>
              <a:t>Michler's</a:t>
            </a:r>
            <a:r>
              <a:rPr lang="en-US" dirty="0" smtClean="0"/>
              <a:t> </a:t>
            </a:r>
            <a:r>
              <a:rPr lang="en-US" dirty="0" err="1" smtClean="0"/>
              <a:t>ketone</a:t>
            </a:r>
            <a:r>
              <a:rPr lang="en-US" dirty="0" smtClean="0"/>
              <a:t>) as an </a:t>
            </a:r>
            <a:r>
              <a:rPr lang="en-US" dirty="0" smtClean="0"/>
              <a:t>intermediate.</a:t>
            </a:r>
            <a:r>
              <a:rPr lang="en-US" baseline="30000" dirty="0" smtClean="0"/>
              <a:t> </a:t>
            </a:r>
            <a:r>
              <a:rPr lang="en-US" dirty="0" smtClean="0"/>
              <a:t>This </a:t>
            </a:r>
            <a:r>
              <a:rPr lang="en-US" dirty="0" smtClean="0"/>
              <a:t>was then reacted with additional </a:t>
            </a:r>
            <a:r>
              <a:rPr lang="en-US" dirty="0" err="1" smtClean="0"/>
              <a:t>dimethylaniline</a:t>
            </a:r>
            <a:r>
              <a:rPr lang="en-US" dirty="0" smtClean="0"/>
              <a:t> in the presence of </a:t>
            </a:r>
            <a:r>
              <a:rPr lang="en-US" dirty="0" smtClean="0"/>
              <a:t>phosphorus </a:t>
            </a:r>
            <a:r>
              <a:rPr lang="en-US" dirty="0" err="1" smtClean="0"/>
              <a:t>oxychloride</a:t>
            </a:r>
            <a:r>
              <a:rPr lang="en-US" dirty="0" smtClean="0"/>
              <a:t> and hydrochloric </a:t>
            </a:r>
            <a:r>
              <a:rPr lang="en-US" dirty="0" smtClean="0"/>
              <a:t>acid. The </a:t>
            </a:r>
            <a:r>
              <a:rPr lang="en-US" dirty="0" smtClean="0"/>
              <a:t>dye can also be prepared by the condensation of formaldehyde and </a:t>
            </a:r>
            <a:r>
              <a:rPr lang="en-US" dirty="0" err="1" smtClean="0"/>
              <a:t>dimethylaniline</a:t>
            </a:r>
            <a:r>
              <a:rPr lang="en-US" dirty="0" smtClean="0"/>
              <a:t> to give a </a:t>
            </a:r>
            <a:r>
              <a:rPr lang="en-US" dirty="0" err="1" smtClean="0"/>
              <a:t>leuco</a:t>
            </a:r>
            <a:r>
              <a:rPr lang="en-US" dirty="0" smtClean="0"/>
              <a:t> dye. </a:t>
            </a:r>
            <a:r>
              <a:rPr lang="en-US" dirty="0" smtClean="0"/>
              <a:t>This </a:t>
            </a:r>
            <a:r>
              <a:rPr lang="en-US" dirty="0" err="1" smtClean="0"/>
              <a:t>colourless</a:t>
            </a:r>
            <a:r>
              <a:rPr lang="en-US" dirty="0" smtClean="0"/>
              <a:t> compound is oxidized to the coloured cationic </a:t>
            </a:r>
            <a:r>
              <a:rPr lang="en-US" dirty="0" smtClean="0"/>
              <a:t>form.</a:t>
            </a:r>
            <a:endParaRPr lang="en-US" dirty="0"/>
          </a:p>
        </p:txBody>
      </p:sp>
      <p:sp>
        <p:nvSpPr>
          <p:cNvPr id="4" name="Rectangle 3"/>
          <p:cNvSpPr/>
          <p:nvPr/>
        </p:nvSpPr>
        <p:spPr>
          <a:xfrm>
            <a:off x="457200" y="4724400"/>
            <a:ext cx="8077200" cy="1477328"/>
          </a:xfrm>
          <a:prstGeom prst="rect">
            <a:avLst/>
          </a:prstGeom>
        </p:spPr>
        <p:txBody>
          <a:bodyPr wrap="square">
            <a:spAutoFit/>
          </a:bodyPr>
          <a:lstStyle/>
          <a:p>
            <a:pPr algn="just"/>
            <a:r>
              <a:rPr lang="en-US" b="1" dirty="0" smtClean="0"/>
              <a:t>Phenolphthalein</a:t>
            </a:r>
            <a:r>
              <a:rPr lang="en-US" dirty="0" smtClean="0"/>
              <a:t> is often used as an indicator in acid–base titrations. For this application, it turns colorless in acidic solutions and red in basic </a:t>
            </a:r>
            <a:r>
              <a:rPr lang="en-US" dirty="0" err="1" smtClean="0"/>
              <a:t>solutions.It</a:t>
            </a:r>
            <a:r>
              <a:rPr lang="en-US" dirty="0" smtClean="0"/>
              <a:t> is a weak acid, which can lose H</a:t>
            </a:r>
            <a:r>
              <a:rPr lang="en-US" baseline="30000" dirty="0" smtClean="0"/>
              <a:t>+</a:t>
            </a:r>
            <a:r>
              <a:rPr lang="en-US" dirty="0" smtClean="0"/>
              <a:t> ions in solution. The phenolphthalein molecule is colorless, and the phenolphthalein ion is red. When a base is added to the phenolphthalein, the equilibrium shifts, leading to more ionization as H</a:t>
            </a:r>
            <a:r>
              <a:rPr lang="en-US" baseline="30000" dirty="0" smtClean="0"/>
              <a:t>+</a:t>
            </a:r>
            <a:r>
              <a:rPr lang="en-US" dirty="0" smtClean="0"/>
              <a:t> ions are removed.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SONY\Desktop\800px-Phenolphthalein-low-pH-2D-skeletal.svg.png"/>
          <p:cNvPicPr>
            <a:picLocks noChangeAspect="1" noChangeArrowheads="1"/>
          </p:cNvPicPr>
          <p:nvPr/>
        </p:nvPicPr>
        <p:blipFill>
          <a:blip r:embed="rId2"/>
          <a:srcRect/>
          <a:stretch>
            <a:fillRect/>
          </a:stretch>
        </p:blipFill>
        <p:spPr bwMode="auto">
          <a:xfrm>
            <a:off x="3124200" y="457200"/>
            <a:ext cx="2819400" cy="2667857"/>
          </a:xfrm>
          <a:prstGeom prst="rect">
            <a:avLst/>
          </a:prstGeom>
          <a:noFill/>
        </p:spPr>
      </p:pic>
      <p:sp>
        <p:nvSpPr>
          <p:cNvPr id="3" name="Rectangle 2"/>
          <p:cNvSpPr/>
          <p:nvPr/>
        </p:nvSpPr>
        <p:spPr>
          <a:xfrm>
            <a:off x="457200" y="3011269"/>
            <a:ext cx="8458200" cy="1200329"/>
          </a:xfrm>
          <a:prstGeom prst="rect">
            <a:avLst/>
          </a:prstGeom>
        </p:spPr>
        <p:txBody>
          <a:bodyPr wrap="square">
            <a:spAutoFit/>
          </a:bodyPr>
          <a:lstStyle/>
          <a:p>
            <a:pPr algn="just"/>
            <a:r>
              <a:rPr lang="en-US" dirty="0" smtClean="0"/>
              <a:t>Phenolphthalein can be synthesized by condensation of </a:t>
            </a:r>
            <a:r>
              <a:rPr lang="en-US" dirty="0" err="1" smtClean="0"/>
              <a:t>phthalic</a:t>
            </a:r>
            <a:r>
              <a:rPr lang="en-US" dirty="0" smtClean="0"/>
              <a:t> anhydride with two equivalents of phenol under acidic </a:t>
            </a:r>
            <a:r>
              <a:rPr lang="en-US" dirty="0" smtClean="0"/>
              <a:t>conditions</a:t>
            </a:r>
            <a:r>
              <a:rPr lang="en-US" dirty="0" smtClean="0"/>
              <a:t>. The reaction can also be catalyzed by a mixture of zinc chloride and </a:t>
            </a:r>
            <a:r>
              <a:rPr lang="en-US" dirty="0" err="1" smtClean="0"/>
              <a:t>thionyl</a:t>
            </a:r>
            <a:r>
              <a:rPr lang="en-US" dirty="0" smtClean="0"/>
              <a:t> chloride. </a:t>
            </a:r>
            <a:r>
              <a:rPr lang="en-US" dirty="0" smtClean="0"/>
              <a:t>It </a:t>
            </a:r>
            <a:r>
              <a:rPr lang="en-US" dirty="0" smtClean="0"/>
              <a:t>also serves as a component of universal indicator, together with methyl red, </a:t>
            </a:r>
            <a:r>
              <a:rPr lang="en-US" dirty="0" err="1" smtClean="0"/>
              <a:t>bromothymol</a:t>
            </a:r>
            <a:r>
              <a:rPr lang="en-US" dirty="0" smtClean="0"/>
              <a:t> blue, and </a:t>
            </a:r>
            <a:r>
              <a:rPr lang="en-US" dirty="0" err="1" smtClean="0"/>
              <a:t>thymol</a:t>
            </a:r>
            <a:r>
              <a:rPr lang="en-US" dirty="0" smtClean="0"/>
              <a:t> </a:t>
            </a:r>
            <a:r>
              <a:rPr lang="en-US" dirty="0" smtClean="0"/>
              <a:t>blue.</a:t>
            </a:r>
            <a:endParaRPr lang="en-US" dirty="0"/>
          </a:p>
        </p:txBody>
      </p:sp>
      <p:sp>
        <p:nvSpPr>
          <p:cNvPr id="5" name="Rectangle 4"/>
          <p:cNvSpPr/>
          <p:nvPr/>
        </p:nvSpPr>
        <p:spPr>
          <a:xfrm>
            <a:off x="533400" y="4419600"/>
            <a:ext cx="8229600" cy="646331"/>
          </a:xfrm>
          <a:prstGeom prst="rect">
            <a:avLst/>
          </a:prstGeom>
        </p:spPr>
        <p:txBody>
          <a:bodyPr wrap="square">
            <a:spAutoFit/>
          </a:bodyPr>
          <a:lstStyle/>
          <a:p>
            <a:pPr algn="just"/>
            <a:r>
              <a:rPr lang="en-US" b="1" dirty="0" err="1" smtClean="0"/>
              <a:t>Fluorescein</a:t>
            </a:r>
            <a:r>
              <a:rPr lang="en-US" dirty="0" smtClean="0"/>
              <a:t> is a manufactured organic compound and dye. It is available as a dark orange/red powder slightly soluble in water and alcohol.</a:t>
            </a:r>
            <a:endParaRPr lang="en-US" dirty="0"/>
          </a:p>
        </p:txBody>
      </p:sp>
      <p:sp>
        <p:nvSpPr>
          <p:cNvPr id="6" name="Rectangle 5"/>
          <p:cNvSpPr/>
          <p:nvPr/>
        </p:nvSpPr>
        <p:spPr>
          <a:xfrm>
            <a:off x="533400" y="4953000"/>
            <a:ext cx="8229600" cy="1754326"/>
          </a:xfrm>
          <a:prstGeom prst="rect">
            <a:avLst/>
          </a:prstGeom>
        </p:spPr>
        <p:txBody>
          <a:bodyPr wrap="square">
            <a:spAutoFit/>
          </a:bodyPr>
          <a:lstStyle/>
          <a:p>
            <a:r>
              <a:rPr lang="en-US" dirty="0" err="1" smtClean="0"/>
              <a:t>Fluorescein</a:t>
            </a:r>
            <a:r>
              <a:rPr lang="en-US" dirty="0" smtClean="0"/>
              <a:t> sodium, the sodium salt of </a:t>
            </a:r>
            <a:r>
              <a:rPr lang="en-US" dirty="0" err="1" smtClean="0"/>
              <a:t>fluorescein</a:t>
            </a:r>
            <a:r>
              <a:rPr lang="en-US" dirty="0" smtClean="0"/>
              <a:t>, is used extensively as a diagnostic tool in the field of ophthalmology and optometry, where topical </a:t>
            </a:r>
            <a:r>
              <a:rPr lang="en-US" dirty="0" err="1" smtClean="0"/>
              <a:t>fluorescein</a:t>
            </a:r>
            <a:r>
              <a:rPr lang="en-US" dirty="0" smtClean="0"/>
              <a:t> is used in the diagnosis of corneal abrasions, corneal ulcers and herpetic corneal infections. It is also used in rigid gas permeable contact lens fitting to evaluate the tear layer under the lens. It is available as sterile single-use sachets containing lint-free paper applicators soaked in </a:t>
            </a:r>
            <a:r>
              <a:rPr lang="en-US" dirty="0" err="1" smtClean="0"/>
              <a:t>fluorescein</a:t>
            </a:r>
            <a:r>
              <a:rPr lang="en-US" dirty="0" smtClean="0"/>
              <a:t> sodium.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a:stretch>
            <a:fillRect/>
          </a:stretch>
        </p:blipFill>
        <p:spPr bwMode="auto">
          <a:xfrm>
            <a:off x="1295400" y="762000"/>
            <a:ext cx="6803571" cy="1905000"/>
          </a:xfrm>
          <a:prstGeom prst="rect">
            <a:avLst/>
          </a:prstGeom>
          <a:noFill/>
          <a:ln w="9525">
            <a:noFill/>
            <a:miter lim="800000"/>
            <a:headEnd/>
            <a:tailEnd/>
          </a:ln>
          <a:effectLst/>
        </p:spPr>
      </p:pic>
      <p:sp>
        <p:nvSpPr>
          <p:cNvPr id="4" name="Rectangle 3"/>
          <p:cNvSpPr/>
          <p:nvPr/>
        </p:nvSpPr>
        <p:spPr>
          <a:xfrm>
            <a:off x="533400" y="2769275"/>
            <a:ext cx="8229600" cy="1477328"/>
          </a:xfrm>
          <a:prstGeom prst="rect">
            <a:avLst/>
          </a:prstGeom>
        </p:spPr>
        <p:txBody>
          <a:bodyPr wrap="square">
            <a:spAutoFit/>
          </a:bodyPr>
          <a:lstStyle/>
          <a:p>
            <a:pPr algn="just"/>
            <a:r>
              <a:rPr lang="en-US" b="1" dirty="0" smtClean="0"/>
              <a:t>Alizarin</a:t>
            </a:r>
            <a:r>
              <a:rPr lang="en-US" dirty="0" smtClean="0"/>
              <a:t> (also known as </a:t>
            </a:r>
            <a:r>
              <a:rPr lang="en-US" b="1" dirty="0" smtClean="0"/>
              <a:t>1,2-dihydroxyanthraquinone</a:t>
            </a:r>
            <a:r>
              <a:rPr lang="en-US" dirty="0" smtClean="0"/>
              <a:t>, </a:t>
            </a:r>
            <a:r>
              <a:rPr lang="en-US" b="1" dirty="0" smtClean="0"/>
              <a:t>Mordant Red </a:t>
            </a:r>
            <a:r>
              <a:rPr lang="en-US" b="1" dirty="0" smtClean="0"/>
              <a:t>11</a:t>
            </a:r>
            <a:r>
              <a:rPr lang="en-US" dirty="0" smtClean="0"/>
              <a:t>) </a:t>
            </a:r>
            <a:r>
              <a:rPr lang="en-US" dirty="0" smtClean="0"/>
              <a:t>is an organic compound with formula </a:t>
            </a:r>
            <a:r>
              <a:rPr lang="en-US" dirty="0" smtClean="0"/>
              <a:t>C</a:t>
            </a:r>
            <a:r>
              <a:rPr lang="en-US" baseline="-25000" dirty="0" smtClean="0"/>
              <a:t>14</a:t>
            </a:r>
            <a:r>
              <a:rPr lang="en-US" dirty="0" smtClean="0"/>
              <a:t>H</a:t>
            </a:r>
            <a:r>
              <a:rPr lang="en-US" baseline="-25000" dirty="0" smtClean="0"/>
              <a:t>8</a:t>
            </a:r>
            <a:r>
              <a:rPr lang="en-US" dirty="0" smtClean="0"/>
              <a:t>O</a:t>
            </a:r>
            <a:r>
              <a:rPr lang="en-US" baseline="-25000" dirty="0" smtClean="0"/>
              <a:t>4</a:t>
            </a:r>
            <a:r>
              <a:rPr lang="en-US" dirty="0" smtClean="0"/>
              <a:t> </a:t>
            </a:r>
            <a:r>
              <a:rPr lang="en-US" dirty="0" smtClean="0"/>
              <a:t>that has been used throughout history as a prominent red dye, principally for dyeing textile fabrics. Historically it was derived from the roots of plants of the madder </a:t>
            </a:r>
            <a:r>
              <a:rPr lang="en-US" dirty="0" smtClean="0"/>
              <a:t>genus.</a:t>
            </a:r>
            <a:r>
              <a:rPr lang="en-US" baseline="30000" dirty="0" smtClean="0"/>
              <a:t> </a:t>
            </a:r>
            <a:r>
              <a:rPr lang="en-US" dirty="0" smtClean="0"/>
              <a:t>In </a:t>
            </a:r>
            <a:r>
              <a:rPr lang="en-US" dirty="0" smtClean="0"/>
              <a:t>1869, it became the first natural dye to be produced synthetically.</a:t>
            </a:r>
            <a:endParaRPr lang="en-US" dirty="0"/>
          </a:p>
        </p:txBody>
      </p:sp>
      <p:pic>
        <p:nvPicPr>
          <p:cNvPr id="49156" name="Picture 4" descr="C:\Users\SONY\Desktop\1024px-Alizaryna.svg.png"/>
          <p:cNvPicPr>
            <a:picLocks noChangeAspect="1" noChangeArrowheads="1"/>
          </p:cNvPicPr>
          <p:nvPr/>
        </p:nvPicPr>
        <p:blipFill>
          <a:blip r:embed="rId3"/>
          <a:srcRect/>
          <a:stretch>
            <a:fillRect/>
          </a:stretch>
        </p:blipFill>
        <p:spPr bwMode="auto">
          <a:xfrm>
            <a:off x="2895600" y="4343400"/>
            <a:ext cx="3200400" cy="214089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32472"/>
            <a:ext cx="8305800" cy="2031325"/>
          </a:xfrm>
          <a:prstGeom prst="rect">
            <a:avLst/>
          </a:prstGeom>
        </p:spPr>
        <p:txBody>
          <a:bodyPr wrap="square">
            <a:spAutoFit/>
          </a:bodyPr>
          <a:lstStyle/>
          <a:p>
            <a:pPr algn="just"/>
            <a:r>
              <a:rPr lang="en-US" b="1" dirty="0" smtClean="0"/>
              <a:t>Indigo dye</a:t>
            </a:r>
            <a:r>
              <a:rPr lang="en-US" dirty="0" smtClean="0"/>
              <a:t> is an organic compound with a distinctive blue </a:t>
            </a:r>
            <a:r>
              <a:rPr lang="en-US" dirty="0" smtClean="0"/>
              <a:t>color. </a:t>
            </a:r>
            <a:r>
              <a:rPr lang="en-US" dirty="0" smtClean="0"/>
              <a:t>Historically, indigo was a natural dye extracted from the leaves of certain plants, and this process was important economically because blue dyes were once rare. A large percentage of indigo dye produced today, several thousand tonnes each year, is synthetic. It is the blue often associated with denim cloth and blue jeans</a:t>
            </a:r>
            <a:r>
              <a:rPr lang="en-US" dirty="0" smtClean="0"/>
              <a:t>. Chemical synthesis </a:t>
            </a:r>
            <a:r>
              <a:rPr lang="en-US" dirty="0" smtClean="0"/>
              <a:t>involves an </a:t>
            </a:r>
            <a:r>
              <a:rPr lang="en-US" dirty="0" err="1" smtClean="0"/>
              <a:t>aldol</a:t>
            </a:r>
            <a:r>
              <a:rPr lang="en-US" dirty="0" smtClean="0"/>
              <a:t> condensation of o-</a:t>
            </a:r>
            <a:r>
              <a:rPr lang="en-US" dirty="0" err="1" smtClean="0"/>
              <a:t>nitrobenzaldehyde</a:t>
            </a:r>
            <a:r>
              <a:rPr lang="en-US" dirty="0" smtClean="0"/>
              <a:t> with acetone, followed by </a:t>
            </a:r>
            <a:r>
              <a:rPr lang="en-US" dirty="0" err="1" smtClean="0"/>
              <a:t>cyclization</a:t>
            </a:r>
            <a:r>
              <a:rPr lang="en-US" dirty="0" smtClean="0"/>
              <a:t> and oxidative </a:t>
            </a:r>
            <a:r>
              <a:rPr lang="en-US" dirty="0" err="1" smtClean="0"/>
              <a:t>dimerization</a:t>
            </a:r>
            <a:r>
              <a:rPr lang="en-US" dirty="0" smtClean="0"/>
              <a:t> to indigo</a:t>
            </a:r>
            <a:endParaRPr lang="en-US" dirty="0"/>
          </a:p>
        </p:txBody>
      </p:sp>
      <p:pic>
        <p:nvPicPr>
          <p:cNvPr id="50178" name="Picture 2" descr="C:\Users\SONY\Desktop\1024px-Indigo_skeletal.svg.png"/>
          <p:cNvPicPr>
            <a:picLocks noChangeAspect="1" noChangeArrowheads="1"/>
          </p:cNvPicPr>
          <p:nvPr/>
        </p:nvPicPr>
        <p:blipFill>
          <a:blip r:embed="rId2"/>
          <a:srcRect/>
          <a:stretch>
            <a:fillRect/>
          </a:stretch>
        </p:blipFill>
        <p:spPr bwMode="auto">
          <a:xfrm>
            <a:off x="2209800" y="3200400"/>
            <a:ext cx="4056884" cy="22621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18400" y="990600"/>
            <a:ext cx="8307200" cy="4876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9599" y="1600200"/>
            <a:ext cx="8404681" cy="4495800"/>
          </a:xfrm>
          <a:prstGeom prst="rect">
            <a:avLst/>
          </a:prstGeom>
          <a:noFill/>
          <a:ln w="9525">
            <a:noFill/>
            <a:miter lim="800000"/>
            <a:headEnd/>
            <a:tailEnd/>
          </a:ln>
          <a:effectLst/>
        </p:spPr>
      </p:pic>
      <p:sp>
        <p:nvSpPr>
          <p:cNvPr id="3" name="Rectangle 2"/>
          <p:cNvSpPr/>
          <p:nvPr/>
        </p:nvSpPr>
        <p:spPr>
          <a:xfrm>
            <a:off x="1219200" y="609600"/>
            <a:ext cx="3308085" cy="461665"/>
          </a:xfrm>
          <a:prstGeom prst="rect">
            <a:avLst/>
          </a:prstGeom>
        </p:spPr>
        <p:txBody>
          <a:bodyPr wrap="none">
            <a:spAutoFit/>
          </a:bodyPr>
          <a:lstStyle/>
          <a:p>
            <a:r>
              <a:rPr lang="en-US" sz="2400" b="1" dirty="0" smtClean="0"/>
              <a:t>Mechanistic Background</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559475"/>
            <a:ext cx="8229600" cy="2308324"/>
          </a:xfrm>
          <a:prstGeom prst="rect">
            <a:avLst/>
          </a:prstGeom>
        </p:spPr>
        <p:txBody>
          <a:bodyPr wrap="square">
            <a:spAutoFit/>
          </a:bodyPr>
          <a:lstStyle/>
          <a:p>
            <a:pPr algn="just"/>
            <a:r>
              <a:rPr lang="en-US" b="1" dirty="0" smtClean="0"/>
              <a:t>Photosensitized reactions </a:t>
            </a:r>
            <a:r>
              <a:rPr lang="en-US" dirty="0" smtClean="0"/>
              <a:t>are photochemical reactions in the presence of sensitizers. The function of a sensitizer is to transfer energy or to participate in photochemical reactions to form a radical which then reacts with reactants and converts back to the sensitizer. In many inorganic photochemical reactions, mercury is a common sensitizer. Upon light irradiation, mercury is excited and becomes excited mercury. The excited mercury collides with reactant molecules and transfers the energy to the reactant molecules to make them more reactive</a:t>
            </a:r>
            <a:r>
              <a:rPr lang="en-US" dirty="0" smtClean="0"/>
              <a:t>.</a:t>
            </a:r>
            <a:r>
              <a:rPr lang="en-US" dirty="0" smtClean="0"/>
              <a:t> Molecular </a:t>
            </a:r>
            <a:r>
              <a:rPr lang="en-US" dirty="0" err="1" smtClean="0"/>
              <a:t>photosensitizers</a:t>
            </a:r>
            <a:r>
              <a:rPr lang="en-US" dirty="0" smtClean="0"/>
              <a:t>: </a:t>
            </a:r>
            <a:r>
              <a:rPr lang="en-US" dirty="0" err="1" smtClean="0"/>
              <a:t>benzophenone</a:t>
            </a:r>
            <a:r>
              <a:rPr lang="en-US" dirty="0" smtClean="0"/>
              <a:t>, sulphur dioxide.</a:t>
            </a:r>
            <a:endParaRPr lang="en-US" dirty="0"/>
          </a:p>
        </p:txBody>
      </p:sp>
      <p:sp>
        <p:nvSpPr>
          <p:cNvPr id="4" name="TextBox 3"/>
          <p:cNvSpPr txBox="1"/>
          <p:nvPr/>
        </p:nvSpPr>
        <p:spPr>
          <a:xfrm>
            <a:off x="609600" y="3048000"/>
            <a:ext cx="8077200" cy="2862322"/>
          </a:xfrm>
          <a:prstGeom prst="rect">
            <a:avLst/>
          </a:prstGeom>
          <a:noFill/>
        </p:spPr>
        <p:txBody>
          <a:bodyPr wrap="square" rtlCol="0">
            <a:spAutoFit/>
          </a:bodyPr>
          <a:lstStyle/>
          <a:p>
            <a:pPr algn="just"/>
            <a:r>
              <a:rPr lang="en-US" b="1" dirty="0" smtClean="0"/>
              <a:t>Photochemical reactions of olefins: </a:t>
            </a:r>
            <a:r>
              <a:rPr lang="en-US" dirty="0" smtClean="0"/>
              <a:t>Simple olefins interact </a:t>
            </a:r>
            <a:r>
              <a:rPr lang="en-US" dirty="0" err="1" smtClean="0"/>
              <a:t>photochemically</a:t>
            </a:r>
            <a:r>
              <a:rPr lang="en-US" dirty="0" smtClean="0"/>
              <a:t> with carbonyl compounds possessing </a:t>
            </a:r>
            <a:r>
              <a:rPr lang="en-US" dirty="0" smtClean="0"/>
              <a:t>n-</a:t>
            </a:r>
            <a:r>
              <a:rPr lang="en-US" dirty="0" smtClean="0">
                <a:sym typeface="Symbol"/>
              </a:rPr>
              <a:t></a:t>
            </a:r>
            <a:r>
              <a:rPr lang="en-US" dirty="0" smtClean="0"/>
              <a:t>* </a:t>
            </a:r>
            <a:r>
              <a:rPr lang="en-US" dirty="0" smtClean="0"/>
              <a:t>lowest triplets to give both cis-trans </a:t>
            </a:r>
            <a:r>
              <a:rPr lang="en-US" dirty="0" err="1" smtClean="0"/>
              <a:t>isomerization</a:t>
            </a:r>
            <a:r>
              <a:rPr lang="en-US" dirty="0" smtClean="0"/>
              <a:t> and </a:t>
            </a:r>
            <a:r>
              <a:rPr lang="en-US" dirty="0" err="1" smtClean="0"/>
              <a:t>oxetane</a:t>
            </a:r>
            <a:r>
              <a:rPr lang="en-US" dirty="0" smtClean="0"/>
              <a:t> formation</a:t>
            </a:r>
            <a:r>
              <a:rPr lang="en-US" dirty="0" smtClean="0"/>
              <a:t>.</a:t>
            </a:r>
            <a:r>
              <a:rPr lang="en-US" dirty="0" smtClean="0"/>
              <a:t> </a:t>
            </a:r>
            <a:r>
              <a:rPr lang="en-US" dirty="0" smtClean="0"/>
              <a:t>It </a:t>
            </a:r>
            <a:r>
              <a:rPr lang="en-US" dirty="0" smtClean="0"/>
              <a:t>was thought that electronic energy transfer from the carbonyl triplet to give the olefin triplet (</a:t>
            </a:r>
            <a:r>
              <a:rPr lang="en-US" i="1" dirty="0" smtClean="0"/>
              <a:t>reactions </a:t>
            </a:r>
            <a:r>
              <a:rPr lang="en-US" i="1" dirty="0" smtClean="0"/>
              <a:t>2-4</a:t>
            </a:r>
            <a:r>
              <a:rPr lang="en-US" dirty="0" smtClean="0"/>
              <a:t>) was the mechanism of </a:t>
            </a:r>
            <a:r>
              <a:rPr lang="en-US" dirty="0" err="1" smtClean="0"/>
              <a:t>isomerization</a:t>
            </a:r>
            <a:r>
              <a:rPr lang="en-US" dirty="0" smtClean="0"/>
              <a:t>.</a:t>
            </a:r>
            <a:r>
              <a:rPr lang="en-US" dirty="0" smtClean="0"/>
              <a:t> It is thought that a 1,4 </a:t>
            </a:r>
            <a:r>
              <a:rPr lang="en-US" dirty="0" err="1" smtClean="0"/>
              <a:t>biradical</a:t>
            </a:r>
            <a:r>
              <a:rPr lang="en-US" dirty="0" smtClean="0"/>
              <a:t> (I) is an intermediate in </a:t>
            </a:r>
            <a:r>
              <a:rPr lang="en-US" dirty="0" err="1" smtClean="0"/>
              <a:t>oxetane</a:t>
            </a:r>
            <a:r>
              <a:rPr lang="en-US" dirty="0" smtClean="0"/>
              <a:t> </a:t>
            </a:r>
            <a:r>
              <a:rPr lang="en-US" dirty="0" smtClean="0"/>
              <a:t>formation. Also </a:t>
            </a:r>
            <a:r>
              <a:rPr lang="en-US" dirty="0" err="1" smtClean="0"/>
              <a:t>benzophenone</a:t>
            </a:r>
            <a:r>
              <a:rPr lang="en-US" dirty="0" smtClean="0"/>
              <a:t> gives the same initial cis- trans ratio of </a:t>
            </a:r>
            <a:r>
              <a:rPr lang="en-US" dirty="0" err="1" smtClean="0"/>
              <a:t>oxetanes</a:t>
            </a:r>
            <a:r>
              <a:rPr lang="en-US" dirty="0" smtClean="0"/>
              <a:t> with both cis- and trans-2- </a:t>
            </a:r>
            <a:r>
              <a:rPr lang="en-US" dirty="0" err="1" smtClean="0"/>
              <a:t>butene</a:t>
            </a:r>
            <a:r>
              <a:rPr lang="en-US" dirty="0" smtClean="0"/>
              <a:t> that either I or some other intermediate capable of losing </a:t>
            </a:r>
            <a:r>
              <a:rPr lang="en-US" dirty="0" err="1" smtClean="0"/>
              <a:t>stereochemical</a:t>
            </a:r>
            <a:r>
              <a:rPr lang="en-US" dirty="0" smtClean="0"/>
              <a:t> integrity must surely be involved. </a:t>
            </a:r>
            <a:r>
              <a:rPr lang="en-US" dirty="0" smtClean="0"/>
              <a:t>Further studies </a:t>
            </a:r>
            <a:r>
              <a:rPr lang="en-US" dirty="0" smtClean="0"/>
              <a:t>has suggested that I may also undergo cleavage to give back- </a:t>
            </a:r>
            <a:r>
              <a:rPr lang="en-US" dirty="0" err="1" smtClean="0"/>
              <a:t>isomerized</a:t>
            </a:r>
            <a:r>
              <a:rPr lang="en-US" dirty="0" smtClean="0"/>
              <a:t> olefin (</a:t>
            </a:r>
            <a:r>
              <a:rPr lang="en-US" i="1" dirty="0" smtClean="0"/>
              <a:t>eq. </a:t>
            </a:r>
            <a:r>
              <a:rPr lang="en-US" i="1" dirty="0" smtClean="0"/>
              <a:t>6 and 7)</a:t>
            </a:r>
            <a:endParaRPr lang="en-US"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295401" y="533213"/>
            <a:ext cx="6487262" cy="556278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533400"/>
            <a:ext cx="2191497" cy="369332"/>
          </a:xfrm>
          <a:prstGeom prst="rect">
            <a:avLst/>
          </a:prstGeom>
        </p:spPr>
        <p:txBody>
          <a:bodyPr wrap="none">
            <a:spAutoFit/>
          </a:bodyPr>
          <a:lstStyle/>
          <a:p>
            <a:r>
              <a:rPr lang="en-US" b="1" dirty="0" err="1" smtClean="0"/>
              <a:t>Alkene</a:t>
            </a:r>
            <a:r>
              <a:rPr lang="en-US" b="1" dirty="0" smtClean="0"/>
              <a:t> </a:t>
            </a:r>
            <a:r>
              <a:rPr lang="en-US" b="1" dirty="0" err="1" smtClean="0"/>
              <a:t>Isomerization</a:t>
            </a:r>
            <a:endParaRPr lang="en-US" b="1" dirty="0"/>
          </a:p>
        </p:txBody>
      </p:sp>
      <p:pic>
        <p:nvPicPr>
          <p:cNvPr id="2050" name="Picture 2"/>
          <p:cNvPicPr>
            <a:picLocks noChangeAspect="1" noChangeArrowheads="1"/>
          </p:cNvPicPr>
          <p:nvPr/>
        </p:nvPicPr>
        <p:blipFill>
          <a:blip r:embed="rId2"/>
          <a:srcRect/>
          <a:stretch>
            <a:fillRect/>
          </a:stretch>
        </p:blipFill>
        <p:spPr bwMode="auto">
          <a:xfrm>
            <a:off x="914400" y="990600"/>
            <a:ext cx="7554377" cy="3962400"/>
          </a:xfrm>
          <a:prstGeom prst="rect">
            <a:avLst/>
          </a:prstGeom>
          <a:noFill/>
          <a:ln w="9525">
            <a:noFill/>
            <a:miter lim="800000"/>
            <a:headEnd/>
            <a:tailEnd/>
          </a:ln>
          <a:effectLst/>
        </p:spPr>
      </p:pic>
      <p:sp>
        <p:nvSpPr>
          <p:cNvPr id="4" name="Rectangle 3"/>
          <p:cNvSpPr/>
          <p:nvPr/>
        </p:nvSpPr>
        <p:spPr>
          <a:xfrm>
            <a:off x="457200" y="5257800"/>
            <a:ext cx="8229600" cy="1323439"/>
          </a:xfrm>
          <a:prstGeom prst="rect">
            <a:avLst/>
          </a:prstGeom>
        </p:spPr>
        <p:txBody>
          <a:bodyPr wrap="square">
            <a:spAutoFit/>
          </a:bodyPr>
          <a:lstStyle/>
          <a:p>
            <a:pPr algn="just"/>
            <a:r>
              <a:rPr lang="en-US" sz="2000" dirty="0" smtClean="0"/>
              <a:t>Both cis and trans-</a:t>
            </a:r>
            <a:r>
              <a:rPr lang="en-US" sz="2000" b="1" dirty="0" err="1" smtClean="0">
                <a:effectLst>
                  <a:outerShdw blurRad="38100" dist="38100" dir="2700000" algn="tl">
                    <a:srgbClr val="000000">
                      <a:alpha val="43137"/>
                    </a:srgbClr>
                  </a:outerShdw>
                </a:effectLst>
              </a:rPr>
              <a:t>stilbene</a:t>
            </a:r>
            <a:r>
              <a:rPr lang="en-US" sz="2000" dirty="0" smtClean="0"/>
              <a:t> undergo π → π* electron excitation by absorption of </a:t>
            </a:r>
            <a:r>
              <a:rPr lang="en-US" sz="2000" dirty="0" err="1" smtClean="0"/>
              <a:t>uv</a:t>
            </a:r>
            <a:r>
              <a:rPr lang="en-US" sz="2000" dirty="0" smtClean="0"/>
              <a:t> light. Whereas isolated double bonds (for cis) require 180 nm light for such excitation, conjugation with the phenyl substituent's lowers the transition energy to about 300 nm, a more easily achieved source.</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1752600" y="762000"/>
            <a:ext cx="6011333" cy="5410200"/>
          </a:xfrm>
          <a:prstGeom prst="rect">
            <a:avLst/>
          </a:prstGeom>
          <a:noFill/>
          <a:ln w="9525">
            <a:noFill/>
            <a:miter lim="800000"/>
            <a:headEnd/>
            <a:tailEnd/>
          </a:ln>
          <a:effectLst/>
        </p:spPr>
      </p:pic>
      <p:sp>
        <p:nvSpPr>
          <p:cNvPr id="3" name="TextBox 2"/>
          <p:cNvSpPr txBox="1"/>
          <p:nvPr/>
        </p:nvSpPr>
        <p:spPr>
          <a:xfrm>
            <a:off x="7086600" y="4267200"/>
            <a:ext cx="1752600" cy="646331"/>
          </a:xfrm>
          <a:prstGeom prst="rect">
            <a:avLst/>
          </a:prstGeom>
          <a:noFill/>
        </p:spPr>
        <p:txBody>
          <a:bodyPr wrap="square" rtlCol="0">
            <a:spAutoFit/>
          </a:bodyPr>
          <a:lstStyle/>
          <a:p>
            <a:r>
              <a:rPr lang="en-US" dirty="0" smtClean="0"/>
              <a:t>T1-triplet  state</a:t>
            </a:r>
          </a:p>
          <a:p>
            <a:r>
              <a:rPr lang="en-US" dirty="0" smtClean="0"/>
              <a:t>S1-singlet state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2083</Words>
  <Application>Microsoft Office PowerPoint</Application>
  <PresentationFormat>On-screen Show (4:3)</PresentationFormat>
  <Paragraphs>78</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SONY</cp:lastModifiedBy>
  <cp:revision>49</cp:revision>
  <dcterms:created xsi:type="dcterms:W3CDTF">2019-03-11T06:22:22Z</dcterms:created>
  <dcterms:modified xsi:type="dcterms:W3CDTF">2019-06-26T07:01:20Z</dcterms:modified>
</cp:coreProperties>
</file>