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73" r:id="rId5"/>
    <p:sldId id="266" r:id="rId6"/>
    <p:sldId id="267" r:id="rId7"/>
    <p:sldId id="264" r:id="rId8"/>
    <p:sldId id="268" r:id="rId9"/>
    <p:sldId id="269" r:id="rId10"/>
    <p:sldId id="259" r:id="rId11"/>
    <p:sldId id="274" r:id="rId12"/>
    <p:sldId id="262" r:id="rId13"/>
    <p:sldId id="275" r:id="rId14"/>
    <p:sldId id="277" r:id="rId15"/>
    <p:sldId id="278" r:id="rId16"/>
    <p:sldId id="276" r:id="rId17"/>
    <p:sldId id="263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B0C0E-FE6B-4DCE-B69E-DDCCA20F0CB5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A161-1D23-4CEB-A30E-900420B5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britannica.com/science/oxygen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britannica.com/science/nitrog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www.merriam-webster.com/dictionary/compounds" TargetMode="External"/><Relationship Id="rId4" Type="http://schemas.openxmlformats.org/officeDocument/2006/relationships/hyperlink" Target="https://www.britannica.com/science/sulfur" TargetMode="Externa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hydrogenatio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ritannica.com/technology/petroleum-refining" TargetMode="External"/><Relationship Id="rId4" Type="http://schemas.openxmlformats.org/officeDocument/2006/relationships/hyperlink" Target="https://www.britannica.com/science/furfura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hydrogen" TargetMode="External"/><Relationship Id="rId2" Type="http://schemas.openxmlformats.org/officeDocument/2006/relationships/hyperlink" Target="https://www.merriam-webster.com/dictionary/compound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ritannica.com/science/porphyrin" TargetMode="External"/><Relationship Id="rId4" Type="http://schemas.openxmlformats.org/officeDocument/2006/relationships/hyperlink" Target="https://www.britannica.com/science/chlorophyl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ethyl-alcohol" TargetMode="External"/><Relationship Id="rId2" Type="http://schemas.openxmlformats.org/officeDocument/2006/relationships/hyperlink" Target="https://www.merriam-webster.com/dictionary/compound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science/sulfur-dioxide" TargetMode="External"/><Relationship Id="rId3" Type="http://schemas.openxmlformats.org/officeDocument/2006/relationships/hyperlink" Target="https://www.britannica.com/science/aromatic-compound" TargetMode="External"/><Relationship Id="rId7" Type="http://schemas.openxmlformats.org/officeDocument/2006/relationships/hyperlink" Target="https://www.britannica.com/science/butan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annica.com/science/coal-tar" TargetMode="External"/><Relationship Id="rId5" Type="http://schemas.openxmlformats.org/officeDocument/2006/relationships/hyperlink" Target="https://www.britannica.com/science/benzene" TargetMode="External"/><Relationship Id="rId10" Type="http://schemas.openxmlformats.org/officeDocument/2006/relationships/hyperlink" Target="https://www.merriam-webster.com/dictionary/compounds" TargetMode="External"/><Relationship Id="rId4" Type="http://schemas.openxmlformats.org/officeDocument/2006/relationships/hyperlink" Target="https://www.britannica.com/science/sulfur" TargetMode="External"/><Relationship Id="rId9" Type="http://schemas.openxmlformats.org/officeDocument/2006/relationships/hyperlink" Target="https://www.merriam-webster.com/dictionary/syntheti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uran" TargetMode="External"/><Relationship Id="rId7" Type="http://schemas.openxmlformats.org/officeDocument/2006/relationships/hyperlink" Target="https://en.wikipedia.org/wiki/Ludwig_Knorr" TargetMode="External"/><Relationship Id="rId2" Type="http://schemas.openxmlformats.org/officeDocument/2006/relationships/hyperlink" Target="https://en.wikipedia.org/wiki/Organic_chemistr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iketone" TargetMode="External"/><Relationship Id="rId5" Type="http://schemas.openxmlformats.org/officeDocument/2006/relationships/hyperlink" Target="https://en.wikipedia.org/wiki/Thiophene" TargetMode="External"/><Relationship Id="rId4" Type="http://schemas.openxmlformats.org/officeDocument/2006/relationships/hyperlink" Target="https://en.wikipedia.org/wiki/Pyrrol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edox" TargetMode="External"/><Relationship Id="rId3" Type="http://schemas.openxmlformats.org/officeDocument/2006/relationships/hyperlink" Target="https://en.wikipedia.org/wiki/Quinoline" TargetMode="External"/><Relationship Id="rId7" Type="http://schemas.openxmlformats.org/officeDocument/2006/relationships/hyperlink" Target="https://en.wikipedia.org/wiki/Glycerol" TargetMode="External"/><Relationship Id="rId2" Type="http://schemas.openxmlformats.org/officeDocument/2006/relationships/hyperlink" Target="https://en.wikipedia.org/wiki/Chemical_reac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ulfuric_acid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en.wikipedia.org/wiki/Aniline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en.wikipedia.org/wiki/Zdenko_Hans_Skraup" TargetMode="External"/><Relationship Id="rId9" Type="http://schemas.openxmlformats.org/officeDocument/2006/relationships/hyperlink" Target="https://en.wikipedia.org/wiki/Nitrobenzen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rganic_redox_reaction" TargetMode="External"/><Relationship Id="rId3" Type="http://schemas.openxmlformats.org/officeDocument/2006/relationships/hyperlink" Target="https://en.wikipedia.org/wiki/Cyclization" TargetMode="External"/><Relationship Id="rId7" Type="http://schemas.openxmlformats.org/officeDocument/2006/relationships/hyperlink" Target="https://en.wikipedia.org/wiki/University_of_Zurich" TargetMode="External"/><Relationship Id="rId2" Type="http://schemas.openxmlformats.org/officeDocument/2006/relationships/hyperlink" Target="https://en.wikipedia.org/wiki/Electrophilic_aromatic_substitu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Basle" TargetMode="External"/><Relationship Id="rId5" Type="http://schemas.openxmlformats.org/officeDocument/2006/relationships/hyperlink" Target="https://en.wikipedia.org/wiki/Bernard_Napieralski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en.wikipedia.org/wiki/August_Bischler" TargetMode="External"/><Relationship Id="rId9" Type="http://schemas.openxmlformats.org/officeDocument/2006/relationships/hyperlink" Target="https://en.wikipedia.org/wiki/Isoquinoline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etone" TargetMode="External"/><Relationship Id="rId13" Type="http://schemas.openxmlformats.org/officeDocument/2006/relationships/image" Target="../media/image32.png"/><Relationship Id="rId3" Type="http://schemas.openxmlformats.org/officeDocument/2006/relationships/hyperlink" Target="https://en.wikipedia.org/wiki/Aromatic" TargetMode="External"/><Relationship Id="rId7" Type="http://schemas.openxmlformats.org/officeDocument/2006/relationships/hyperlink" Target="https://en.wikipedia.org/wiki/Aldehyde" TargetMode="External"/><Relationship Id="rId12" Type="http://schemas.openxmlformats.org/officeDocument/2006/relationships/hyperlink" Target="https://en.wikipedia.org/wiki/Triptan" TargetMode="External"/><Relationship Id="rId2" Type="http://schemas.openxmlformats.org/officeDocument/2006/relationships/hyperlink" Target="https://en.wikipedia.org/wiki/Chemical_reac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henylhydrazine" TargetMode="External"/><Relationship Id="rId11" Type="http://schemas.openxmlformats.org/officeDocument/2006/relationships/hyperlink" Target="https://en.wikipedia.org/wiki/Migraine" TargetMode="External"/><Relationship Id="rId5" Type="http://schemas.openxmlformats.org/officeDocument/2006/relationships/hyperlink" Target="https://en.wikipedia.org/wiki/Indole" TargetMode="External"/><Relationship Id="rId10" Type="http://schemas.openxmlformats.org/officeDocument/2006/relationships/hyperlink" Target="https://en.wikipedia.org/wiki/Emil_Fischer" TargetMode="External"/><Relationship Id="rId4" Type="http://schemas.openxmlformats.org/officeDocument/2006/relationships/hyperlink" Target="https://en.wikipedia.org/wiki/Heterocyclic_compound" TargetMode="External"/><Relationship Id="rId9" Type="http://schemas.openxmlformats.org/officeDocument/2006/relationships/hyperlink" Target="https://en.wikipedia.org/wiki/Aci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ermal_patch" TargetMode="External"/><Relationship Id="rId3" Type="http://schemas.openxmlformats.org/officeDocument/2006/relationships/hyperlink" Target="https://en.wikipedia.org/wiki/Insufflation_(medicine)" TargetMode="External"/><Relationship Id="rId7" Type="http://schemas.openxmlformats.org/officeDocument/2006/relationships/hyperlink" Target="https://en.wikipedia.org/wiki/Absorption_(skin)" TargetMode="External"/><Relationship Id="rId2" Type="http://schemas.openxmlformats.org/officeDocument/2006/relationships/hyperlink" Target="https://en.wikipedia.org/wiki/Foo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Ingestion" TargetMode="External"/><Relationship Id="rId5" Type="http://schemas.openxmlformats.org/officeDocument/2006/relationships/hyperlink" Target="https://en.wikipedia.org/wiki/Smoking" TargetMode="External"/><Relationship Id="rId4" Type="http://schemas.openxmlformats.org/officeDocument/2006/relationships/hyperlink" Target="https://en.wikipedia.org/wiki/Drug_injection" TargetMode="External"/><Relationship Id="rId9" Type="http://schemas.openxmlformats.org/officeDocument/2006/relationships/hyperlink" Target="https://en.wikipedia.org/wiki/Sublingual_administration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habs.com/about/crack-cocaine-rehab/" TargetMode="External"/><Relationship Id="rId3" Type="http://schemas.openxmlformats.org/officeDocument/2006/relationships/hyperlink" Target="http://www.rehabs.com/about/diazepam-rehab/" TargetMode="External"/><Relationship Id="rId7" Type="http://schemas.openxmlformats.org/officeDocument/2006/relationships/hyperlink" Target="http://www.rehabs.com/about/cocaine-rehab/" TargetMode="External"/><Relationship Id="rId12" Type="http://schemas.openxmlformats.org/officeDocument/2006/relationships/hyperlink" Target="http://www.rehabs.com/about/marijuana-rehab/" TargetMode="External"/><Relationship Id="rId2" Type="http://schemas.openxmlformats.org/officeDocument/2006/relationships/hyperlink" Target="http://www.rehabs.com/about/alprazolam-rehab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habs.com/about/ghb-rehab/" TargetMode="External"/><Relationship Id="rId11" Type="http://schemas.openxmlformats.org/officeDocument/2006/relationships/hyperlink" Target="http://www.drugfree.org/join-together/un-says-amphetamine-type-stimulants-second-most-commonly-abused-drugs/" TargetMode="External"/><Relationship Id="rId5" Type="http://schemas.openxmlformats.org/officeDocument/2006/relationships/hyperlink" Target="http://www.rehabs.com/about/lorazepam-rehab/" TargetMode="External"/><Relationship Id="rId10" Type="http://schemas.openxmlformats.org/officeDocument/2006/relationships/hyperlink" Target="http://www.rehabs.com/about/methamphetamine-rehab/" TargetMode="External"/><Relationship Id="rId4" Type="http://schemas.openxmlformats.org/officeDocument/2006/relationships/hyperlink" Target="http://www.rehabs.com/about/clonazepam-rehab/" TargetMode="External"/><Relationship Id="rId9" Type="http://schemas.openxmlformats.org/officeDocument/2006/relationships/hyperlink" Target="http://www.rehabs.com/about/amphetamine-rehab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habs.com/about/fentanyl-rehab/" TargetMode="External"/><Relationship Id="rId3" Type="http://schemas.openxmlformats.org/officeDocument/2006/relationships/hyperlink" Target="https://www.rehabs.com/about/peyote-use-and-treatment/" TargetMode="External"/><Relationship Id="rId7" Type="http://schemas.openxmlformats.org/officeDocument/2006/relationships/hyperlink" Target="http://www.rehabs.com/about/morphine-rehab/" TargetMode="External"/><Relationship Id="rId12" Type="http://schemas.openxmlformats.org/officeDocument/2006/relationships/hyperlink" Target="http://www.rehabs.com/about/methadone-rehab/" TargetMode="External"/><Relationship Id="rId2" Type="http://schemas.openxmlformats.org/officeDocument/2006/relationships/hyperlink" Target="http://www.rehabs.com/about/lsd-rehab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habs.com/about/codeine-rehab/" TargetMode="External"/><Relationship Id="rId11" Type="http://schemas.openxmlformats.org/officeDocument/2006/relationships/hyperlink" Target="http://www.rehabs.com/about/buprenorphine-rehab/" TargetMode="External"/><Relationship Id="rId5" Type="http://schemas.openxmlformats.org/officeDocument/2006/relationships/hyperlink" Target="http://www.rehabs.com/about/heroin-rehab/" TargetMode="External"/><Relationship Id="rId10" Type="http://schemas.openxmlformats.org/officeDocument/2006/relationships/hyperlink" Target="http://www.rehabs.com/about/oxycodone-rehab/" TargetMode="External"/><Relationship Id="rId4" Type="http://schemas.openxmlformats.org/officeDocument/2006/relationships/hyperlink" Target="http://www.rehabs.com/about/dmt-rehab/" TargetMode="External"/><Relationship Id="rId9" Type="http://schemas.openxmlformats.org/officeDocument/2006/relationships/hyperlink" Target="http://www.rehabs.com/about/hydrocodone-rehab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science/thiophene" TargetMode="External"/><Relationship Id="rId3" Type="http://schemas.openxmlformats.org/officeDocument/2006/relationships/hyperlink" Target="https://www.britannica.com/science/oxygen" TargetMode="External"/><Relationship Id="rId7" Type="http://schemas.openxmlformats.org/officeDocument/2006/relationships/hyperlink" Target="https://www.britannica.com/science/furan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www.britannica.com/science/nitrog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annica.com/science/pyrrole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britannica.com/science/pyridine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britannica.com/science/sulfur" TargetMode="Externa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lfonamide_(medicine)" TargetMode="External"/><Relationship Id="rId2" Type="http://schemas.openxmlformats.org/officeDocument/2006/relationships/hyperlink" Target="https://en.wikipedia.org/wiki/Organosulfur_compoun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s://en.wikipedia.org/wiki/Antimicrobial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rystallization" TargetMode="External"/><Relationship Id="rId3" Type="http://schemas.openxmlformats.org/officeDocument/2006/relationships/hyperlink" Target="https://en.wikipedia.org/wiki/Antibacterial" TargetMode="External"/><Relationship Id="rId7" Type="http://schemas.openxmlformats.org/officeDocument/2006/relationships/hyperlink" Target="https://en.wikipedia.org/wiki/PH" TargetMode="External"/><Relationship Id="rId2" Type="http://schemas.openxmlformats.org/officeDocument/2006/relationships/hyperlink" Target="https://en.wikipedia.org/wiki/Sulfonamide_(medicine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olubility" TargetMode="External"/><Relationship Id="rId11" Type="http://schemas.openxmlformats.org/officeDocument/2006/relationships/image" Target="../media/image49.png"/><Relationship Id="rId5" Type="http://schemas.openxmlformats.org/officeDocument/2006/relationships/hyperlink" Target="https://en.wikipedia.org/wiki/Veterinary_medicine" TargetMode="External"/><Relationship Id="rId10" Type="http://schemas.openxmlformats.org/officeDocument/2006/relationships/hyperlink" Target="https://en.wikipedia.org/wiki/Urethra" TargetMode="External"/><Relationship Id="rId4" Type="http://schemas.openxmlformats.org/officeDocument/2006/relationships/hyperlink" Target="https://en.wikipedia.org/wiki/Humans" TargetMode="External"/><Relationship Id="rId9" Type="http://schemas.openxmlformats.org/officeDocument/2006/relationships/hyperlink" Target="https://en.wikipedia.org/wiki/Bladder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science/burn" TargetMode="External"/><Relationship Id="rId3" Type="http://schemas.openxmlformats.org/officeDocument/2006/relationships/hyperlink" Target="https://www.britannica.com/science/antibiotic" TargetMode="External"/><Relationship Id="rId7" Type="http://schemas.openxmlformats.org/officeDocument/2006/relationships/hyperlink" Target="https://www.britannica.com/science/urinary-tract-infection" TargetMode="External"/><Relationship Id="rId2" Type="http://schemas.openxmlformats.org/officeDocument/2006/relationships/hyperlink" Target="https://www.merriam-webster.com/dictionary/syntheti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annica.com/science/drug-resistance" TargetMode="External"/><Relationship Id="rId5" Type="http://schemas.openxmlformats.org/officeDocument/2006/relationships/hyperlink" Target="https://www.britannica.com/science/bacteria" TargetMode="External"/><Relationship Id="rId10" Type="http://schemas.openxmlformats.org/officeDocument/2006/relationships/hyperlink" Target="https://www.britannica.com/science/malaria" TargetMode="External"/><Relationship Id="rId4" Type="http://schemas.openxmlformats.org/officeDocument/2006/relationships/hyperlink" Target="https://www.britannica.com/science/sulfanilamide" TargetMode="External"/><Relationship Id="rId9" Type="http://schemas.openxmlformats.org/officeDocument/2006/relationships/hyperlink" Target="https://www.britannica.com/science/therapeutics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eye-health/why-is-my-vision-blurry" TargetMode="External"/><Relationship Id="rId7" Type="http://schemas.openxmlformats.org/officeDocument/2006/relationships/hyperlink" Target="https://www.webmd.com/digestive-disorders/digestive-diseases-diarrhea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ebmd.com/migraines-headaches/default.htm" TargetMode="External"/><Relationship Id="rId5" Type="http://schemas.openxmlformats.org/officeDocument/2006/relationships/hyperlink" Target="https://www.webmd.com/pain-management/muscle-spasms-cramps-charley-horse" TargetMode="External"/><Relationship Id="rId4" Type="http://schemas.openxmlformats.org/officeDocument/2006/relationships/hyperlink" Target="https://www.webmd.com/digestive-disorders/digestive-diseases-nausea-vomitin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toothache/" TargetMode="External"/><Relationship Id="rId7" Type="http://schemas.openxmlformats.org/officeDocument/2006/relationships/image" Target="../media/image51.png"/><Relationship Id="rId2" Type="http://schemas.openxmlformats.org/officeDocument/2006/relationships/hyperlink" Target="https://www.nhs.uk/conditions/headach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hs.uk/conditions/flu/" TargetMode="External"/><Relationship Id="rId5" Type="http://schemas.openxmlformats.org/officeDocument/2006/relationships/hyperlink" Target="https://www.nhs.uk/conditions/common-cold/" TargetMode="External"/><Relationship Id="rId4" Type="http://schemas.openxmlformats.org/officeDocument/2006/relationships/hyperlink" Target="https://www.nhs.uk/conditions/sprains-and-strains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calnewstoday.com/articles/168266.php" TargetMode="External"/><Relationship Id="rId3" Type="http://schemas.openxmlformats.org/officeDocument/2006/relationships/hyperlink" Target="https://www.medicalnewstoday.com/articles/7624.php" TargetMode="External"/><Relationship Id="rId7" Type="http://schemas.openxmlformats.org/officeDocument/2006/relationships/hyperlink" Target="https://www.medicalnewstoday.com/articles/248423.php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mm.edu/health/medical/altmed/herb/willow-bark" TargetMode="External"/><Relationship Id="rId5" Type="http://schemas.openxmlformats.org/officeDocument/2006/relationships/hyperlink" Target="http://www.heart.org/HEARTORG/Conditions/HeartAttack/PreventionTreatmentofHeartAttack/Aspirin-and-Heart-Disease_UCM_321714_Article.jsp" TargetMode="External"/><Relationship Id="rId4" Type="http://schemas.openxmlformats.org/officeDocument/2006/relationships/hyperlink" Target="https://www.medicalnewstoday.com/articles/151444.php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eb.chem.ucla.edu/~harding/IGOC/P/p_orbital.html" TargetMode="External"/><Relationship Id="rId3" Type="http://schemas.openxmlformats.org/officeDocument/2006/relationships/hyperlink" Target="http://web.chem.ucla.edu/~harding/IGOC/A/aromaticity.html" TargetMode="External"/><Relationship Id="rId7" Type="http://schemas.openxmlformats.org/officeDocument/2006/relationships/hyperlink" Target="http://web.chem.ucla.edu/~harding/IGOC/L/lone_pair.html" TargetMode="External"/><Relationship Id="rId12" Type="http://schemas.openxmlformats.org/officeDocument/2006/relationships/hyperlink" Target="http://web.chem.ucla.edu/~harding/IGOC/P/pyridin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eb.chem.ucla.edu/~harding/IGOC/P/pi_bond.html" TargetMode="External"/><Relationship Id="rId11" Type="http://schemas.openxmlformats.org/officeDocument/2006/relationships/hyperlink" Target="http://web.chem.ucla.edu/~harding/IGOC/F/furan.html" TargetMode="External"/><Relationship Id="rId5" Type="http://schemas.openxmlformats.org/officeDocument/2006/relationships/hyperlink" Target="http://web.chem.ucla.edu/~harding/IGOC/P/pi_electron.html" TargetMode="External"/><Relationship Id="rId10" Type="http://schemas.openxmlformats.org/officeDocument/2006/relationships/hyperlink" Target="http://web.chem.ucla.edu/~harding/IGOC/P/pyrrole.html" TargetMode="External"/><Relationship Id="rId4" Type="http://schemas.openxmlformats.org/officeDocument/2006/relationships/hyperlink" Target="http://web.chem.ucla.edu/~harding/IGOC/M/molecule.html" TargetMode="External"/><Relationship Id="rId9" Type="http://schemas.openxmlformats.org/officeDocument/2006/relationships/hyperlink" Target="http://web.chem.ucla.edu/~harding/IGOC/B/benzen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ntzsch-Widman_nomenclatur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Heterocyclic compounds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/>
            <a:r>
              <a:rPr lang="en-US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endParaRPr lang="en-US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Classification</a:t>
            </a:r>
            <a:endParaRPr lang="en-US" sz="28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 major classes of </a:t>
            </a:r>
            <a:r>
              <a:rPr lang="en-US" sz="2400" dirty="0" err="1" smtClean="0"/>
              <a:t>heterocycles</a:t>
            </a:r>
            <a:r>
              <a:rPr lang="en-US" sz="2400" dirty="0" smtClean="0"/>
              <a:t> containing the common </a:t>
            </a:r>
            <a:r>
              <a:rPr lang="en-US" sz="2400" dirty="0" err="1" smtClean="0"/>
              <a:t>heteroatoms</a:t>
            </a:r>
            <a:r>
              <a:rPr lang="en-US" sz="2400" dirty="0" smtClean="0"/>
              <a:t>—</a:t>
            </a:r>
            <a:r>
              <a:rPr lang="en-US" sz="2400" dirty="0" smtClean="0">
                <a:hlinkClick r:id="rId2"/>
              </a:rPr>
              <a:t>nitrogen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3"/>
              </a:rPr>
              <a:t>oxygen</a:t>
            </a:r>
            <a:r>
              <a:rPr lang="en-US" sz="2400" dirty="0" smtClean="0"/>
              <a:t>, and </a:t>
            </a:r>
            <a:r>
              <a:rPr lang="en-US" sz="2400" dirty="0" smtClean="0">
                <a:hlinkClick r:id="rId4"/>
              </a:rPr>
              <a:t>sulfur</a:t>
            </a:r>
            <a:r>
              <a:rPr lang="en-US" sz="2400" dirty="0" smtClean="0"/>
              <a:t>—are reviewed in order of </a:t>
            </a:r>
            <a:r>
              <a:rPr lang="en-US" sz="2400" b="1" dirty="0" smtClean="0">
                <a:solidFill>
                  <a:srgbClr val="FF0000"/>
                </a:solidFill>
              </a:rPr>
              <a:t>increasing ring size</a:t>
            </a:r>
            <a:r>
              <a:rPr lang="en-US" sz="2400" dirty="0" smtClean="0"/>
              <a:t>, with </a:t>
            </a:r>
            <a:r>
              <a:rPr lang="en-US" sz="2400" dirty="0" smtClean="0">
                <a:hlinkClick r:id="rId5"/>
              </a:rPr>
              <a:t>compounds</a:t>
            </a:r>
            <a:r>
              <a:rPr lang="en-US" sz="2400" dirty="0" smtClean="0"/>
              <a:t> containing other </a:t>
            </a:r>
            <a:r>
              <a:rPr lang="en-US" sz="2400" dirty="0" err="1" smtClean="0"/>
              <a:t>heteroatoms</a:t>
            </a:r>
            <a:r>
              <a:rPr lang="en-US" sz="2400" dirty="0" smtClean="0"/>
              <a:t> left to a final section. 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43200"/>
            <a:ext cx="5267325" cy="102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33800"/>
            <a:ext cx="5267325" cy="103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24400"/>
            <a:ext cx="5257800" cy="112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3810000"/>
            <a:ext cx="3600450" cy="8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309563"/>
            <a:ext cx="82391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153400" cy="222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4627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simplest member of the furan family is furan itself, a </a:t>
            </a:r>
            <a:r>
              <a:rPr lang="en-US" sz="2000" dirty="0" err="1" smtClean="0"/>
              <a:t>colourless</a:t>
            </a:r>
            <a:r>
              <a:rPr lang="en-US" sz="2000" dirty="0" smtClean="0"/>
              <a:t>, volatile, and somewhat toxic liquid that boils at 31.36° C (88.45° F).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It is usually converted by </a:t>
            </a:r>
            <a:r>
              <a:rPr lang="en-US" sz="2000" dirty="0" smtClean="0">
                <a:hlinkClick r:id="rId3"/>
              </a:rPr>
              <a:t>hydrogenation</a:t>
            </a:r>
            <a:r>
              <a:rPr lang="en-US" sz="2000" dirty="0" smtClean="0"/>
              <a:t> to </a:t>
            </a:r>
            <a:r>
              <a:rPr lang="en-US" sz="2000" dirty="0" err="1" smtClean="0"/>
              <a:t>tetrahydrofuran</a:t>
            </a:r>
            <a:r>
              <a:rPr lang="en-US" sz="2000" dirty="0" smtClean="0"/>
              <a:t>, which is used as a solvent and for production of adipic acid and </a:t>
            </a:r>
            <a:r>
              <a:rPr lang="en-US" sz="2000" dirty="0" err="1" smtClean="0"/>
              <a:t>hexamethylenediamine</a:t>
            </a:r>
            <a:r>
              <a:rPr lang="en-US" sz="2000" dirty="0" smtClean="0"/>
              <a:t>, the raw materials for nylon-6,6.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Several other members of the furan family are produced on a large scale for use as solvents and chemical raw materials. 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err="1" smtClean="0"/>
              <a:t>aldehyde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4"/>
              </a:rPr>
              <a:t>furfural</a:t>
            </a:r>
            <a:r>
              <a:rPr lang="en-US" sz="2000" dirty="0" smtClean="0"/>
              <a:t>, used as a solvent in </a:t>
            </a:r>
            <a:r>
              <a:rPr lang="en-US" sz="2000" dirty="0" smtClean="0">
                <a:hlinkClick r:id="rId5"/>
              </a:rPr>
              <a:t>petroleum refining</a:t>
            </a:r>
            <a:r>
              <a:rPr lang="en-US" sz="2000" dirty="0" smtClean="0"/>
              <a:t>, is manufactured from corn cobs and oat hulls by treatment with acid.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76" y="457200"/>
            <a:ext cx="813264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The simplest member of the </a:t>
            </a:r>
            <a:r>
              <a:rPr lang="en-US" sz="2400" b="1" dirty="0" err="1" smtClean="0">
                <a:solidFill>
                  <a:srgbClr val="FF0000"/>
                </a:solidFill>
              </a:rPr>
              <a:t>pyrrole</a:t>
            </a:r>
            <a:r>
              <a:rPr lang="en-US" sz="2400" b="1" dirty="0" smtClean="0">
                <a:solidFill>
                  <a:srgbClr val="FF0000"/>
                </a:solidFill>
              </a:rPr>
              <a:t> family </a:t>
            </a:r>
            <a:r>
              <a:rPr lang="en-US" sz="2400" dirty="0" smtClean="0"/>
              <a:t>is </a:t>
            </a:r>
            <a:r>
              <a:rPr lang="en-US" sz="2400" dirty="0" err="1" smtClean="0"/>
              <a:t>pyrrole</a:t>
            </a:r>
            <a:r>
              <a:rPr lang="en-US" sz="2400" dirty="0" smtClean="0"/>
              <a:t> itself, a </a:t>
            </a:r>
            <a:r>
              <a:rPr lang="en-US" sz="2400" dirty="0" smtClean="0">
                <a:hlinkClick r:id="rId2"/>
              </a:rPr>
              <a:t>compound</a:t>
            </a:r>
            <a:r>
              <a:rPr lang="en-US" sz="2400" dirty="0" smtClean="0"/>
              <a:t> with molecular formula C</a:t>
            </a:r>
            <a:r>
              <a:rPr lang="en-US" sz="2400" baseline="-25000" dirty="0" smtClean="0"/>
              <a:t>4</a:t>
            </a:r>
            <a:r>
              <a:rPr lang="en-US" sz="2400" dirty="0" smtClean="0">
                <a:hlinkClick r:id="rId3"/>
              </a:rPr>
              <a:t>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N. </a:t>
            </a:r>
          </a:p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 err="1" smtClean="0"/>
              <a:t>pyrrole</a:t>
            </a:r>
            <a:r>
              <a:rPr lang="en-US" sz="2400" dirty="0" smtClean="0"/>
              <a:t> ring system is present in the amino acids </a:t>
            </a:r>
            <a:r>
              <a:rPr lang="en-US" sz="2400" dirty="0" err="1" smtClean="0"/>
              <a:t>proline</a:t>
            </a:r>
            <a:r>
              <a:rPr lang="en-US" sz="2400" dirty="0" smtClean="0"/>
              <a:t> and </a:t>
            </a:r>
            <a:r>
              <a:rPr lang="en-US" sz="2400" dirty="0" err="1" smtClean="0"/>
              <a:t>hydroxyproline</a:t>
            </a:r>
            <a:r>
              <a:rPr lang="en-US" sz="2400" dirty="0" smtClean="0"/>
              <a:t>; and in </a:t>
            </a:r>
            <a:r>
              <a:rPr lang="en-US" sz="2400" dirty="0" err="1" smtClean="0"/>
              <a:t>coloured</a:t>
            </a:r>
            <a:r>
              <a:rPr lang="en-US" sz="2400" dirty="0" smtClean="0"/>
              <a:t> natural products, such as </a:t>
            </a:r>
            <a:r>
              <a:rPr lang="en-US" sz="2400" dirty="0" smtClean="0">
                <a:hlinkClick r:id="rId4"/>
              </a:rPr>
              <a:t>chlorophyll</a:t>
            </a:r>
            <a:r>
              <a:rPr lang="en-US" sz="2400" dirty="0" smtClean="0"/>
              <a:t>, </a:t>
            </a:r>
            <a:r>
              <a:rPr lang="en-US" sz="2400" dirty="0" err="1" smtClean="0"/>
              <a:t>heme</a:t>
            </a:r>
            <a:r>
              <a:rPr lang="en-US" sz="2400" dirty="0" smtClean="0"/>
              <a:t> (a part of hemoglobin), and the bile pigments. </a:t>
            </a:r>
          </a:p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err="1" smtClean="0"/>
              <a:t>Pyrrole</a:t>
            </a:r>
            <a:r>
              <a:rPr lang="en-US" sz="2400" dirty="0" smtClean="0"/>
              <a:t> compounds also are found among the alkaloids, a large class of alkaline organic nitrogen compounds produced by plants.</a:t>
            </a:r>
          </a:p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In </a:t>
            </a:r>
            <a:r>
              <a:rPr lang="en-US" sz="2400" dirty="0" err="1" smtClean="0"/>
              <a:t>heme</a:t>
            </a:r>
            <a:r>
              <a:rPr lang="en-US" sz="2400" dirty="0" smtClean="0"/>
              <a:t> and chlorophyll, four </a:t>
            </a:r>
            <a:r>
              <a:rPr lang="en-US" sz="2400" dirty="0" err="1" smtClean="0"/>
              <a:t>pyrrole</a:t>
            </a:r>
            <a:r>
              <a:rPr lang="en-US" sz="2400" dirty="0" smtClean="0"/>
              <a:t> rings are joined in a larger ring system known as </a:t>
            </a:r>
            <a:r>
              <a:rPr lang="en-US" sz="2400" dirty="0" err="1" smtClean="0">
                <a:hlinkClick r:id="rId5"/>
              </a:rPr>
              <a:t>porphyrin</a:t>
            </a:r>
            <a:r>
              <a:rPr lang="en-US" sz="2400" dirty="0" smtClean="0"/>
              <a:t>. </a:t>
            </a:r>
          </a:p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The bile pigments are formed by decomposition of the </a:t>
            </a:r>
            <a:r>
              <a:rPr lang="en-US" sz="2400" dirty="0" err="1" smtClean="0"/>
              <a:t>porphyrin</a:t>
            </a:r>
            <a:r>
              <a:rPr lang="en-US" sz="2400" dirty="0" smtClean="0"/>
              <a:t> ring and contain a chain of four </a:t>
            </a:r>
            <a:r>
              <a:rPr lang="en-US" sz="2400" dirty="0" err="1" smtClean="0"/>
              <a:t>pyrrole</a:t>
            </a:r>
            <a:r>
              <a:rPr lang="en-US" sz="2400" dirty="0" smtClean="0"/>
              <a:t> rings.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943" y="381000"/>
            <a:ext cx="860611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The simplest member of the </a:t>
            </a:r>
            <a:r>
              <a:rPr lang="en-US" sz="2400" b="1" dirty="0" smtClean="0"/>
              <a:t>pyridine family </a:t>
            </a:r>
            <a:r>
              <a:rPr lang="en-US" sz="2400" dirty="0" smtClean="0"/>
              <a:t>is pyridine itself, a </a:t>
            </a:r>
            <a:r>
              <a:rPr lang="en-US" sz="2400" dirty="0" smtClean="0">
                <a:hlinkClick r:id="rId2"/>
              </a:rPr>
              <a:t>compound</a:t>
            </a:r>
            <a:r>
              <a:rPr lang="en-US" sz="2400" dirty="0" smtClean="0"/>
              <a:t> with molecular formula C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N.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Pyridine is used as a solvent and is added to </a:t>
            </a:r>
            <a:r>
              <a:rPr lang="en-US" sz="2400" dirty="0" smtClean="0">
                <a:hlinkClick r:id="rId3"/>
              </a:rPr>
              <a:t>ethyl alcohol</a:t>
            </a:r>
            <a:r>
              <a:rPr lang="en-US" sz="2400" dirty="0" smtClean="0"/>
              <a:t> to make it unfit for drinking.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It is converted to such products as </a:t>
            </a:r>
            <a:r>
              <a:rPr lang="en-US" sz="2400" dirty="0" err="1" smtClean="0"/>
              <a:t>sulfapyridine</a:t>
            </a:r>
            <a:r>
              <a:rPr lang="en-US" sz="2400" dirty="0" smtClean="0"/>
              <a:t>, a drug active against bacterial and viral infections; </a:t>
            </a:r>
            <a:r>
              <a:rPr lang="en-US" sz="2400" dirty="0" err="1" smtClean="0"/>
              <a:t>pyribenzamine</a:t>
            </a:r>
            <a:r>
              <a:rPr lang="en-US" sz="2400" dirty="0" smtClean="0"/>
              <a:t> and </a:t>
            </a:r>
            <a:r>
              <a:rPr lang="en-US" sz="2400" dirty="0" err="1" smtClean="0"/>
              <a:t>pyrilamine</a:t>
            </a:r>
            <a:r>
              <a:rPr lang="en-US" sz="2400" dirty="0" smtClean="0"/>
              <a:t>, used as antihistaminic drugs; </a:t>
            </a:r>
            <a:r>
              <a:rPr lang="en-US" sz="2400" dirty="0" err="1" smtClean="0"/>
              <a:t>piperidine</a:t>
            </a:r>
            <a:r>
              <a:rPr lang="en-US" sz="2400" dirty="0" smtClean="0"/>
              <a:t>, used in rubber processing and as a chemical raw material; and water repellents, bactericides, and herbicides.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Compounds not made from pyridine but containing its ring structure include niacin and </a:t>
            </a:r>
            <a:r>
              <a:rPr lang="en-US" sz="2400" dirty="0" err="1" smtClean="0"/>
              <a:t>pyridoxal</a:t>
            </a:r>
            <a:r>
              <a:rPr lang="en-US" sz="2400" dirty="0" smtClean="0"/>
              <a:t>, both B vitamins; </a:t>
            </a:r>
            <a:r>
              <a:rPr lang="en-US" sz="2400" dirty="0" err="1" smtClean="0"/>
              <a:t>isoniazid</a:t>
            </a:r>
            <a:r>
              <a:rPr lang="en-US" sz="2400" dirty="0" smtClean="0"/>
              <a:t>, an </a:t>
            </a:r>
            <a:r>
              <a:rPr lang="en-US" sz="2400" dirty="0" err="1" smtClean="0"/>
              <a:t>antitubercular</a:t>
            </a:r>
            <a:r>
              <a:rPr lang="en-US" sz="2400" dirty="0" smtClean="0"/>
              <a:t> drug; and nicotine and several other nitrogenous plant products.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969441"/>
            <a:ext cx="685800" cy="88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28600" y="76200"/>
            <a:ext cx="830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 err="1" smtClean="0"/>
              <a:t>Thiophene</a:t>
            </a:r>
            <a:r>
              <a:rPr lang="en-US" sz="2400" dirty="0" smtClean="0"/>
              <a:t>, the simplest sulfur-containing </a:t>
            </a:r>
            <a:r>
              <a:rPr lang="en-US" sz="2400" dirty="0" smtClean="0">
                <a:hlinkClick r:id="rId3"/>
              </a:rPr>
              <a:t>aromatic compound</a:t>
            </a:r>
            <a:r>
              <a:rPr lang="en-US" sz="2400" dirty="0" smtClean="0"/>
              <a:t>, with molecular formula 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4</a:t>
            </a:r>
            <a:r>
              <a:rPr lang="en-US" sz="2400" dirty="0" smtClean="0">
                <a:hlinkClick r:id="rId4"/>
              </a:rPr>
              <a:t>S</a:t>
            </a:r>
            <a:r>
              <a:rPr lang="en-US" sz="2400" dirty="0" smtClean="0"/>
              <a:t>, which closely resembles </a:t>
            </a:r>
            <a:r>
              <a:rPr lang="en-US" sz="2400" dirty="0" smtClean="0">
                <a:hlinkClick r:id="rId5"/>
              </a:rPr>
              <a:t>benzene</a:t>
            </a:r>
            <a:r>
              <a:rPr lang="en-US" sz="2400" dirty="0" smtClean="0"/>
              <a:t> in its chemical and physical properties.</a:t>
            </a:r>
          </a:p>
          <a:p>
            <a:pPr marL="342900" indent="-342900" algn="just"/>
            <a:r>
              <a:rPr lang="en-US" sz="2400" dirty="0" smtClean="0"/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/>
              <a:t>It occurs with benzene in </a:t>
            </a:r>
            <a:r>
              <a:rPr lang="en-US" sz="2400" dirty="0" smtClean="0">
                <a:hlinkClick r:id="rId6"/>
              </a:rPr>
              <a:t>coal tar</a:t>
            </a:r>
            <a:r>
              <a:rPr lang="en-US" sz="2400" dirty="0" smtClean="0"/>
              <a:t>, from which source it was first isolated in 1883. Today, </a:t>
            </a:r>
            <a:r>
              <a:rPr lang="en-US" sz="2400" dirty="0" err="1" smtClean="0"/>
              <a:t>thiophene</a:t>
            </a:r>
            <a:r>
              <a:rPr lang="en-US" sz="2400" dirty="0" smtClean="0"/>
              <a:t> is prepared commercially from </a:t>
            </a:r>
            <a:r>
              <a:rPr lang="en-US" sz="2400" dirty="0" smtClean="0">
                <a:hlinkClick r:id="rId7"/>
              </a:rPr>
              <a:t>butane</a:t>
            </a:r>
            <a:r>
              <a:rPr lang="en-US" sz="2400" dirty="0" smtClean="0"/>
              <a:t> or </a:t>
            </a:r>
            <a:r>
              <a:rPr lang="en-US" sz="2400" dirty="0" err="1" smtClean="0"/>
              <a:t>butene</a:t>
            </a:r>
            <a:r>
              <a:rPr lang="en-US" sz="2400" dirty="0" smtClean="0"/>
              <a:t> and sulfur or </a:t>
            </a:r>
            <a:r>
              <a:rPr lang="en-US" sz="2400" dirty="0" smtClean="0">
                <a:hlinkClick r:id="rId8"/>
              </a:rPr>
              <a:t>sulfur dioxide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/>
              <a:t> Certain </a:t>
            </a:r>
            <a:r>
              <a:rPr lang="en-US" sz="2400" dirty="0" err="1" smtClean="0"/>
              <a:t>thiophene</a:t>
            </a:r>
            <a:r>
              <a:rPr lang="en-US" sz="2400" dirty="0" smtClean="0"/>
              <a:t> derivatives occur as plant pigments and other natural products. Biotin is a reduced </a:t>
            </a:r>
            <a:r>
              <a:rPr lang="en-US" sz="2400" dirty="0" err="1" smtClean="0"/>
              <a:t>thiophene</a:t>
            </a:r>
            <a:r>
              <a:rPr lang="en-US" sz="2400" dirty="0" smtClean="0"/>
              <a:t> derivative.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/>
              <a:t>The antihistamine </a:t>
            </a:r>
            <a:r>
              <a:rPr lang="en-US" sz="2400" dirty="0" err="1" smtClean="0"/>
              <a:t>methapyrilene</a:t>
            </a:r>
            <a:r>
              <a:rPr lang="en-US" sz="2400" dirty="0" smtClean="0"/>
              <a:t> (</a:t>
            </a:r>
            <a:r>
              <a:rPr lang="en-US" sz="2400" dirty="0" err="1" smtClean="0"/>
              <a:t>Thenylene</a:t>
            </a:r>
            <a:r>
              <a:rPr lang="en-US" sz="2400" dirty="0" smtClean="0"/>
              <a:t>) and certain other </a:t>
            </a:r>
            <a:r>
              <a:rPr lang="en-US" sz="2400" dirty="0" smtClean="0">
                <a:hlinkClick r:id="rId9"/>
              </a:rPr>
              <a:t>synthetic</a:t>
            </a:r>
            <a:r>
              <a:rPr lang="en-US" sz="2400" dirty="0" smtClean="0"/>
              <a:t> pharmaceuticals contain the </a:t>
            </a:r>
            <a:r>
              <a:rPr lang="en-US" sz="2400" dirty="0" err="1" smtClean="0"/>
              <a:t>thiophene</a:t>
            </a:r>
            <a:r>
              <a:rPr lang="en-US" sz="2400" dirty="0" smtClean="0"/>
              <a:t> nucleus, but there are few synthetic </a:t>
            </a:r>
            <a:r>
              <a:rPr lang="en-US" sz="2400" dirty="0" err="1" smtClean="0"/>
              <a:t>thiophene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10"/>
              </a:rPr>
              <a:t>compounds</a:t>
            </a:r>
            <a:r>
              <a:rPr lang="en-US" sz="2400" dirty="0" smtClean="0"/>
              <a:t> of importance.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Paal–Knorr</a:t>
            </a:r>
            <a:r>
              <a:rPr lang="en-US" sz="2400" b="1" dirty="0" smtClean="0"/>
              <a:t> synthesis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76200" y="756821"/>
            <a:ext cx="891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err="1" smtClean="0"/>
              <a:t>Paal–Knorr</a:t>
            </a:r>
            <a:r>
              <a:rPr lang="en-US" sz="2400" b="1" dirty="0" smtClean="0"/>
              <a:t> Synthesis</a:t>
            </a:r>
            <a:r>
              <a:rPr lang="en-US" sz="2400" dirty="0" smtClean="0"/>
              <a:t> in </a:t>
            </a:r>
            <a:r>
              <a:rPr lang="en-US" sz="2400" dirty="0" smtClean="0">
                <a:hlinkClick r:id="rId2" tooltip="Organic chemistry"/>
              </a:rPr>
              <a:t>organic chemistry</a:t>
            </a:r>
            <a:r>
              <a:rPr lang="en-US" sz="2400" dirty="0" smtClean="0"/>
              <a:t> is a reaction that generates either </a:t>
            </a:r>
            <a:r>
              <a:rPr lang="en-US" sz="2400" dirty="0" smtClean="0">
                <a:hlinkClick r:id="rId3" tooltip="Furan"/>
              </a:rPr>
              <a:t>furans</a:t>
            </a:r>
            <a:r>
              <a:rPr lang="en-US" sz="2400" dirty="0" smtClean="0"/>
              <a:t>, </a:t>
            </a:r>
            <a:r>
              <a:rPr lang="en-US" sz="2400" dirty="0" err="1" smtClean="0">
                <a:hlinkClick r:id="rId4" tooltip="Pyrrole"/>
              </a:rPr>
              <a:t>pyrroles</a:t>
            </a:r>
            <a:r>
              <a:rPr lang="en-US" sz="2400" dirty="0" smtClean="0"/>
              <a:t>, or </a:t>
            </a:r>
            <a:r>
              <a:rPr lang="en-US" sz="2400" dirty="0" err="1" smtClean="0">
                <a:hlinkClick r:id="rId5" tooltip="Thiophene"/>
              </a:rPr>
              <a:t>thiophenes</a:t>
            </a:r>
            <a:r>
              <a:rPr lang="en-US" sz="2400" dirty="0" smtClean="0"/>
              <a:t> from </a:t>
            </a:r>
            <a:r>
              <a:rPr lang="en-US" sz="2400" dirty="0" smtClean="0">
                <a:hlinkClick r:id="rId6" tooltip="Diketone"/>
              </a:rPr>
              <a:t>1,4-diketones</a:t>
            </a:r>
            <a:r>
              <a:rPr lang="en-US" sz="24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It is a synthetically valuable method for obtaining substituted furans and </a:t>
            </a:r>
            <a:r>
              <a:rPr lang="en-US" sz="2400" dirty="0" err="1" smtClean="0"/>
              <a:t>pyrroles</a:t>
            </a:r>
            <a:r>
              <a:rPr lang="en-US" sz="2400" dirty="0" smtClean="0"/>
              <a:t>, common structural components of many natural products.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It was initially reported independently by German chemists Carl </a:t>
            </a:r>
            <a:r>
              <a:rPr lang="en-US" sz="2400" dirty="0" err="1" smtClean="0"/>
              <a:t>Paal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7" tooltip="Ludwig Knorr"/>
              </a:rPr>
              <a:t>Ludwig </a:t>
            </a:r>
            <a:r>
              <a:rPr lang="en-US" sz="2400" dirty="0" err="1" smtClean="0">
                <a:hlinkClick r:id="rId7" tooltip="Ludwig Knorr"/>
              </a:rPr>
              <a:t>Knorr</a:t>
            </a:r>
            <a:r>
              <a:rPr lang="en-US" sz="2400" dirty="0" smtClean="0"/>
              <a:t> in 1884 as a method for the preparation of furans, and has been adapted for </a:t>
            </a:r>
            <a:r>
              <a:rPr lang="en-US" sz="2400" dirty="0" err="1" smtClean="0"/>
              <a:t>pyrroles</a:t>
            </a:r>
            <a:r>
              <a:rPr lang="en-US" sz="2400" dirty="0" smtClean="0"/>
              <a:t> and </a:t>
            </a:r>
            <a:r>
              <a:rPr lang="en-US" sz="2400" dirty="0" err="1" smtClean="0"/>
              <a:t>thiophenes</a:t>
            </a:r>
            <a:r>
              <a:rPr lang="en-US" sz="24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Although the </a:t>
            </a:r>
            <a:r>
              <a:rPr lang="en-US" sz="2400" dirty="0" err="1" smtClean="0"/>
              <a:t>Paal–Knorr</a:t>
            </a:r>
            <a:r>
              <a:rPr lang="en-US" sz="2400" dirty="0" smtClean="0"/>
              <a:t> synthesis has seen widespread use, the mechanism wasn't fully understood until it was elucidated by V. </a:t>
            </a:r>
            <a:r>
              <a:rPr lang="en-US" sz="2400" dirty="0" err="1" smtClean="0"/>
              <a:t>Amarnath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 in the 1990s.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04" y="1295400"/>
            <a:ext cx="893769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A </a:t>
            </a:r>
            <a:r>
              <a:rPr lang="en-US" sz="3200" b="1" dirty="0" smtClean="0"/>
              <a:t>heterocyclic compound</a:t>
            </a:r>
            <a:r>
              <a:rPr lang="en-US" sz="3200" dirty="0" smtClean="0"/>
              <a:t> or </a:t>
            </a:r>
            <a:r>
              <a:rPr lang="en-US" sz="3200" b="1" dirty="0" smtClean="0"/>
              <a:t>ring structure</a:t>
            </a:r>
            <a:r>
              <a:rPr lang="en-US" sz="3200" dirty="0" smtClean="0"/>
              <a:t> is a cyclic compound that has atoms of at least two different elements as members of its ring(s)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8197883" cy="270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1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3724275" cy="103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257800"/>
            <a:ext cx="3657600" cy="9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038600"/>
            <a:ext cx="3938588" cy="105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5203622"/>
            <a:ext cx="3843338" cy="11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b="1" dirty="0" err="1" smtClean="0"/>
              <a:t>Skraup</a:t>
            </a:r>
            <a:r>
              <a:rPr lang="en-US" b="1" dirty="0" smtClean="0"/>
              <a:t> synthesis</a:t>
            </a:r>
            <a:r>
              <a:rPr lang="en-US" dirty="0" smtClean="0"/>
              <a:t> is a </a:t>
            </a:r>
            <a:r>
              <a:rPr lang="en-US" dirty="0" smtClean="0">
                <a:hlinkClick r:id="rId2" tooltip="Chemical reaction"/>
              </a:rPr>
              <a:t>chemical reaction</a:t>
            </a:r>
            <a:r>
              <a:rPr lang="en-US" dirty="0" smtClean="0"/>
              <a:t> used to synthesize </a:t>
            </a:r>
            <a:r>
              <a:rPr lang="en-US" dirty="0" err="1" smtClean="0">
                <a:hlinkClick r:id="rId3" tooltip="Quinoline"/>
              </a:rPr>
              <a:t>quinolines</a:t>
            </a:r>
            <a:r>
              <a:rPr lang="en-US" dirty="0" smtClean="0"/>
              <a:t>. It is named after the Czech chemist </a:t>
            </a:r>
            <a:r>
              <a:rPr lang="en-US" dirty="0" err="1" smtClean="0">
                <a:hlinkClick r:id="rId4" tooltip="Zdenko Hans Skraup"/>
              </a:rPr>
              <a:t>Zdenko</a:t>
            </a:r>
            <a:r>
              <a:rPr lang="en-US" dirty="0" smtClean="0">
                <a:hlinkClick r:id="rId4" tooltip="Zdenko Hans Skraup"/>
              </a:rPr>
              <a:t> Hans </a:t>
            </a:r>
            <a:r>
              <a:rPr lang="en-US" dirty="0" err="1" smtClean="0">
                <a:hlinkClick r:id="rId4" tooltip="Zdenko Hans Skraup"/>
              </a:rPr>
              <a:t>Skraup</a:t>
            </a:r>
            <a:r>
              <a:rPr lang="en-US" dirty="0" smtClean="0"/>
              <a:t> (1850-1910). In the archetypal </a:t>
            </a:r>
            <a:r>
              <a:rPr lang="en-US" dirty="0" err="1" smtClean="0"/>
              <a:t>Skraup</a:t>
            </a:r>
            <a:r>
              <a:rPr lang="en-US" dirty="0" smtClean="0"/>
              <a:t> reaction, </a:t>
            </a:r>
            <a:r>
              <a:rPr lang="en-US" dirty="0" smtClean="0">
                <a:hlinkClick r:id="rId5" tooltip="Aniline"/>
              </a:rPr>
              <a:t>aniline</a:t>
            </a:r>
            <a:r>
              <a:rPr lang="en-US" dirty="0" smtClean="0"/>
              <a:t> is heated with </a:t>
            </a:r>
            <a:r>
              <a:rPr lang="en-US" dirty="0" smtClean="0">
                <a:hlinkClick r:id="rId6" tooltip="Sulfuric acid"/>
              </a:rPr>
              <a:t>sulfuric acid</a:t>
            </a:r>
            <a:r>
              <a:rPr lang="en-US" dirty="0" smtClean="0"/>
              <a:t>, </a:t>
            </a:r>
            <a:r>
              <a:rPr lang="en-US" dirty="0" smtClean="0">
                <a:hlinkClick r:id="rId7" tooltip="Glycerol"/>
              </a:rPr>
              <a:t>glycerol</a:t>
            </a:r>
            <a:r>
              <a:rPr lang="en-US" dirty="0" smtClean="0"/>
              <a:t>, and an </a:t>
            </a:r>
            <a:r>
              <a:rPr lang="en-US" dirty="0" smtClean="0">
                <a:hlinkClick r:id="rId8" tooltip="Redox"/>
              </a:rPr>
              <a:t>oxidizing agent</a:t>
            </a:r>
            <a:r>
              <a:rPr lang="en-US" dirty="0" smtClean="0"/>
              <a:t> such as </a:t>
            </a:r>
            <a:r>
              <a:rPr lang="en-US" dirty="0" smtClean="0">
                <a:hlinkClick r:id="rId9" tooltip="Nitrobenzene"/>
              </a:rPr>
              <a:t>nitrobenzene</a:t>
            </a:r>
            <a:r>
              <a:rPr lang="en-US" dirty="0" smtClean="0"/>
              <a:t> to yield </a:t>
            </a:r>
            <a:r>
              <a:rPr lang="en-US" dirty="0" err="1" smtClean="0"/>
              <a:t>quinoline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1828800"/>
            <a:ext cx="702473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43434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b="1" dirty="0" err="1" smtClean="0">
                <a:solidFill>
                  <a:srgbClr val="FF0000"/>
                </a:solidFill>
              </a:rPr>
              <a:t>Bischler–Napieralski</a:t>
            </a:r>
            <a:r>
              <a:rPr lang="en-US" sz="2400" b="1" dirty="0" smtClean="0">
                <a:solidFill>
                  <a:srgbClr val="FF0000"/>
                </a:solidFill>
              </a:rPr>
              <a:t> reaction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an intramolecular </a:t>
            </a:r>
            <a:r>
              <a:rPr lang="en-US" sz="2400" dirty="0" err="1" smtClean="0">
                <a:hlinkClick r:id="rId2" tooltip="Electrophilic aromatic substitution"/>
              </a:rPr>
              <a:t>electrophilic</a:t>
            </a:r>
            <a:r>
              <a:rPr lang="en-US" sz="2400" dirty="0" smtClean="0">
                <a:hlinkClick r:id="rId2" tooltip="Electrophilic aromatic substitution"/>
              </a:rPr>
              <a:t> aromatic substitution</a:t>
            </a:r>
            <a:r>
              <a:rPr lang="en-US" sz="2400" dirty="0" smtClean="0"/>
              <a:t> reaction that allows for the </a:t>
            </a:r>
            <a:r>
              <a:rPr lang="en-US" sz="2400" dirty="0" err="1" smtClean="0">
                <a:hlinkClick r:id="rId3" tooltip="Cyclization"/>
              </a:rPr>
              <a:t>cyclization</a:t>
            </a:r>
            <a:r>
              <a:rPr lang="en-US" sz="2400" dirty="0" smtClean="0"/>
              <a:t> of β-</a:t>
            </a:r>
            <a:r>
              <a:rPr lang="en-US" sz="2400" dirty="0" err="1" smtClean="0"/>
              <a:t>arylethylamides</a:t>
            </a:r>
            <a:r>
              <a:rPr lang="en-US" sz="2400" dirty="0" smtClean="0"/>
              <a:t> or β-</a:t>
            </a:r>
            <a:r>
              <a:rPr lang="en-US" sz="2400" dirty="0" err="1" smtClean="0"/>
              <a:t>arylethylcarbamates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 It was first discovered in 1893 by </a:t>
            </a:r>
            <a:r>
              <a:rPr lang="en-US" sz="2000" dirty="0" smtClean="0">
                <a:hlinkClick r:id="rId4" tooltip="August Bischler"/>
              </a:rPr>
              <a:t>August </a:t>
            </a:r>
            <a:r>
              <a:rPr lang="en-US" sz="2000" dirty="0" err="1" smtClean="0">
                <a:hlinkClick r:id="rId4" tooltip="August Bischler"/>
              </a:rPr>
              <a:t>Bischler</a:t>
            </a:r>
            <a:r>
              <a:rPr lang="en-US" sz="2000" dirty="0" smtClean="0"/>
              <a:t> and </a:t>
            </a:r>
            <a:r>
              <a:rPr lang="en-US" sz="2000" dirty="0" smtClean="0">
                <a:hlinkClick r:id="rId5" tooltip="Bernard Napieralski"/>
              </a:rPr>
              <a:t>Bernard </a:t>
            </a:r>
            <a:r>
              <a:rPr lang="en-US" sz="2000" dirty="0" err="1" smtClean="0">
                <a:hlinkClick r:id="rId5" tooltip="Bernard Napieralski"/>
              </a:rPr>
              <a:t>Napieralski</a:t>
            </a:r>
            <a:r>
              <a:rPr lang="en-US" sz="2000" dirty="0" smtClean="0"/>
              <a:t>, in affiliation with </a:t>
            </a:r>
            <a:r>
              <a:rPr lang="en-US" sz="2000" dirty="0" smtClean="0">
                <a:hlinkClick r:id="rId6" tooltip="Basle"/>
              </a:rPr>
              <a:t>Basle</a:t>
            </a:r>
            <a:r>
              <a:rPr lang="en-US" sz="2000" dirty="0" smtClean="0"/>
              <a:t> Chemical Works and the </a:t>
            </a:r>
            <a:r>
              <a:rPr lang="en-US" sz="2000" dirty="0" smtClean="0">
                <a:hlinkClick r:id="rId7" tooltip="University of Zurich"/>
              </a:rPr>
              <a:t>University of Zurich</a:t>
            </a:r>
            <a:r>
              <a:rPr lang="en-US" sz="2000" dirty="0" smtClean="0"/>
              <a:t>. </a:t>
            </a:r>
          </a:p>
          <a:p>
            <a:pPr algn="just"/>
            <a:r>
              <a:rPr lang="en-US" sz="2000" dirty="0" smtClean="0"/>
              <a:t>The reaction is most notably used in the synthesis of </a:t>
            </a:r>
            <a:r>
              <a:rPr lang="en-US" sz="2400" b="1" dirty="0" err="1" smtClean="0"/>
              <a:t>dihydro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isoquinolines</a:t>
            </a:r>
            <a:r>
              <a:rPr lang="en-US" sz="2000" dirty="0" smtClean="0"/>
              <a:t>, which can be subsequently </a:t>
            </a:r>
            <a:r>
              <a:rPr lang="en-US" sz="2000" dirty="0" smtClean="0">
                <a:hlinkClick r:id="rId8" tooltip="Organic redox reaction"/>
              </a:rPr>
              <a:t>oxidized</a:t>
            </a:r>
            <a:r>
              <a:rPr lang="en-US" sz="2000" dirty="0" smtClean="0"/>
              <a:t> to </a:t>
            </a:r>
            <a:r>
              <a:rPr lang="en-US" sz="2000" dirty="0" err="1" smtClean="0">
                <a:hlinkClick r:id="rId9" tooltip="Isoquinolines"/>
              </a:rPr>
              <a:t>isoquinolines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17410" name="Picture 2" descr="https://upload.wikimedia.org/wikipedia/commons/thumb/9/94/Bischler-Napieralski_Reaction_Scheme.png/400px-Bischler-Napieralski_Reaction_Schem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3581400"/>
            <a:ext cx="753438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The </a:t>
            </a:r>
            <a:r>
              <a:rPr lang="en-US" sz="2400" b="1" dirty="0" smtClean="0"/>
              <a:t>Fischer </a:t>
            </a:r>
            <a:r>
              <a:rPr lang="en-US" sz="2400" b="1" dirty="0" err="1" smtClean="0"/>
              <a:t>indole</a:t>
            </a:r>
            <a:r>
              <a:rPr lang="en-US" sz="2400" b="1" dirty="0" smtClean="0"/>
              <a:t> synthesis</a:t>
            </a:r>
            <a:r>
              <a:rPr lang="en-US" sz="2400" dirty="0" smtClean="0"/>
              <a:t> is a </a:t>
            </a:r>
            <a:r>
              <a:rPr lang="en-US" sz="2400" dirty="0" smtClean="0">
                <a:hlinkClick r:id="rId2" tooltip="Chemical reaction"/>
              </a:rPr>
              <a:t>chemical reaction</a:t>
            </a:r>
            <a:r>
              <a:rPr lang="en-US" sz="2400" dirty="0" smtClean="0"/>
              <a:t> that produces the </a:t>
            </a:r>
            <a:r>
              <a:rPr lang="en-US" sz="2400" dirty="0" smtClean="0">
                <a:hlinkClick r:id="rId3" tooltip="Aromatic"/>
              </a:rPr>
              <a:t>aromatic</a:t>
            </a:r>
            <a:r>
              <a:rPr lang="en-US" sz="2400" dirty="0" smtClean="0"/>
              <a:t> </a:t>
            </a:r>
            <a:r>
              <a:rPr lang="en-US" sz="2400" dirty="0" err="1" smtClean="0">
                <a:hlinkClick r:id="rId4" tooltip="Heterocyclic compound"/>
              </a:rPr>
              <a:t>heterocycle</a:t>
            </a:r>
            <a:r>
              <a:rPr lang="en-US" sz="2400" dirty="0" smtClean="0"/>
              <a:t> </a:t>
            </a:r>
            <a:r>
              <a:rPr lang="en-US" sz="2400" dirty="0" err="1" smtClean="0">
                <a:hlinkClick r:id="rId5" tooltip="Indole"/>
              </a:rPr>
              <a:t>indole</a:t>
            </a:r>
            <a:r>
              <a:rPr lang="en-US" sz="2400" dirty="0" smtClean="0"/>
              <a:t> from a (substituted) </a:t>
            </a:r>
            <a:r>
              <a:rPr lang="en-US" sz="2400" dirty="0" err="1" smtClean="0">
                <a:hlinkClick r:id="rId6" tooltip="Phenylhydrazine"/>
              </a:rPr>
              <a:t>phenylhydrazine</a:t>
            </a:r>
            <a:r>
              <a:rPr lang="en-US" sz="2400" dirty="0" smtClean="0"/>
              <a:t> and an </a:t>
            </a:r>
            <a:r>
              <a:rPr lang="en-US" sz="2400" dirty="0" err="1" smtClean="0">
                <a:hlinkClick r:id="rId7" tooltip="Aldehyde"/>
              </a:rPr>
              <a:t>aldehyde</a:t>
            </a:r>
            <a:r>
              <a:rPr lang="en-US" sz="2400" dirty="0" smtClean="0"/>
              <a:t> or </a:t>
            </a:r>
            <a:r>
              <a:rPr lang="en-US" sz="2400" dirty="0" err="1" smtClean="0">
                <a:hlinkClick r:id="rId8" tooltip="Ketone"/>
              </a:rPr>
              <a:t>ketone</a:t>
            </a:r>
            <a:r>
              <a:rPr lang="en-US" sz="2400" dirty="0" smtClean="0"/>
              <a:t> under </a:t>
            </a:r>
            <a:r>
              <a:rPr lang="en-US" sz="2400" dirty="0" smtClean="0">
                <a:hlinkClick r:id="rId9" tooltip="Acid"/>
              </a:rPr>
              <a:t>acidic</a:t>
            </a:r>
            <a:r>
              <a:rPr lang="en-US" sz="2400" dirty="0" smtClean="0"/>
              <a:t> conditions.</a:t>
            </a:r>
          </a:p>
          <a:p>
            <a:pPr algn="just"/>
            <a:endParaRPr lang="en-U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 The reaction was discovered in 1883 by </a:t>
            </a:r>
            <a:r>
              <a:rPr lang="en-US" sz="2400" dirty="0" smtClean="0">
                <a:hlinkClick r:id="rId10" tooltip="Emil Fischer"/>
              </a:rPr>
              <a:t>Emil Fischer</a:t>
            </a:r>
            <a:r>
              <a:rPr lang="en-US" sz="2400" dirty="0" smtClean="0"/>
              <a:t>. Today </a:t>
            </a:r>
            <a:r>
              <a:rPr lang="en-US" sz="2400" dirty="0" err="1" smtClean="0">
                <a:hlinkClick r:id="rId11" tooltip="Migraine"/>
              </a:rPr>
              <a:t>antimigraine</a:t>
            </a:r>
            <a:r>
              <a:rPr lang="en-US" sz="2400" dirty="0" smtClean="0"/>
              <a:t> drugs of the </a:t>
            </a:r>
            <a:r>
              <a:rPr lang="en-US" sz="2400" dirty="0" err="1" smtClean="0">
                <a:hlinkClick r:id="rId12" tooltip="Triptan"/>
              </a:rPr>
              <a:t>triptan</a:t>
            </a:r>
            <a:r>
              <a:rPr lang="en-US" sz="2400" dirty="0" smtClean="0"/>
              <a:t> class are often synthesized by this method. </a:t>
            </a:r>
            <a:endParaRPr lang="en-US" sz="2400" dirty="0"/>
          </a:p>
        </p:txBody>
      </p:sp>
      <p:pic>
        <p:nvPicPr>
          <p:cNvPr id="16386" name="Picture 2" descr="The Fischer indole synthesi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3200400"/>
            <a:ext cx="8296275" cy="208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90800"/>
            <a:ext cx="7629009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76400" y="13716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Structural elucidation of </a:t>
            </a:r>
            <a:r>
              <a:rPr lang="en-US" sz="2400" b="1" dirty="0" err="1" smtClean="0"/>
              <a:t>Quinoline</a:t>
            </a:r>
            <a:endParaRPr lang="en-US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71525"/>
            <a:ext cx="8001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802" y="733562"/>
            <a:ext cx="8180318" cy="52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410" y="381000"/>
            <a:ext cx="845980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12227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44" y="304800"/>
            <a:ext cx="839972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19400"/>
            <a:ext cx="2133600" cy="342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71800"/>
            <a:ext cx="3352800" cy="2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8382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Examples of heterocyclic compounds include all of the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nucleic acids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majority of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most biomass (cellulose and related materials), and many natural and synthetic dyes.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895350"/>
            <a:ext cx="87820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37574"/>
            <a:ext cx="7467599" cy="498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9827"/>
            <a:ext cx="8305800" cy="59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9433"/>
            <a:ext cx="8185439" cy="652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80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b="1" u="sng" dirty="0" smtClean="0"/>
              <a:t>drug</a:t>
            </a:r>
            <a:r>
              <a:rPr lang="en-US" sz="2800" dirty="0" smtClean="0"/>
              <a:t> is any substance (other than </a:t>
            </a:r>
            <a:r>
              <a:rPr lang="en-US" sz="2800" dirty="0" smtClean="0">
                <a:hlinkClick r:id="rId2" tooltip="Food"/>
              </a:rPr>
              <a:t>food</a:t>
            </a:r>
            <a:r>
              <a:rPr lang="en-US" sz="2800" dirty="0" smtClean="0"/>
              <a:t> that provides nutritional support) that, when </a:t>
            </a:r>
            <a:r>
              <a:rPr lang="en-US" sz="2800" dirty="0" smtClean="0">
                <a:hlinkClick r:id="rId3" tooltip="Insufflation (medicine)"/>
              </a:rPr>
              <a:t>inhaled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4" tooltip="Drug injection"/>
              </a:rPr>
              <a:t>injected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5" tooltip="Smoking"/>
              </a:rPr>
              <a:t>smoked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6" tooltip="Ingestion"/>
              </a:rPr>
              <a:t>consumed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7" tooltip="Absorption (skin)"/>
              </a:rPr>
              <a:t>absorbed</a:t>
            </a:r>
            <a:r>
              <a:rPr lang="en-US" sz="2800" dirty="0" smtClean="0"/>
              <a:t> via a </a:t>
            </a:r>
            <a:r>
              <a:rPr lang="en-US" sz="2800" dirty="0" smtClean="0">
                <a:hlinkClick r:id="rId8" tooltip="Dermal patch"/>
              </a:rPr>
              <a:t>patch</a:t>
            </a:r>
            <a:r>
              <a:rPr lang="en-US" sz="2800" dirty="0" smtClean="0"/>
              <a:t> on the skin, or </a:t>
            </a:r>
            <a:r>
              <a:rPr lang="en-US" sz="2800" dirty="0" smtClean="0">
                <a:hlinkClick r:id="rId9" tooltip="Sublingual administration"/>
              </a:rPr>
              <a:t>dissolved under the tongue</a:t>
            </a:r>
            <a:r>
              <a:rPr lang="en-US" sz="2800" dirty="0" smtClean="0"/>
              <a:t> causes a physiological (and often psychological) change in the body.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8600" y="25908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Drugs may be legal (e.g. alcohol, caffeine and tobacco) or illegal (e.g. cannabis, ecstasy, cocaine and heroin).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Psychoactive drugs affect the central nervous system and alter a person's mood, thinking and behaviour.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Psychoactive drugs may be divided into </a:t>
            </a:r>
            <a:r>
              <a:rPr lang="en-US" sz="2400" dirty="0" smtClean="0"/>
              <a:t>five </a:t>
            </a:r>
            <a:r>
              <a:rPr lang="en-US" sz="2400" dirty="0" smtClean="0"/>
              <a:t>categories: </a:t>
            </a:r>
            <a:r>
              <a:rPr lang="en-US" sz="2400" dirty="0" smtClean="0"/>
              <a:t>narcotics, depressants</a:t>
            </a:r>
            <a:r>
              <a:rPr lang="en-US" sz="2400" dirty="0" smtClean="0"/>
              <a:t>, stimulants, hallucinogens and 'other'.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10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/>
              <a:t>Depressants</a:t>
            </a:r>
            <a:r>
              <a:rPr lang="en-US" sz="2000" dirty="0" smtClean="0"/>
              <a:t>. Drugs that </a:t>
            </a:r>
            <a:r>
              <a:rPr lang="en-US" sz="2000" b="1" dirty="0" smtClean="0"/>
              <a:t>suppress or slow the activity</a:t>
            </a:r>
            <a:r>
              <a:rPr lang="en-US" sz="2000" dirty="0" smtClean="0"/>
              <a:t> of the brain and nerves, acting directly on the central nervous system to create a calming or sedating effect. </a:t>
            </a:r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This </a:t>
            </a:r>
            <a:r>
              <a:rPr lang="en-US" sz="2000" dirty="0" smtClean="0"/>
              <a:t>category includes barbiturates (</a:t>
            </a:r>
            <a:r>
              <a:rPr lang="en-US" sz="2000" dirty="0" err="1" smtClean="0"/>
              <a:t>phenobarbital</a:t>
            </a:r>
            <a:r>
              <a:rPr lang="en-US" sz="2000" dirty="0" smtClean="0"/>
              <a:t>, thiopental, </a:t>
            </a:r>
            <a:r>
              <a:rPr lang="en-US" sz="2000" dirty="0" err="1" smtClean="0"/>
              <a:t>butalbital</a:t>
            </a:r>
            <a:r>
              <a:rPr lang="en-US" sz="2000" dirty="0" smtClean="0"/>
              <a:t>), benzodiazepines (</a:t>
            </a:r>
            <a:r>
              <a:rPr lang="en-US" sz="2000" dirty="0" err="1" smtClean="0">
                <a:hlinkClick r:id="rId2"/>
              </a:rPr>
              <a:t>alprazolam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3"/>
              </a:rPr>
              <a:t>diazepam</a:t>
            </a:r>
            <a:r>
              <a:rPr lang="en-US" sz="2000" dirty="0" smtClean="0"/>
              <a:t>, </a:t>
            </a:r>
            <a:r>
              <a:rPr lang="en-US" sz="2000" dirty="0" err="1" smtClean="0">
                <a:hlinkClick r:id="rId4"/>
              </a:rPr>
              <a:t>clonazepam</a:t>
            </a:r>
            <a:r>
              <a:rPr lang="en-US" sz="2000" dirty="0" smtClean="0"/>
              <a:t>, </a:t>
            </a:r>
            <a:r>
              <a:rPr lang="en-US" sz="2000" dirty="0" err="1" smtClean="0">
                <a:hlinkClick r:id="rId5"/>
              </a:rPr>
              <a:t>lorazepam</a:t>
            </a:r>
            <a:r>
              <a:rPr lang="en-US" sz="2000" dirty="0" smtClean="0"/>
              <a:t>, </a:t>
            </a:r>
            <a:r>
              <a:rPr lang="en-US" sz="2000" dirty="0" err="1" smtClean="0"/>
              <a:t>midazolam</a:t>
            </a:r>
            <a:r>
              <a:rPr lang="en-US" sz="2000" dirty="0" smtClean="0"/>
              <a:t>), alcohol, and gamma </a:t>
            </a:r>
            <a:r>
              <a:rPr lang="en-US" sz="2000" dirty="0" err="1" smtClean="0"/>
              <a:t>hydroxybutyrate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6"/>
              </a:rPr>
              <a:t>GHB</a:t>
            </a:r>
            <a:r>
              <a:rPr lang="en-US" sz="2000" dirty="0" smtClean="0"/>
              <a:t>). </a:t>
            </a:r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Depressants </a:t>
            </a:r>
            <a:r>
              <a:rPr lang="en-US" sz="2000" dirty="0" smtClean="0"/>
              <a:t>are taken to relieve anxiety, promote sleep </a:t>
            </a:r>
            <a:r>
              <a:rPr lang="en-US" dirty="0" smtClean="0"/>
              <a:t>and manage seizure activity.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32004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 smtClean="0"/>
              <a:t>Stimulants</a:t>
            </a:r>
            <a:r>
              <a:rPr lang="en-US" sz="2000" dirty="0" smtClean="0"/>
              <a:t>. Drugs that </a:t>
            </a:r>
            <a:r>
              <a:rPr lang="en-US" sz="2000" b="1" dirty="0" smtClean="0"/>
              <a:t>accelerate the activity</a:t>
            </a:r>
            <a:r>
              <a:rPr lang="en-US" sz="2000" dirty="0" smtClean="0"/>
              <a:t> of the central nervous system. Stimulants can make you feel energetic, focused, and alert. </a:t>
            </a:r>
            <a:endParaRPr lang="en-US" sz="2000" dirty="0" smtClean="0"/>
          </a:p>
          <a:p>
            <a:pPr algn="just">
              <a:buFont typeface="Courier New" pitchFamily="49" charset="0"/>
              <a:buChar char="o"/>
            </a:pPr>
            <a:r>
              <a:rPr lang="en-US" sz="2000" dirty="0" smtClean="0"/>
              <a:t>This </a:t>
            </a:r>
            <a:r>
              <a:rPr lang="en-US" sz="2000" dirty="0" smtClean="0"/>
              <a:t>class of drugs can also make you feel edgy, angry, or paranoid. Stimulants include drugs such as </a:t>
            </a:r>
            <a:r>
              <a:rPr lang="en-US" sz="2000" dirty="0" smtClean="0">
                <a:hlinkClick r:id="rId7"/>
              </a:rPr>
              <a:t>cocaine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8"/>
              </a:rPr>
              <a:t>crack cocaine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9"/>
              </a:rPr>
              <a:t>amphetamine</a:t>
            </a:r>
            <a:r>
              <a:rPr lang="en-US" sz="2000" dirty="0" smtClean="0"/>
              <a:t>, and </a:t>
            </a:r>
            <a:r>
              <a:rPr lang="en-US" sz="2000" dirty="0" smtClean="0">
                <a:hlinkClick r:id="rId10"/>
              </a:rPr>
              <a:t>methamphetamine</a:t>
            </a:r>
            <a:r>
              <a:rPr lang="en-US" sz="2000" dirty="0" smtClean="0"/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dirty="0" smtClean="0"/>
              <a:t> According to the recent </a:t>
            </a:r>
            <a:r>
              <a:rPr lang="en-US" sz="2000" dirty="0" smtClean="0">
                <a:hlinkClick r:id="rId11"/>
              </a:rPr>
              <a:t>World Drug Report</a:t>
            </a:r>
            <a:r>
              <a:rPr lang="en-US" sz="2000" dirty="0" smtClean="0"/>
              <a:t> published by the United Nations Office on Drugs and Crime, amphetamine-derived stimulants like ecstasy and methamphetamine are the most commonly abused drugs around the world after </a:t>
            </a:r>
            <a:r>
              <a:rPr lang="en-US" sz="2000" dirty="0" smtClean="0">
                <a:hlinkClick r:id="rId12"/>
              </a:rPr>
              <a:t>marijuana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b="1" dirty="0" smtClean="0"/>
              <a:t>Hallucinogens</a:t>
            </a:r>
            <a:r>
              <a:rPr lang="en-US" sz="2400" dirty="0" smtClean="0"/>
              <a:t>. Also known as psychedelics, these drugs act on the central nervous system to </a:t>
            </a:r>
            <a:r>
              <a:rPr lang="en-US" sz="2400" b="1" dirty="0" smtClean="0"/>
              <a:t>alter your perception of reality, time, and space.</a:t>
            </a:r>
            <a:r>
              <a:rPr lang="en-US" sz="2400" dirty="0" smtClean="0"/>
              <a:t> </a:t>
            </a: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Hallucinogens </a:t>
            </a:r>
            <a:r>
              <a:rPr lang="en-US" sz="2400" dirty="0" smtClean="0"/>
              <a:t>may cause you to hear or see things that don’t exist or imagine situations that aren’t real. </a:t>
            </a: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Hallucinogenic </a:t>
            </a:r>
            <a:r>
              <a:rPr lang="en-US" sz="2400" dirty="0" smtClean="0"/>
              <a:t>drugs include psilocybin (found in magic mushrooms), lysergic acid diethylamide (</a:t>
            </a:r>
            <a:r>
              <a:rPr lang="en-US" sz="2400" dirty="0" smtClean="0">
                <a:hlinkClick r:id="rId2"/>
              </a:rPr>
              <a:t>LSD</a:t>
            </a:r>
            <a:r>
              <a:rPr lang="en-US" sz="2400" dirty="0" smtClean="0"/>
              <a:t>), </a:t>
            </a:r>
            <a:r>
              <a:rPr lang="en-US" sz="2400" dirty="0" smtClean="0">
                <a:hlinkClick r:id="rId3"/>
              </a:rPr>
              <a:t>peyote</a:t>
            </a:r>
            <a:r>
              <a:rPr lang="en-US" sz="2400" dirty="0" smtClean="0"/>
              <a:t>, and </a:t>
            </a:r>
            <a:r>
              <a:rPr lang="en-US" sz="2400" dirty="0" err="1" smtClean="0"/>
              <a:t>dimethyltryptamine</a:t>
            </a:r>
            <a:r>
              <a:rPr lang="en-US" sz="2400" dirty="0" smtClean="0"/>
              <a:t> (</a:t>
            </a:r>
            <a:r>
              <a:rPr lang="en-US" sz="2400" dirty="0" smtClean="0">
                <a:hlinkClick r:id="rId4"/>
              </a:rPr>
              <a:t>DMT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3711476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err="1" smtClean="0"/>
              <a:t>Opioids</a:t>
            </a:r>
            <a:r>
              <a:rPr lang="en-US" sz="2400" b="1" dirty="0" smtClean="0"/>
              <a:t>/narcotics</a:t>
            </a:r>
            <a:r>
              <a:rPr lang="en-US" sz="2400" dirty="0" smtClean="0"/>
              <a:t>. </a:t>
            </a:r>
            <a:r>
              <a:rPr lang="en-US" sz="2400" dirty="0" smtClean="0"/>
              <a:t>These are the drugs that act through the </a:t>
            </a:r>
            <a:r>
              <a:rPr lang="en-US" sz="2400" dirty="0" err="1" smtClean="0"/>
              <a:t>opioid</a:t>
            </a:r>
            <a:r>
              <a:rPr lang="en-US" sz="2400" dirty="0" smtClean="0"/>
              <a:t> receptors. </a:t>
            </a:r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err="1" smtClean="0"/>
              <a:t>Opioids</a:t>
            </a:r>
            <a:r>
              <a:rPr lang="en-US" sz="2400" dirty="0" smtClean="0"/>
              <a:t> </a:t>
            </a:r>
            <a:r>
              <a:rPr lang="en-US" sz="2400" dirty="0" smtClean="0"/>
              <a:t>are one of the most commonly prescribed medicines worldwide and are commonly </a:t>
            </a:r>
            <a:r>
              <a:rPr lang="en-US" sz="2400" b="1" dirty="0" smtClean="0"/>
              <a:t>used to treat pain and cough</a:t>
            </a:r>
            <a:r>
              <a:rPr lang="en-US" sz="2400" b="1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 These include drugs such as </a:t>
            </a:r>
            <a:r>
              <a:rPr lang="en-US" sz="2400" dirty="0" smtClean="0">
                <a:hlinkClick r:id="rId5"/>
              </a:rPr>
              <a:t>heroin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6"/>
              </a:rPr>
              <a:t>codeine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7"/>
              </a:rPr>
              <a:t>morphine</a:t>
            </a:r>
            <a:r>
              <a:rPr lang="en-US" sz="2400" dirty="0" smtClean="0"/>
              <a:t>, </a:t>
            </a:r>
            <a:r>
              <a:rPr lang="en-US" sz="2400" dirty="0" err="1" smtClean="0">
                <a:hlinkClick r:id="rId8"/>
              </a:rPr>
              <a:t>fentanyl</a:t>
            </a:r>
            <a:r>
              <a:rPr lang="en-US" sz="2400" dirty="0" smtClean="0"/>
              <a:t>, </a:t>
            </a:r>
            <a:r>
              <a:rPr lang="en-US" sz="2400" dirty="0" err="1" smtClean="0">
                <a:hlinkClick r:id="rId9"/>
              </a:rPr>
              <a:t>hydrocodone</a:t>
            </a:r>
            <a:r>
              <a:rPr lang="en-US" sz="2400" dirty="0" smtClean="0"/>
              <a:t>, </a:t>
            </a:r>
            <a:r>
              <a:rPr lang="en-US" sz="2400" dirty="0" err="1" smtClean="0">
                <a:hlinkClick r:id="rId10"/>
              </a:rPr>
              <a:t>oxycodone</a:t>
            </a:r>
            <a:r>
              <a:rPr lang="en-US" sz="2400" dirty="0" smtClean="0"/>
              <a:t>, </a:t>
            </a:r>
            <a:r>
              <a:rPr lang="en-US" sz="2400" dirty="0" err="1" smtClean="0">
                <a:hlinkClick r:id="rId11"/>
              </a:rPr>
              <a:t>buprenorphine</a:t>
            </a:r>
            <a:r>
              <a:rPr lang="en-US" sz="2400" dirty="0" smtClean="0"/>
              <a:t>, and </a:t>
            </a:r>
            <a:r>
              <a:rPr lang="en-US" sz="2400" dirty="0" smtClean="0">
                <a:hlinkClick r:id="rId12"/>
              </a:rPr>
              <a:t>methadone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388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/>
              <a:t>Legal Classifications of Drugs</a:t>
            </a:r>
            <a:endParaRPr lang="en-US" sz="2400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b="1" u="sng" dirty="0" smtClean="0"/>
              <a:t>Schedule I</a:t>
            </a:r>
            <a:r>
              <a:rPr lang="en-US" sz="2000" b="1" dirty="0" smtClean="0"/>
              <a:t> </a:t>
            </a:r>
            <a:r>
              <a:rPr lang="en-US" sz="2000" dirty="0" smtClean="0"/>
              <a:t>include the drugs that have a </a:t>
            </a:r>
            <a:r>
              <a:rPr lang="en-US" sz="2000" b="1" dirty="0" smtClean="0"/>
              <a:t>high potential for </a:t>
            </a:r>
            <a:r>
              <a:rPr lang="en-US" sz="2000" b="1" dirty="0" smtClean="0"/>
              <a:t>abuse, </a:t>
            </a:r>
            <a:r>
              <a:rPr lang="en-US" sz="2000" dirty="0" smtClean="0"/>
              <a:t>that have no currently accepted medical use in treatment</a:t>
            </a:r>
            <a:r>
              <a:rPr lang="en-US" sz="2000" b="1" dirty="0" smtClean="0"/>
              <a:t>. </a:t>
            </a:r>
            <a:r>
              <a:rPr lang="en-US" sz="2000" dirty="0" smtClean="0"/>
              <a:t>Drugs </a:t>
            </a:r>
            <a:r>
              <a:rPr lang="en-US" sz="2000" dirty="0" smtClean="0"/>
              <a:t>such as cannabis, ecstasy, GHB, heroin, LSD, mescaline, and </a:t>
            </a:r>
            <a:r>
              <a:rPr lang="en-US" sz="2000" dirty="0" err="1" smtClean="0"/>
              <a:t>methaqualone</a:t>
            </a:r>
            <a:r>
              <a:rPr lang="en-US" sz="2000" dirty="0" smtClean="0"/>
              <a:t> are included in Schedule I.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19050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b="1" dirty="0" smtClean="0"/>
              <a:t>Schedule II </a:t>
            </a:r>
            <a:r>
              <a:rPr lang="en-US" sz="2000" dirty="0" smtClean="0"/>
              <a:t>includes drugs that have a </a:t>
            </a:r>
            <a:r>
              <a:rPr lang="en-US" sz="2000" b="1" dirty="0" smtClean="0"/>
              <a:t>high potential for </a:t>
            </a:r>
            <a:r>
              <a:rPr lang="en-US" sz="2000" b="1" dirty="0" smtClean="0"/>
              <a:t>abuse,</a:t>
            </a:r>
            <a:r>
              <a:rPr lang="en-US" sz="2000" dirty="0" smtClean="0"/>
              <a:t> that have </a:t>
            </a:r>
            <a:r>
              <a:rPr lang="en-US" sz="2000" dirty="0" smtClean="0"/>
              <a:t>currently </a:t>
            </a:r>
            <a:r>
              <a:rPr lang="en-US" sz="2000" dirty="0" smtClean="0"/>
              <a:t>accepted medical use in treatment</a:t>
            </a:r>
            <a:r>
              <a:rPr lang="en-US" sz="2000" b="1" dirty="0" smtClean="0"/>
              <a:t>. </a:t>
            </a:r>
            <a:r>
              <a:rPr lang="en-US" sz="2000" dirty="0" smtClean="0"/>
              <a:t>Drugs </a:t>
            </a:r>
            <a:r>
              <a:rPr lang="en-US" sz="2000" dirty="0" smtClean="0"/>
              <a:t>such as amphetamine, cocaine, </a:t>
            </a:r>
            <a:r>
              <a:rPr lang="en-US" sz="2000" dirty="0" err="1" smtClean="0"/>
              <a:t>fentanyl</a:t>
            </a:r>
            <a:r>
              <a:rPr lang="en-US" sz="2000" dirty="0" smtClean="0"/>
              <a:t>, </a:t>
            </a:r>
            <a:r>
              <a:rPr lang="en-US" sz="2000" dirty="0" err="1" smtClean="0"/>
              <a:t>hydromorphone</a:t>
            </a:r>
            <a:r>
              <a:rPr lang="en-US" sz="2000" dirty="0" smtClean="0"/>
              <a:t> </a:t>
            </a:r>
            <a:r>
              <a:rPr lang="en-US" sz="2000" dirty="0" err="1" smtClean="0"/>
              <a:t>oxycodone</a:t>
            </a:r>
            <a:r>
              <a:rPr lang="en-US" sz="2000" dirty="0" smtClean="0"/>
              <a:t>, and </a:t>
            </a:r>
            <a:r>
              <a:rPr lang="en-US" sz="2000" dirty="0" err="1" smtClean="0"/>
              <a:t>hydrocodone</a:t>
            </a:r>
            <a:r>
              <a:rPr lang="en-US" sz="2000" dirty="0" smtClean="0"/>
              <a:t> are included in Schedule II.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4800" y="32004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b="1" dirty="0" smtClean="0"/>
              <a:t>Schedule III </a:t>
            </a:r>
            <a:r>
              <a:rPr lang="en-US" sz="2000" dirty="0" smtClean="0"/>
              <a:t>includes drugs that have </a:t>
            </a:r>
            <a:r>
              <a:rPr lang="en-US" sz="2000" b="1" dirty="0" smtClean="0"/>
              <a:t>a potential for abuse</a:t>
            </a:r>
            <a:r>
              <a:rPr lang="en-US" sz="2000" dirty="0" smtClean="0"/>
              <a:t> less than the drugs or other substances in schedules I and </a:t>
            </a:r>
            <a:r>
              <a:rPr lang="en-US" sz="2000" dirty="0" err="1" smtClean="0"/>
              <a:t>IIDrugs</a:t>
            </a:r>
            <a:r>
              <a:rPr lang="en-US" sz="2000" dirty="0" smtClean="0"/>
              <a:t> such as anabolic steroids, </a:t>
            </a:r>
            <a:r>
              <a:rPr lang="en-US" sz="2000" dirty="0" err="1" smtClean="0"/>
              <a:t>buprenorphine</a:t>
            </a:r>
            <a:r>
              <a:rPr lang="en-US" sz="2000" dirty="0" smtClean="0"/>
              <a:t>, and </a:t>
            </a:r>
            <a:r>
              <a:rPr lang="en-US" sz="2000" dirty="0" err="1" smtClean="0"/>
              <a:t>ketamine</a:t>
            </a:r>
            <a:r>
              <a:rPr lang="en-US" sz="2000" dirty="0" smtClean="0"/>
              <a:t> are included in Schedule III.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4800" y="42672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Schedule IV </a:t>
            </a:r>
            <a:r>
              <a:rPr lang="en-US" sz="2000" dirty="0" smtClean="0"/>
              <a:t>includes drugs that have a </a:t>
            </a:r>
            <a:r>
              <a:rPr lang="en-US" sz="2000" b="1" dirty="0" smtClean="0"/>
              <a:t>low potential for abuse</a:t>
            </a:r>
            <a:r>
              <a:rPr lang="en-US" sz="2000" dirty="0" smtClean="0"/>
              <a:t> relative to the drugs or other substances in schedule III Drugs such as benzodiazepines, </a:t>
            </a:r>
            <a:r>
              <a:rPr lang="en-US" sz="2000" dirty="0" err="1" smtClean="0"/>
              <a:t>modafinil</a:t>
            </a:r>
            <a:r>
              <a:rPr lang="en-US" sz="2000" dirty="0" smtClean="0"/>
              <a:t>, and </a:t>
            </a:r>
            <a:r>
              <a:rPr lang="en-US" sz="2000" dirty="0" err="1" smtClean="0"/>
              <a:t>tramadol</a:t>
            </a:r>
            <a:r>
              <a:rPr lang="en-US" sz="2000" dirty="0" smtClean="0"/>
              <a:t> are included in Schedule IV.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04800" y="5382161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Schedule V</a:t>
            </a:r>
            <a:r>
              <a:rPr lang="en-US" sz="2000" dirty="0" smtClean="0"/>
              <a:t> includes drugs that have a </a:t>
            </a:r>
            <a:r>
              <a:rPr lang="en-US" sz="2000" b="1" dirty="0" smtClean="0"/>
              <a:t>low potential for abuse</a:t>
            </a:r>
            <a:r>
              <a:rPr lang="en-US" sz="2000" dirty="0" smtClean="0"/>
              <a:t> relative to the drugs or other substances in schedule </a:t>
            </a:r>
            <a:r>
              <a:rPr lang="en-US" sz="2000" dirty="0" smtClean="0"/>
              <a:t>IV. Drugs </a:t>
            </a:r>
            <a:r>
              <a:rPr lang="en-US" sz="2000" dirty="0" smtClean="0"/>
              <a:t>such as </a:t>
            </a:r>
            <a:r>
              <a:rPr lang="en-US" sz="2000" dirty="0" err="1" smtClean="0"/>
              <a:t>diphenoxylate</a:t>
            </a:r>
            <a:r>
              <a:rPr lang="en-US" sz="2000" dirty="0" smtClean="0"/>
              <a:t> (in combination with atropine), </a:t>
            </a:r>
            <a:r>
              <a:rPr lang="en-US" sz="2000" dirty="0" err="1" smtClean="0"/>
              <a:t>lacosamide</a:t>
            </a:r>
            <a:r>
              <a:rPr lang="en-US" sz="2000" dirty="0" smtClean="0"/>
              <a:t>, and </a:t>
            </a:r>
            <a:r>
              <a:rPr lang="en-US" sz="2000" dirty="0" err="1" smtClean="0"/>
              <a:t>pregabalin</a:t>
            </a:r>
            <a:r>
              <a:rPr lang="en-US" sz="2000" dirty="0" smtClean="0"/>
              <a:t> are included in Schedule V.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0335"/>
            <a:ext cx="193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Sulfanilamide</a:t>
            </a:r>
            <a:endParaRPr lang="en-US" b="1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647950"/>
            <a:ext cx="3019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26" y="3124200"/>
            <a:ext cx="8941174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232" y="685800"/>
            <a:ext cx="845576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most common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heterocycles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those having five- or six-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membered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rings and containing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heteroatoms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nitrogen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(N),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oxygen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(O),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sulfur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(S). The best known of the simple heterocyclic compounds are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pyridine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pyrrole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furan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thiophene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2895600"/>
            <a:ext cx="18703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2729346"/>
            <a:ext cx="1828800" cy="290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3400" y="2971800"/>
            <a:ext cx="1752600" cy="294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3086986"/>
            <a:ext cx="2286000" cy="255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Sulfathiazole</a:t>
            </a:r>
            <a:r>
              <a:rPr lang="en-US" sz="2400" dirty="0" smtClean="0"/>
              <a:t> is an </a:t>
            </a:r>
            <a:r>
              <a:rPr lang="en-US" sz="2400" dirty="0" err="1" smtClean="0">
                <a:hlinkClick r:id="rId2" tooltip="Organosulfur compound"/>
              </a:rPr>
              <a:t>organosulfur</a:t>
            </a:r>
            <a:r>
              <a:rPr lang="en-US" sz="2400" dirty="0" smtClean="0">
                <a:hlinkClick r:id="rId2" tooltip="Organosulfur compound"/>
              </a:rPr>
              <a:t> compound</a:t>
            </a:r>
            <a:r>
              <a:rPr lang="en-US" sz="2400" dirty="0" smtClean="0"/>
              <a:t> used as a short-acting </a:t>
            </a:r>
            <a:r>
              <a:rPr lang="en-US" sz="2400" dirty="0" smtClean="0">
                <a:hlinkClick r:id="rId3" tooltip="Sulfonamide (medicine)"/>
              </a:rPr>
              <a:t>sulfa </a:t>
            </a:r>
            <a:r>
              <a:rPr lang="en-US" sz="2400" dirty="0" smtClean="0">
                <a:hlinkClick r:id="rId3" tooltip="Sulfonamide (medicine)"/>
              </a:rPr>
              <a:t>drug</a:t>
            </a:r>
            <a:r>
              <a:rPr lang="en-US" sz="2400" dirty="0" smtClean="0"/>
              <a:t>. </a:t>
            </a:r>
            <a:r>
              <a:rPr lang="en-US" sz="2400" dirty="0" smtClean="0"/>
              <a:t>Formerly, it was a common oral and topical </a:t>
            </a:r>
            <a:r>
              <a:rPr lang="en-US" sz="2400" dirty="0" smtClean="0">
                <a:hlinkClick r:id="rId4" tooltip="Antimicrobial"/>
              </a:rPr>
              <a:t>antimicrobial</a:t>
            </a:r>
            <a:r>
              <a:rPr lang="en-US" sz="2400" dirty="0" smtClean="0"/>
              <a:t>, until less toxic alternatives were discovered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14600"/>
            <a:ext cx="9180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303010" y="5257800"/>
            <a:ext cx="1411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p-</a:t>
            </a:r>
            <a:r>
              <a:rPr lang="en-US" sz="1200" b="1" dirty="0" err="1" smtClean="0"/>
              <a:t>acetamidobenze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Sulfonamide (3)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413854" y="5334000"/>
            <a:ext cx="29389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sulfonyl</a:t>
            </a:r>
            <a:r>
              <a:rPr lang="en-US" sz="1200" b="1" dirty="0" smtClean="0"/>
              <a:t> </a:t>
            </a:r>
            <a:r>
              <a:rPr lang="en-US" sz="1200" b="1" dirty="0" smtClean="0"/>
              <a:t>chloride (1) with </a:t>
            </a:r>
            <a:r>
              <a:rPr lang="en-US" sz="1200" b="1" dirty="0" err="1" smtClean="0"/>
              <a:t>aminothiazole</a:t>
            </a:r>
            <a:r>
              <a:rPr lang="en-US" sz="1200" b="1" dirty="0" smtClean="0"/>
              <a:t> (2)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4142601"/>
            <a:ext cx="2988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With Acetonitrile and potassium carbonate)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/>
              <a:t>Sulfapyridine</a:t>
            </a:r>
            <a:r>
              <a:rPr lang="en-US" sz="2000" dirty="0" smtClean="0"/>
              <a:t> </a:t>
            </a:r>
            <a:r>
              <a:rPr lang="en-US" sz="2000" dirty="0" smtClean="0"/>
              <a:t>is </a:t>
            </a:r>
            <a:r>
              <a:rPr lang="en-US" sz="2000" dirty="0" smtClean="0"/>
              <a:t>a </a:t>
            </a:r>
            <a:r>
              <a:rPr lang="en-US" sz="2000" dirty="0" smtClean="0">
                <a:hlinkClick r:id="rId2" tooltip="Sulfonamide (medicine)"/>
              </a:rPr>
              <a:t>sulfonamide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 tooltip="Antibacterial"/>
              </a:rPr>
              <a:t>antibacterial</a:t>
            </a:r>
            <a:r>
              <a:rPr lang="en-US" sz="2000" dirty="0" smtClean="0"/>
              <a:t> medication</a:t>
            </a:r>
            <a:r>
              <a:rPr lang="en-US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Sulfapyridine</a:t>
            </a:r>
            <a:r>
              <a:rPr lang="en-US" sz="2000" dirty="0" smtClean="0"/>
              <a:t> </a:t>
            </a:r>
            <a:r>
              <a:rPr lang="en-US" sz="2000" dirty="0" smtClean="0"/>
              <a:t>were also </a:t>
            </a:r>
            <a:r>
              <a:rPr lang="en-US" sz="2000" dirty="0" smtClean="0"/>
              <a:t>used as </a:t>
            </a:r>
            <a:r>
              <a:rPr lang="en-US" sz="2000" dirty="0" smtClean="0"/>
              <a:t>an </a:t>
            </a:r>
            <a:r>
              <a:rPr lang="en-US" sz="2000" dirty="0" err="1" smtClean="0"/>
              <a:t>antithyroid</a:t>
            </a:r>
            <a:r>
              <a:rPr lang="en-US" sz="2000" dirty="0" smtClean="0"/>
              <a:t> and </a:t>
            </a:r>
            <a:r>
              <a:rPr lang="en-US" sz="2000" dirty="0" err="1" smtClean="0"/>
              <a:t>antidiabetic</a:t>
            </a:r>
            <a:r>
              <a:rPr lang="en-US" sz="2000" dirty="0" smtClean="0"/>
              <a:t> </a:t>
            </a:r>
            <a:r>
              <a:rPr lang="en-US" sz="2000" dirty="0" smtClean="0"/>
              <a:t>drug. It is </a:t>
            </a:r>
            <a:r>
              <a:rPr lang="en-US" sz="2000" dirty="0" smtClean="0"/>
              <a:t>no longer prescribed for treatment of infections in </a:t>
            </a:r>
            <a:r>
              <a:rPr lang="en-US" sz="2000" dirty="0" smtClean="0">
                <a:hlinkClick r:id="rId4" tooltip="Humans"/>
              </a:rPr>
              <a:t>humans</a:t>
            </a:r>
            <a:r>
              <a:rPr lang="en-US" sz="2000" dirty="0" smtClean="0"/>
              <a:t> but, may </a:t>
            </a:r>
            <a:r>
              <a:rPr lang="en-US" sz="2000" dirty="0" smtClean="0"/>
              <a:t>be used </a:t>
            </a:r>
            <a:r>
              <a:rPr lang="en-US" sz="2000" dirty="0" smtClean="0"/>
              <a:t>in </a:t>
            </a:r>
            <a:r>
              <a:rPr lang="en-US" sz="2000" dirty="0" smtClean="0">
                <a:hlinkClick r:id="rId5" tooltip="Veterinary medicine"/>
              </a:rPr>
              <a:t>veterinary medicine</a:t>
            </a:r>
            <a:r>
              <a:rPr lang="en-US" sz="2000" dirty="0" smtClean="0"/>
              <a:t>. </a:t>
            </a:r>
            <a:r>
              <a:rPr lang="en-US" sz="2000" dirty="0" smtClean="0"/>
              <a:t>It is a good </a:t>
            </a:r>
            <a:r>
              <a:rPr lang="en-US" sz="2000" dirty="0" smtClean="0">
                <a:hlinkClick r:id="rId3" tooltip="Antibacterial"/>
              </a:rPr>
              <a:t>antibacterial</a:t>
            </a:r>
            <a:r>
              <a:rPr lang="en-US" sz="2000" dirty="0" smtClean="0"/>
              <a:t> drug, but its water </a:t>
            </a:r>
            <a:r>
              <a:rPr lang="en-US" sz="2000" dirty="0" smtClean="0">
                <a:hlinkClick r:id="rId6" tooltip="Solubility"/>
              </a:rPr>
              <a:t>solubility</a:t>
            </a:r>
            <a:r>
              <a:rPr lang="en-US" sz="2000" dirty="0" smtClean="0"/>
              <a:t> is very </a:t>
            </a:r>
            <a:r>
              <a:rPr lang="en-US" sz="2000" dirty="0" smtClean="0">
                <a:hlinkClick r:id="rId7" tooltip="PH"/>
              </a:rPr>
              <a:t>pH</a:t>
            </a:r>
            <a:r>
              <a:rPr lang="en-US" sz="2000" dirty="0" smtClean="0"/>
              <a:t> dependent. Thus there is a risk of </a:t>
            </a:r>
            <a:r>
              <a:rPr lang="en-US" sz="2000" dirty="0" smtClean="0">
                <a:hlinkClick r:id="rId8" tooltip="Crystallization"/>
              </a:rPr>
              <a:t>crystallization</a:t>
            </a:r>
            <a:r>
              <a:rPr lang="en-US" sz="2000" dirty="0" smtClean="0"/>
              <a:t> within the </a:t>
            </a:r>
            <a:r>
              <a:rPr lang="en-US" sz="2000" dirty="0" smtClean="0">
                <a:hlinkClick r:id="rId9" tooltip="Bladder"/>
              </a:rPr>
              <a:t>bladder</a:t>
            </a:r>
            <a:r>
              <a:rPr lang="en-US" sz="2000" dirty="0" smtClean="0"/>
              <a:t> or </a:t>
            </a:r>
            <a:r>
              <a:rPr lang="en-US" sz="2000" dirty="0" smtClean="0">
                <a:hlinkClick r:id="rId10" tooltip="Urethra"/>
              </a:rPr>
              <a:t>urethra</a:t>
            </a:r>
            <a:r>
              <a:rPr lang="en-US" sz="2000" dirty="0" smtClean="0"/>
              <a:t>, which could lead to pain or blockage.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2514600"/>
            <a:ext cx="834868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b="1" dirty="0" smtClean="0"/>
              <a:t>Sulfa drug</a:t>
            </a:r>
            <a:r>
              <a:rPr lang="en-US" sz="2400" dirty="0" smtClean="0"/>
              <a:t>, also called </a:t>
            </a:r>
            <a:r>
              <a:rPr lang="en-US" sz="2400" b="1" dirty="0" smtClean="0"/>
              <a:t>sulfonamide</a:t>
            </a:r>
            <a:r>
              <a:rPr lang="en-US" sz="2400" dirty="0" smtClean="0"/>
              <a:t>, any member of a group of </a:t>
            </a:r>
            <a:r>
              <a:rPr lang="en-US" sz="2400" dirty="0" smtClean="0">
                <a:hlinkClick r:id="rId2"/>
              </a:rPr>
              <a:t>synthetic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antibiotics</a:t>
            </a:r>
            <a:r>
              <a:rPr lang="en-US" sz="2400" dirty="0" smtClean="0"/>
              <a:t> containing the </a:t>
            </a:r>
            <a:r>
              <a:rPr lang="en-US" sz="2400" dirty="0" smtClean="0">
                <a:hlinkClick r:id="rId4"/>
              </a:rPr>
              <a:t>sulfanilamide</a:t>
            </a:r>
            <a:r>
              <a:rPr lang="en-US" sz="2400" dirty="0" smtClean="0"/>
              <a:t> molecular structure. </a:t>
            </a: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Sulfa </a:t>
            </a:r>
            <a:r>
              <a:rPr lang="en-US" sz="2400" dirty="0" smtClean="0"/>
              <a:t>drugs were the first chemical substances systematically used to treat and prevent </a:t>
            </a:r>
            <a:r>
              <a:rPr lang="en-US" sz="2400" dirty="0" smtClean="0">
                <a:hlinkClick r:id="rId5"/>
              </a:rPr>
              <a:t>bacterial</a:t>
            </a:r>
            <a:r>
              <a:rPr lang="en-US" sz="2400" dirty="0" smtClean="0"/>
              <a:t> infections in humans. Their use has diminished because of the availability of antibiotics that are more effective and safer and because of increased instances of </a:t>
            </a:r>
            <a:r>
              <a:rPr lang="en-US" sz="2400" dirty="0" smtClean="0">
                <a:hlinkClick r:id="rId6"/>
              </a:rPr>
              <a:t>drug resistance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Sulfonamides </a:t>
            </a:r>
            <a:r>
              <a:rPr lang="en-US" sz="2400" dirty="0" smtClean="0"/>
              <a:t>are still used, but largely for treating </a:t>
            </a:r>
            <a:r>
              <a:rPr lang="en-US" sz="2400" dirty="0" smtClean="0">
                <a:hlinkClick r:id="rId7"/>
              </a:rPr>
              <a:t>urinary tract infections</a:t>
            </a:r>
            <a:r>
              <a:rPr lang="en-US" sz="2400" dirty="0" smtClean="0"/>
              <a:t> and preventing infection of </a:t>
            </a:r>
            <a:r>
              <a:rPr lang="en-US" sz="2400" dirty="0" smtClean="0">
                <a:hlinkClick r:id="rId8"/>
              </a:rPr>
              <a:t>burns</a:t>
            </a:r>
            <a:r>
              <a:rPr lang="en-US" sz="2400" dirty="0" smtClean="0"/>
              <a:t>. They are also used in the </a:t>
            </a:r>
            <a:r>
              <a:rPr lang="en-US" sz="2400" dirty="0" smtClean="0">
                <a:hlinkClick r:id="rId9"/>
              </a:rPr>
              <a:t>treatment</a:t>
            </a:r>
            <a:r>
              <a:rPr lang="en-US" sz="2400" dirty="0" smtClean="0"/>
              <a:t> of certain forms of </a:t>
            </a:r>
            <a:r>
              <a:rPr lang="en-US" sz="2400" dirty="0" smtClean="0">
                <a:hlinkClick r:id="rId10"/>
              </a:rPr>
              <a:t>malaria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1685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Sulfa drug</a:t>
            </a:r>
            <a:endParaRPr lang="en-US" sz="2800" b="1" u="sng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38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b="1" dirty="0" smtClean="0"/>
              <a:t>S</a:t>
            </a:r>
            <a:r>
              <a:rPr lang="en-US" b="1" dirty="0" smtClean="0"/>
              <a:t>ulfa </a:t>
            </a:r>
            <a:r>
              <a:rPr lang="en-US" sz="2000" b="1" dirty="0" smtClean="0"/>
              <a:t>drugs</a:t>
            </a:r>
            <a:r>
              <a:rPr lang="en-US" sz="2000" dirty="0" smtClean="0"/>
              <a:t>—the first class of antibiotics ever discovered—work at the molecular level. Sulfa antibiotics were first used in the 1930s, and they revolutionized medicine. </a:t>
            </a: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After </a:t>
            </a:r>
            <a:r>
              <a:rPr lang="en-US" sz="2000" dirty="0" smtClean="0"/>
              <a:t>a few years, bacteria started to develop resistance to the drugs, and eventually penicillin replaced them as a first-line treatment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While </a:t>
            </a:r>
            <a:r>
              <a:rPr lang="en-US" sz="2000" dirty="0" smtClean="0"/>
              <a:t>antibiotic resistance remains a problem for this class of antibiotics, sulfa drugs are still commonly used to treat a variety of bacterial infections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Sulfa drugs work by binding and inhibiting a specific enzyme called </a:t>
            </a:r>
            <a:r>
              <a:rPr lang="en-US" sz="2000" dirty="0" err="1" smtClean="0"/>
              <a:t>dihydropteroate</a:t>
            </a:r>
            <a:r>
              <a:rPr lang="en-US" sz="2000" dirty="0" smtClean="0"/>
              <a:t> </a:t>
            </a:r>
            <a:r>
              <a:rPr lang="en-US" sz="2000" dirty="0" err="1" smtClean="0"/>
              <a:t>synthase</a:t>
            </a:r>
            <a:r>
              <a:rPr lang="en-US" sz="2000" dirty="0" smtClean="0"/>
              <a:t> (DHPS). This enzyme is critical for the synthesis of </a:t>
            </a:r>
            <a:r>
              <a:rPr lang="en-US" sz="2000" dirty="0" err="1" smtClean="0"/>
              <a:t>folate</a:t>
            </a:r>
            <a:r>
              <a:rPr lang="en-US" sz="2000" dirty="0" smtClean="0"/>
              <a:t>, an essential nutrient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Mammals </a:t>
            </a:r>
            <a:r>
              <a:rPr lang="en-US" sz="2000" dirty="0" smtClean="0"/>
              <a:t>get </a:t>
            </a:r>
            <a:r>
              <a:rPr lang="en-US" sz="2000" dirty="0" err="1" smtClean="0"/>
              <a:t>folate</a:t>
            </a:r>
            <a:r>
              <a:rPr lang="en-US" sz="2000" dirty="0" smtClean="0"/>
              <a:t> from their diet, but bacteria must synthesize this vitamin. </a:t>
            </a:r>
            <a:r>
              <a:rPr lang="en-US" sz="2000" dirty="0" err="1" smtClean="0"/>
              <a:t>Folate</a:t>
            </a:r>
            <a:r>
              <a:rPr lang="en-US" sz="2000" dirty="0" smtClean="0"/>
              <a:t> synthesis requires a chemical reaction between 2 molecules, DHPP and PABA, that is catalyzed by DHPS.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Mode of action of </a:t>
            </a:r>
            <a:r>
              <a:rPr lang="en-US" b="1" u="sng" dirty="0" err="1" smtClean="0"/>
              <a:t>sulpha</a:t>
            </a:r>
            <a:r>
              <a:rPr lang="en-US" b="1" u="sng" dirty="0" smtClean="0"/>
              <a:t> drugs</a:t>
            </a:r>
            <a:endParaRPr lang="en-US" b="1" u="sng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11076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Mode of action of </a:t>
            </a:r>
            <a:r>
              <a:rPr lang="en-US" sz="2400" b="1" dirty="0" err="1" smtClean="0"/>
              <a:t>ampicillin</a:t>
            </a:r>
            <a:r>
              <a:rPr lang="en-US" sz="2400" b="1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1" dirty="0" err="1" smtClean="0"/>
              <a:t>Ampicillin</a:t>
            </a:r>
            <a:r>
              <a:rPr lang="en-US" sz="2400" dirty="0" smtClean="0"/>
              <a:t> is antibiotic contain the beta </a:t>
            </a:r>
            <a:r>
              <a:rPr lang="en-US" sz="2400" dirty="0" err="1" smtClean="0"/>
              <a:t>lactam</a:t>
            </a:r>
            <a:r>
              <a:rPr lang="en-US" sz="2400" dirty="0" smtClean="0"/>
              <a:t> structure, a 4-membered ring containing an amide group which reacts with the active site of enzyme </a:t>
            </a:r>
            <a:r>
              <a:rPr lang="en-US" sz="2400" dirty="0" err="1" smtClean="0"/>
              <a:t>transpeptidase</a:t>
            </a:r>
            <a:r>
              <a:rPr lang="en-US" sz="2400" dirty="0" smtClean="0"/>
              <a:t> involved in building the bacterial cell wall.  So it cause the disintegration of the cell wall by preventing the cross-linking of </a:t>
            </a:r>
            <a:r>
              <a:rPr lang="en-US" sz="2400" dirty="0" err="1" smtClean="0"/>
              <a:t>peptidoglycan</a:t>
            </a:r>
            <a:r>
              <a:rPr lang="en-US" sz="2400" dirty="0" smtClean="0"/>
              <a:t> and ultimately leads to  death of bacteria. 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/>
              <a:t>Ampicillin</a:t>
            </a:r>
            <a:r>
              <a:rPr lang="en-US" sz="2400" dirty="0" smtClean="0"/>
              <a:t> is in the penicillin group of beta-</a:t>
            </a:r>
            <a:r>
              <a:rPr lang="en-US" sz="2400" dirty="0" err="1" smtClean="0"/>
              <a:t>lactam</a:t>
            </a:r>
            <a:r>
              <a:rPr lang="en-US" sz="2400" dirty="0" smtClean="0"/>
              <a:t> antibiotics and is part of the </a:t>
            </a:r>
            <a:r>
              <a:rPr lang="en-US" sz="2400" dirty="0" err="1" smtClean="0"/>
              <a:t>aminopenicillin</a:t>
            </a:r>
            <a:r>
              <a:rPr lang="en-US" sz="2400" dirty="0" smtClean="0"/>
              <a:t> family. It is roughly equivalent </a:t>
            </a:r>
            <a:r>
              <a:rPr lang="en-US" sz="2400" dirty="0" err="1" smtClean="0"/>
              <a:t>toamoxicillin</a:t>
            </a:r>
            <a:r>
              <a:rPr lang="en-US" sz="2400" dirty="0" smtClean="0"/>
              <a:t> in terms of activity</a:t>
            </a:r>
            <a:r>
              <a:rPr lang="en-U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Ampicillin</a:t>
            </a:r>
            <a:r>
              <a:rPr lang="en-US" sz="2400" dirty="0" smtClean="0"/>
              <a:t> is able to penetrate Gram-positive and some Gram-negative bacteria. It differs from penicillin G, or </a:t>
            </a:r>
            <a:r>
              <a:rPr lang="en-US" sz="2400" dirty="0" err="1" smtClean="0"/>
              <a:t>benzylpenicillin</a:t>
            </a:r>
            <a:r>
              <a:rPr lang="en-US" sz="2400" dirty="0" smtClean="0"/>
              <a:t>, only by the presence of an amino group. That amino group helps the drug penetrate the outer membrane of Gram-negative bacteria.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err="1" smtClean="0"/>
              <a:t>Chloroquine</a:t>
            </a:r>
            <a:r>
              <a:rPr lang="en-US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 smtClean="0"/>
              <a:t>in a class of drugs called </a:t>
            </a:r>
            <a:r>
              <a:rPr lang="en-US" sz="2400" dirty="0" err="1" smtClean="0"/>
              <a:t>antimalarials</a:t>
            </a:r>
            <a:r>
              <a:rPr lang="en-US" sz="2400" dirty="0" smtClean="0"/>
              <a:t> and </a:t>
            </a:r>
            <a:r>
              <a:rPr lang="en-US" sz="2400" dirty="0" err="1" smtClean="0"/>
              <a:t>amebicides</a:t>
            </a:r>
            <a:r>
              <a:rPr lang="en-US" sz="2400" dirty="0" smtClean="0"/>
              <a:t>. It is used to prevent and treat malaria. It is also used to treat </a:t>
            </a:r>
            <a:r>
              <a:rPr lang="en-US" sz="2400" dirty="0" err="1" smtClean="0"/>
              <a:t>amebiasis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15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Other drugs,</a:t>
            </a:r>
            <a:endParaRPr lang="en-US" b="1" dirty="0"/>
          </a:p>
        </p:txBody>
      </p:sp>
      <p:pic>
        <p:nvPicPr>
          <p:cNvPr id="55298" name="Picture 2" descr="Chloroquin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133600"/>
            <a:ext cx="3581400" cy="200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4648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Side 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effects include blurred 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vision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  <a:hlinkClick r:id="rId4"/>
              </a:rPr>
              <a:t>nausea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  <a:hlinkClick r:id="rId4"/>
              </a:rPr>
              <a:t>vomiting</a:t>
            </a:r>
            <a:r>
              <a:rPr lang="en-US" dirty="0" smtClean="0">
                <a:solidFill>
                  <a:srgbClr val="0070C0"/>
                </a:solidFill>
              </a:rPr>
              <a:t>, abdominal </a:t>
            </a:r>
            <a:r>
              <a:rPr lang="en-US" dirty="0" smtClean="0">
                <a:solidFill>
                  <a:srgbClr val="0070C0"/>
                </a:solidFill>
                <a:hlinkClick r:id="rId5"/>
              </a:rPr>
              <a:t>cramps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  <a:hlinkClick r:id="rId6"/>
              </a:rPr>
              <a:t>headache</a:t>
            </a:r>
            <a:r>
              <a:rPr lang="en-US" dirty="0" smtClean="0">
                <a:solidFill>
                  <a:srgbClr val="0070C0"/>
                </a:solidFill>
              </a:rPr>
              <a:t>, and </a:t>
            </a:r>
            <a:r>
              <a:rPr lang="en-US" dirty="0" smtClean="0">
                <a:solidFill>
                  <a:srgbClr val="0070C0"/>
                </a:solidFill>
                <a:hlinkClick r:id="rId7"/>
              </a:rPr>
              <a:t>diarrhea</a:t>
            </a:r>
            <a:r>
              <a:rPr lang="en-US" dirty="0" smtClean="0">
                <a:solidFill>
                  <a:srgbClr val="0070C0"/>
                </a:solidFill>
              </a:rPr>
              <a:t> may occur.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/>
              <a:t>Paracetamol</a:t>
            </a:r>
            <a:r>
              <a:rPr lang="en-US" sz="2400" b="1" dirty="0" smtClean="0"/>
              <a:t> is a commonly used medicine that can help treat pain and reduce a high temperature (fever).</a:t>
            </a:r>
            <a:endParaRPr lang="en-US" sz="2400" dirty="0" smtClean="0"/>
          </a:p>
          <a:p>
            <a:pPr algn="just"/>
            <a:r>
              <a:rPr lang="en-US" sz="2400" dirty="0" smtClean="0"/>
              <a:t>It's typically used to relieve mild or moderate pain, such as </a:t>
            </a:r>
            <a:r>
              <a:rPr lang="en-US" sz="2400" dirty="0" smtClean="0">
                <a:hlinkClick r:id="rId2"/>
              </a:rPr>
              <a:t>headaches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3"/>
              </a:rPr>
              <a:t>toothache</a:t>
            </a:r>
            <a:r>
              <a:rPr lang="en-US" sz="2400" dirty="0" smtClean="0"/>
              <a:t> or </a:t>
            </a:r>
            <a:r>
              <a:rPr lang="en-US" sz="2400" dirty="0" smtClean="0">
                <a:hlinkClick r:id="rId4"/>
              </a:rPr>
              <a:t>sprains</a:t>
            </a:r>
            <a:r>
              <a:rPr lang="en-US" sz="2400" dirty="0" smtClean="0"/>
              <a:t>, and reduce fevers caused by illnesses such as </a:t>
            </a:r>
            <a:r>
              <a:rPr lang="en-US" sz="2400" dirty="0" smtClean="0">
                <a:hlinkClick r:id="rId5"/>
              </a:rPr>
              <a:t>colds</a:t>
            </a:r>
            <a:r>
              <a:rPr lang="en-US" sz="2400" dirty="0" smtClean="0"/>
              <a:t> and </a:t>
            </a:r>
            <a:r>
              <a:rPr lang="en-US" sz="2400" dirty="0" smtClean="0">
                <a:hlinkClick r:id="rId6"/>
              </a:rPr>
              <a:t>flu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Paracetamol</a:t>
            </a:r>
            <a:r>
              <a:rPr lang="en-US" sz="2400" dirty="0" smtClean="0"/>
              <a:t> is often recommended as one of the first treatments for pain, as it's safe for most people to take and side effects are rare.</a:t>
            </a:r>
            <a:endParaRPr lang="en-US" sz="2400" dirty="0"/>
          </a:p>
        </p:txBody>
      </p:sp>
      <p:pic>
        <p:nvPicPr>
          <p:cNvPr id="59394" name="Picture 2" descr="Paracetamol-skeletal.s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3733800"/>
            <a:ext cx="3810000" cy="2044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spirin-skeletal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556397"/>
            <a:ext cx="2771775" cy="23016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3810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Aspirin, or acetylsalicylic acid (ASA), is commonly used as a pain reliever for minor aches and pains and to reduce fever. It is also an anti-inflammatory drug and can be used as a blood thinner</a:t>
            </a:r>
            <a:r>
              <a:rPr lang="en-US" sz="2400" dirty="0" smtClean="0"/>
              <a:t>. People </a:t>
            </a:r>
            <a:r>
              <a:rPr lang="en-US" sz="2400" dirty="0" smtClean="0"/>
              <a:t>with a high risk of blood clots, </a:t>
            </a:r>
            <a:r>
              <a:rPr lang="en-US" sz="2400" dirty="0" smtClean="0">
                <a:hlinkClick r:id="rId3" tooltip="Everything you need to know about stroke"/>
              </a:rPr>
              <a:t>stroke</a:t>
            </a:r>
            <a:r>
              <a:rPr lang="en-US" sz="2400" dirty="0" smtClean="0"/>
              <a:t>, and </a:t>
            </a:r>
            <a:r>
              <a:rPr lang="en-US" sz="2400" dirty="0" smtClean="0">
                <a:hlinkClick r:id="rId4" tooltip="How to spot and treat a heart attack"/>
              </a:rPr>
              <a:t>heart attack</a:t>
            </a:r>
            <a:r>
              <a:rPr lang="en-US" sz="2400" dirty="0" smtClean="0"/>
              <a:t> can </a:t>
            </a:r>
            <a:r>
              <a:rPr lang="en-US" sz="2400" dirty="0" smtClean="0">
                <a:hlinkClick r:id="rId5"/>
              </a:rPr>
              <a:t>use aspirin</a:t>
            </a:r>
            <a:r>
              <a:rPr lang="en-US" sz="2400" dirty="0" smtClean="0"/>
              <a:t> long-term in low doses.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Aspirin contains </a:t>
            </a:r>
            <a:r>
              <a:rPr lang="en-US" sz="2400" dirty="0" err="1" smtClean="0"/>
              <a:t>salicylate</a:t>
            </a:r>
            <a:r>
              <a:rPr lang="en-US" sz="2400" dirty="0" smtClean="0"/>
              <a:t>, which derives from willow bark. Its use was </a:t>
            </a:r>
            <a:r>
              <a:rPr lang="en-US" sz="2400" dirty="0" smtClean="0">
                <a:hlinkClick r:id="rId6"/>
              </a:rPr>
              <a:t>first recorded</a:t>
            </a:r>
            <a:r>
              <a:rPr lang="en-US" sz="2400" dirty="0" smtClean="0"/>
              <a:t> around 400 BCE, in the time of Hippocrates, when people chewed willow bark to relieve </a:t>
            </a:r>
            <a:r>
              <a:rPr lang="en-US" sz="2400" dirty="0" smtClean="0">
                <a:hlinkClick r:id="rId7" tooltip="Everything you need to know about inflammation"/>
              </a:rPr>
              <a:t>inflammation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8" tooltip="Fever: What you need to know"/>
              </a:rPr>
              <a:t>fever</a:t>
            </a:r>
            <a:r>
              <a:rPr lang="en-U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It is often given to patients immediately after a heart attack to prevent further clot formation and cardiac tissue death.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17907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34290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Huckel's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Rule (4n+2 rule):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order to be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aromatic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molecule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must have a certain number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pi electrons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(electrons with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pi bonds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lone pairs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hlinkClick r:id="rId8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orbitals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within a closed loop of parallel, adjacent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hlinkClick r:id="rId8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orbitals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pi electron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count is defined by the series of numbers generated from 4n+2 where n = zero or any positive integer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..e, n = 0, 1, 2, etc.). 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most common case in six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pi electrons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(n = 1) which is found for example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benzene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pyrrole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/>
              </a:rPr>
              <a:t>furan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2"/>
              </a:rPr>
              <a:t>pyridine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65671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199" y="4191000"/>
            <a:ext cx="527174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00400" y="457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AROMATICITY examples</a:t>
            </a:r>
            <a:endParaRPr lang="en-US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84074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08695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93608"/>
            <a:ext cx="8352878" cy="596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IUPAC recommends the </a:t>
            </a:r>
            <a:r>
              <a:rPr lang="en-US" sz="2000" b="1" dirty="0" err="1" smtClean="0">
                <a:hlinkClick r:id="rId3" tooltip="Hantzsch-Widman nomenclature"/>
              </a:rPr>
              <a:t>Hantzsch-Widman</a:t>
            </a:r>
            <a:r>
              <a:rPr lang="en-US" sz="2000" b="1" dirty="0" smtClean="0">
                <a:hlinkClick r:id="rId3" tooltip="Hantzsch-Widman nomenclature"/>
              </a:rPr>
              <a:t> nomenclature</a:t>
            </a:r>
            <a:r>
              <a:rPr lang="en-US" sz="2000" b="1" dirty="0" smtClean="0"/>
              <a:t> for naming heterocyclic compounds.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1997</Words>
  <Application>Microsoft Office PowerPoint</Application>
  <PresentationFormat>On-screen Show (4:3)</PresentationFormat>
  <Paragraphs>121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60</cp:revision>
  <dcterms:created xsi:type="dcterms:W3CDTF">2019-02-05T05:09:29Z</dcterms:created>
  <dcterms:modified xsi:type="dcterms:W3CDTF">2019-02-07T06:24:56Z</dcterms:modified>
</cp:coreProperties>
</file>