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5" r:id="rId2"/>
    <p:sldId id="276" r:id="rId3"/>
    <p:sldId id="277" r:id="rId4"/>
    <p:sldId id="259" r:id="rId5"/>
    <p:sldId id="260" r:id="rId6"/>
    <p:sldId id="261" r:id="rId7"/>
    <p:sldId id="271" r:id="rId8"/>
    <p:sldId id="272" r:id="rId9"/>
    <p:sldId id="273" r:id="rId10"/>
    <p:sldId id="258" r:id="rId11"/>
    <p:sldId id="256" r:id="rId12"/>
    <p:sldId id="358" r:id="rId13"/>
    <p:sldId id="364" r:id="rId14"/>
    <p:sldId id="363" r:id="rId15"/>
    <p:sldId id="365" r:id="rId16"/>
    <p:sldId id="366" r:id="rId17"/>
    <p:sldId id="360" r:id="rId18"/>
    <p:sldId id="362" r:id="rId19"/>
    <p:sldId id="367" r:id="rId20"/>
    <p:sldId id="368"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361" r:id="rId41"/>
    <p:sldId id="31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5" autoAdjust="0"/>
    <p:restoredTop sz="92652" autoAdjust="0"/>
  </p:normalViewPr>
  <p:slideViewPr>
    <p:cSldViewPr>
      <p:cViewPr varScale="1">
        <p:scale>
          <a:sx n="84" d="100"/>
          <a:sy n="84" d="100"/>
        </p:scale>
        <p:origin x="1452"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CD544-0D68-4525-94E7-79DAD5E372DF}" type="datetimeFigureOut">
              <a:rPr lang="en-US" smtClean="0"/>
              <a:pPr/>
              <a:t>6/22/2022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DE766-0ACC-43EE-B6F4-428EB77ECED8}" type="slidenum">
              <a:rPr lang="en-IN" smtClean="0"/>
              <a:pPr/>
              <a:t>‹#›</a:t>
            </a:fld>
            <a:endParaRPr lang="en-IN"/>
          </a:p>
        </p:txBody>
      </p:sp>
    </p:spTree>
    <p:extLst>
      <p:ext uri="{BB962C8B-B14F-4D97-AF65-F5344CB8AC3E}">
        <p14:creationId xmlns:p14="http://schemas.microsoft.com/office/powerpoint/2010/main" val="156736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p:txBody>
          <a:bodyPr/>
          <a:lstStyle/>
          <a:p>
            <a:pPr eaLnBrk="1" hangingPunct="1">
              <a:spcBef>
                <a:spcPct val="0"/>
              </a:spcBef>
            </a:pPr>
            <a:r>
              <a:rPr lang="en-US" b="1"/>
              <a:t>Summary:</a:t>
            </a:r>
            <a:endParaRPr lang="en-US"/>
          </a:p>
          <a:p>
            <a:pPr eaLnBrk="1" hangingPunct="1">
              <a:spcBef>
                <a:spcPct val="0"/>
              </a:spcBef>
            </a:pPr>
            <a:r>
              <a:rPr lang="en-US"/>
              <a:t> </a:t>
            </a:r>
          </a:p>
          <a:p>
            <a:pPr eaLnBrk="1" hangingPunct="1">
              <a:spcBef>
                <a:spcPct val="0"/>
              </a:spcBef>
            </a:pPr>
            <a:r>
              <a:rPr lang="en-US"/>
              <a:t>Welcome to the NanoWorld, where nanotechnology is ubiquitous and pervasive. Nanotechnology is an emerging field in all areas of science, engineering and technology. Soon, much of the work in nanotechnology will transcend itself from research into the products and commodities we will use. Consider the fact that computers, cell phones, mp3’s and video game controllers have become exponentially smaller and more powerful over the last 10 years. </a:t>
            </a:r>
          </a:p>
          <a:p>
            <a:pPr eaLnBrk="1" hangingPunct="1">
              <a:spcBef>
                <a:spcPct val="0"/>
              </a:spcBef>
            </a:pPr>
            <a:endParaRPr lang="en-US"/>
          </a:p>
          <a:p>
            <a:pPr eaLnBrk="1" hangingPunct="1">
              <a:spcBef>
                <a:spcPct val="0"/>
              </a:spcBef>
            </a:pPr>
            <a:r>
              <a:rPr lang="en-US"/>
              <a:t>Before long, the materials developed through nanotechnology will lead to such things as better solar panels that are more efficient in transferring solar energy into electricity; stronger and lighter materials that can replace steel in construction of buildings and structures; and better tools for transporting medicine into patients and analyzing blood, cells, etc. The nanotechnology field will continue to expand and provide opportunities for all interested people regardless of their career specialty.</a:t>
            </a:r>
          </a:p>
          <a:p>
            <a:pPr eaLnBrk="1" hangingPunct="1">
              <a:spcBef>
                <a:spcPct val="0"/>
              </a:spcBef>
            </a:pPr>
            <a:endParaRPr lang="en-US"/>
          </a:p>
          <a:p>
            <a:pPr eaLnBrk="1" hangingPunct="1">
              <a:spcBef>
                <a:spcPct val="0"/>
              </a:spcBef>
            </a:pPr>
            <a:r>
              <a:rPr lang="en-US"/>
              <a:t>Fig. 1.26 - Microsoft Office Clip Art.</a:t>
            </a:r>
          </a:p>
          <a:p>
            <a:pPr eaLnBrk="1" hangingPunct="1">
              <a:spcBef>
                <a:spcPct val="0"/>
              </a:spcBef>
            </a:pPr>
            <a:endParaRPr lang="en-US"/>
          </a:p>
          <a:p>
            <a:pPr eaLnBrk="1" hangingPunct="1">
              <a:spcBef>
                <a:spcPct val="0"/>
              </a:spcBef>
            </a:pPr>
            <a:endParaRPr lang="en-US"/>
          </a:p>
        </p:txBody>
      </p:sp>
      <p:sp>
        <p:nvSpPr>
          <p:cNvPr id="58371" name="Slide Number Placeholder 3"/>
          <p:cNvSpPr>
            <a:spLocks noGrp="1"/>
          </p:cNvSpPr>
          <p:nvPr>
            <p:ph type="sldNum" sz="quarter" idx="5"/>
          </p:nvPr>
        </p:nvSpPr>
        <p:spPr>
          <a:noFill/>
        </p:spPr>
        <p:txBody>
          <a:bodyPr/>
          <a:lstStyle/>
          <a:p>
            <a:pPr fontAlgn="base">
              <a:spcBef>
                <a:spcPct val="0"/>
              </a:spcBef>
              <a:spcAft>
                <a:spcPct val="0"/>
              </a:spcAft>
              <a:defRPr/>
            </a:pPr>
            <a:fld id="{06C53754-5B42-42EC-81D7-5B97E6B8B9B8}" type="slidenum">
              <a:rPr lang="en-US"/>
              <a:pPr fontAlgn="base">
                <a:spcBef>
                  <a:spcPct val="0"/>
                </a:spcBef>
                <a:spcAft>
                  <a:spcPct val="0"/>
                </a:spcAft>
                <a:defRPr/>
              </a:pPr>
              <a:t>41</a:t>
            </a:fld>
            <a:endParaRPr lang="en-US"/>
          </a:p>
        </p:txBody>
      </p:sp>
    </p:spTree>
    <p:extLst>
      <p:ext uri="{BB962C8B-B14F-4D97-AF65-F5344CB8AC3E}">
        <p14:creationId xmlns:p14="http://schemas.microsoft.com/office/powerpoint/2010/main" val="144366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6/22/2022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6/22/2022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6/22/2022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748464" y="0"/>
            <a:ext cx="395536" cy="365125"/>
          </a:xfrm>
          <a:prstGeom prst="rect">
            <a:avLst/>
          </a:prstGeom>
        </p:spPr>
        <p:txBody>
          <a:bodyPr vert="horz" lIns="91440" tIns="45720" rIns="91440" bIns="45720" rtlCol="0" anchor="ctr"/>
          <a:lstStyle>
            <a:lvl1pPr algn="r">
              <a:defRPr sz="1200" b="1" baseline="0">
                <a:solidFill>
                  <a:schemeClr val="tx1">
                    <a:tint val="75000"/>
                  </a:schemeClr>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7049D2-F3D6-432A-A1D2-D78F34E042D1}" type="datetimeFigureOut">
              <a:rPr lang="en-US" smtClean="0"/>
              <a:pPr/>
              <a:t>6/22/2022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7049D2-F3D6-432A-A1D2-D78F34E042D1}" type="datetimeFigureOut">
              <a:rPr lang="en-US" smtClean="0"/>
              <a:pPr/>
              <a:t>6/22/2022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A7049D2-F3D6-432A-A1D2-D78F34E042D1}" type="datetimeFigureOut">
              <a:rPr lang="en-US" smtClean="0"/>
              <a:pPr/>
              <a:t>6/22/2022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A7049D2-F3D6-432A-A1D2-D78F34E042D1}" type="datetimeFigureOut">
              <a:rPr lang="en-US" smtClean="0"/>
              <a:pPr/>
              <a:t>6/22/2022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A7049D2-F3D6-432A-A1D2-D78F34E042D1}" type="datetimeFigureOut">
              <a:rPr lang="en-US" smtClean="0"/>
              <a:pPr/>
              <a:t>6/22/2022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049D2-F3D6-432A-A1D2-D78F34E042D1}" type="datetimeFigureOut">
              <a:rPr lang="en-US" smtClean="0"/>
              <a:pPr/>
              <a:t>6/22/2022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049D2-F3D6-432A-A1D2-D78F34E042D1}" type="datetimeFigureOut">
              <a:rPr lang="en-US" smtClean="0"/>
              <a:pPr/>
              <a:t>6/22/2022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049D2-F3D6-432A-A1D2-D78F34E042D1}" type="datetimeFigureOut">
              <a:rPr lang="en-US" smtClean="0"/>
              <a:pPr/>
              <a:t>6/22/2022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A7322F-E8F7-44C8-BAD3-31C40AA827F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049D2-F3D6-432A-A1D2-D78F34E042D1}" type="datetimeFigureOut">
              <a:rPr lang="en-US" smtClean="0"/>
              <a:pPr/>
              <a:t>6/22/2022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7322F-E8F7-44C8-BAD3-31C40AA827F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techopen.com/books/plasmonics-principles-and-applications/application-of-surface-plasmon-resonance-based-on-a-metal-nanoparticle#B2" TargetMode="External"/><Relationship Id="rId2" Type="http://schemas.openxmlformats.org/officeDocument/2006/relationships/hyperlink" Target="https://www.intechopen.com/books/plasmonics-principles-and-applications/application-of-surface-plasmon-resonance-based-on-a-metal-nanoparticle#B1" TargetMode="External"/><Relationship Id="rId1" Type="http://schemas.openxmlformats.org/officeDocument/2006/relationships/slideLayout" Target="../slideLayouts/slideLayout12.xml"/><Relationship Id="rId4" Type="http://schemas.openxmlformats.org/officeDocument/2006/relationships/hyperlink" Target="https://www.intechopen.com/books/plasmonics-principles-and-applications/application-of-surface-plasmon-resonance-based-on-a-metal-nanoparticle#B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tf-split.hr/glossary/image/ball_mill.gi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4000"/>
              <a:t>Thermal Decomposition Apparatus</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60102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2362200" y="2209800"/>
            <a:ext cx="9906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8139" idx="1"/>
          </p:cNvCxnSpPr>
          <p:nvPr/>
        </p:nvCxnSpPr>
        <p:spPr>
          <a:xfrm rot="10800000" flipV="1">
            <a:off x="7162800" y="2744788"/>
            <a:ext cx="609600" cy="889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6248400" y="4724400"/>
            <a:ext cx="685800" cy="3048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95400" y="4038600"/>
            <a:ext cx="457200" cy="1539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572000" y="2133600"/>
            <a:ext cx="1219200" cy="609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137" name="TextBox 22"/>
          <p:cNvSpPr txBox="1">
            <a:spLocks noChangeArrowheads="1"/>
          </p:cNvSpPr>
          <p:nvPr/>
        </p:nvSpPr>
        <p:spPr bwMode="auto">
          <a:xfrm>
            <a:off x="4953000" y="1524000"/>
            <a:ext cx="1308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Sample in Ta foil</a:t>
            </a:r>
          </a:p>
        </p:txBody>
      </p:sp>
      <p:sp>
        <p:nvSpPr>
          <p:cNvPr id="48138" name="TextBox 23"/>
          <p:cNvSpPr txBox="1">
            <a:spLocks noChangeArrowheads="1"/>
          </p:cNvSpPr>
          <p:nvPr/>
        </p:nvSpPr>
        <p:spPr bwMode="auto">
          <a:xfrm>
            <a:off x="1600200" y="2057400"/>
            <a:ext cx="747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Furnace</a:t>
            </a:r>
          </a:p>
        </p:txBody>
      </p:sp>
      <p:sp>
        <p:nvSpPr>
          <p:cNvPr id="48139" name="TextBox 24"/>
          <p:cNvSpPr txBox="1">
            <a:spLocks noChangeArrowheads="1"/>
          </p:cNvSpPr>
          <p:nvPr/>
        </p:nvSpPr>
        <p:spPr bwMode="auto">
          <a:xfrm>
            <a:off x="7772400" y="2514600"/>
            <a:ext cx="1052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Evacuated</a:t>
            </a:r>
          </a:p>
          <a:p>
            <a:pPr eaLnBrk="1" hangingPunct="1"/>
            <a:r>
              <a:rPr lang="en-US" altLang="en-US" sz="1200">
                <a:solidFill>
                  <a:srgbClr val="FF0000"/>
                </a:solidFill>
              </a:rPr>
              <a:t>Quartz Tube</a:t>
            </a:r>
          </a:p>
        </p:txBody>
      </p:sp>
      <p:sp>
        <p:nvSpPr>
          <p:cNvPr id="48140" name="TextBox 27"/>
          <p:cNvSpPr txBox="1">
            <a:spLocks noChangeArrowheads="1"/>
          </p:cNvSpPr>
          <p:nvPr/>
        </p:nvSpPr>
        <p:spPr bwMode="auto">
          <a:xfrm>
            <a:off x="304800" y="3657600"/>
            <a:ext cx="1330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FF0000"/>
                </a:solidFill>
              </a:rPr>
              <a:t>Turbo Molecular </a:t>
            </a:r>
          </a:p>
          <a:p>
            <a:pPr algn="ctr" eaLnBrk="1" hangingPunct="1"/>
            <a:r>
              <a:rPr lang="en-US" altLang="en-US" sz="1200">
                <a:solidFill>
                  <a:srgbClr val="FF0000"/>
                </a:solidFill>
              </a:rPr>
              <a:t>Pump</a:t>
            </a:r>
          </a:p>
        </p:txBody>
      </p:sp>
      <p:sp>
        <p:nvSpPr>
          <p:cNvPr id="48141" name="TextBox 30"/>
          <p:cNvSpPr txBox="1">
            <a:spLocks noChangeArrowheads="1"/>
          </p:cNvSpPr>
          <p:nvPr/>
        </p:nvSpPr>
        <p:spPr bwMode="auto">
          <a:xfrm>
            <a:off x="6858000" y="4495800"/>
            <a:ext cx="1403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FF0000"/>
                </a:solidFill>
              </a:rPr>
              <a:t>Mechanical Pump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F15528-21DE-4FAA-801E-634DDDAF4B2B}" type="slidenum">
              <a:rPr lang="en-US" smtClean="0"/>
              <a:pPr/>
              <a:t>10</a:t>
            </a:fld>
            <a:endParaRPr lang="en-US" dirty="0"/>
          </a:p>
        </p:txBody>
      </p:sp>
      <p:sp>
        <p:nvSpPr>
          <p:cNvPr id="4" name="Rectangle 6"/>
          <p:cNvSpPr txBox="1">
            <a:spLocks noChangeArrowheads="1"/>
          </p:cNvSpPr>
          <p:nvPr/>
        </p:nvSpPr>
        <p:spPr bwMode="auto">
          <a:xfrm>
            <a:off x="251520" y="95434"/>
            <a:ext cx="8208912"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eaLnBrk="1" hangingPunct="1"/>
            <a:r>
              <a:rPr lang="en-US" altLang="en-US" sz="2400" kern="0" baseline="0" dirty="0">
                <a:solidFill>
                  <a:schemeClr val="tx1"/>
                </a:solidFill>
              </a:rPr>
              <a:t>Optical Properties: Surface Plasmon Resonance</a:t>
            </a:r>
          </a:p>
        </p:txBody>
      </p:sp>
      <p:sp>
        <p:nvSpPr>
          <p:cNvPr id="5" name="Text Box 8"/>
          <p:cNvSpPr txBox="1">
            <a:spLocks noChangeArrowheads="1"/>
          </p:cNvSpPr>
          <p:nvPr/>
        </p:nvSpPr>
        <p:spPr bwMode="auto">
          <a:xfrm>
            <a:off x="381000" y="764704"/>
            <a:ext cx="8763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algn="ctr" eaLnBrk="0" fontAlgn="base" hangingPunct="0">
              <a:spcBef>
                <a:spcPct val="0"/>
              </a:spcBef>
              <a:spcAft>
                <a:spcPct val="0"/>
              </a:spcAft>
              <a:defRPr sz="800">
                <a:solidFill>
                  <a:schemeClr val="tx1"/>
                </a:solidFill>
                <a:latin typeface="Arial" panose="020B0604020202020204" pitchFamily="34" charset="0"/>
              </a:defRPr>
            </a:lvl6pPr>
            <a:lvl7pPr marL="2971800" indent="-228600" algn="ctr" eaLnBrk="0" fontAlgn="base" hangingPunct="0">
              <a:spcBef>
                <a:spcPct val="0"/>
              </a:spcBef>
              <a:spcAft>
                <a:spcPct val="0"/>
              </a:spcAft>
              <a:defRPr sz="800">
                <a:solidFill>
                  <a:schemeClr val="tx1"/>
                </a:solidFill>
                <a:latin typeface="Arial" panose="020B0604020202020204" pitchFamily="34" charset="0"/>
              </a:defRPr>
            </a:lvl7pPr>
            <a:lvl8pPr marL="3429000" indent="-228600" algn="ctr" eaLnBrk="0" fontAlgn="base" hangingPunct="0">
              <a:spcBef>
                <a:spcPct val="0"/>
              </a:spcBef>
              <a:spcAft>
                <a:spcPct val="0"/>
              </a:spcAft>
              <a:defRPr sz="800">
                <a:solidFill>
                  <a:schemeClr val="tx1"/>
                </a:solidFill>
                <a:latin typeface="Arial" panose="020B0604020202020204" pitchFamily="34" charset="0"/>
              </a:defRPr>
            </a:lvl8pPr>
            <a:lvl9pPr marL="3886200" indent="-228600" algn="ctr" eaLnBrk="0" fontAlgn="base" hangingPunct="0">
              <a:spcBef>
                <a:spcPct val="0"/>
              </a:spcBef>
              <a:spcAft>
                <a:spcPct val="0"/>
              </a:spcAft>
              <a:defRPr sz="800">
                <a:solidFill>
                  <a:schemeClr val="tx1"/>
                </a:solidFill>
                <a:latin typeface="Arial" panose="020B0604020202020204" pitchFamily="34" charset="0"/>
              </a:defRPr>
            </a:lvl9pPr>
          </a:lstStyle>
          <a:p>
            <a:pPr eaLnBrk="1" hangingPunct="1">
              <a:buFontTx/>
              <a:buChar char="•"/>
            </a:pPr>
            <a:r>
              <a:rPr lang="en-US" altLang="en-US" sz="2000" b="1" baseline="0" dirty="0">
                <a:latin typeface="Times New Roman" panose="02020603050405020304" pitchFamily="18" charset="0"/>
                <a:cs typeface="Times New Roman" panose="02020603050405020304" pitchFamily="18" charset="0"/>
              </a:rPr>
              <a:t>Surface </a:t>
            </a:r>
            <a:r>
              <a:rPr lang="en-US" altLang="en-US" sz="2000" b="1" baseline="0" dirty="0" err="1">
                <a:latin typeface="Times New Roman" panose="02020603050405020304" pitchFamily="18" charset="0"/>
                <a:cs typeface="Times New Roman" panose="02020603050405020304" pitchFamily="18" charset="0"/>
              </a:rPr>
              <a:t>plasmon</a:t>
            </a:r>
            <a:r>
              <a:rPr lang="en-US" altLang="en-US" sz="2000" b="1" baseline="0" dirty="0">
                <a:latin typeface="Times New Roman" panose="02020603050405020304" pitchFamily="18" charset="0"/>
                <a:cs typeface="Times New Roman" panose="02020603050405020304" pitchFamily="18" charset="0"/>
              </a:rPr>
              <a:t> resonance is the coherent excitation </a:t>
            </a:r>
            <a:r>
              <a:rPr lang="en-US" altLang="en-US" sz="2000" b="1" u="sng" baseline="0" dirty="0">
                <a:latin typeface="Times New Roman" panose="02020603050405020304" pitchFamily="18" charset="0"/>
                <a:cs typeface="Times New Roman" panose="02020603050405020304" pitchFamily="18" charset="0"/>
              </a:rPr>
              <a:t>of all the "free" electrons</a:t>
            </a:r>
            <a:r>
              <a:rPr lang="en-US" altLang="en-US" sz="2000" b="1" baseline="0" dirty="0">
                <a:latin typeface="Times New Roman" panose="02020603050405020304" pitchFamily="18" charset="0"/>
                <a:cs typeface="Times New Roman" panose="02020603050405020304" pitchFamily="18" charset="0"/>
              </a:rPr>
              <a:t> within the conduction band, leading to an in-phase oscillation.</a:t>
            </a:r>
          </a:p>
          <a:p>
            <a:pPr eaLnBrk="1" hangingPunct="1">
              <a:buFontTx/>
              <a:buChar char="•"/>
            </a:pPr>
            <a:endParaRPr lang="en-US" altLang="en-US" sz="2000" b="1" baseline="0" dirty="0">
              <a:latin typeface="Times New Roman" panose="02020603050405020304" pitchFamily="18" charset="0"/>
              <a:cs typeface="Times New Roman" panose="02020603050405020304" pitchFamily="18" charset="0"/>
            </a:endParaRPr>
          </a:p>
          <a:p>
            <a:pPr eaLnBrk="1" hangingPunct="1">
              <a:buFontTx/>
              <a:buChar char="•"/>
            </a:pPr>
            <a:r>
              <a:rPr lang="en-US" altLang="en-US" sz="2000" b="1" baseline="0" dirty="0">
                <a:latin typeface="Times New Roman" panose="02020603050405020304" pitchFamily="18" charset="0"/>
                <a:cs typeface="Times New Roman" panose="02020603050405020304" pitchFamily="18" charset="0"/>
              </a:rPr>
              <a:t>When the size of a metal nanocrystal is smaller than the wavelength of incident radiation, a surface </a:t>
            </a:r>
            <a:r>
              <a:rPr lang="en-US" altLang="en-US" sz="2000" b="1" baseline="0" dirty="0" err="1">
                <a:latin typeface="Times New Roman" panose="02020603050405020304" pitchFamily="18" charset="0"/>
                <a:cs typeface="Times New Roman" panose="02020603050405020304" pitchFamily="18" charset="0"/>
              </a:rPr>
              <a:t>plasmon</a:t>
            </a:r>
            <a:r>
              <a:rPr lang="en-US" altLang="en-US" sz="2000" b="1" baseline="0" dirty="0">
                <a:latin typeface="Times New Roman" panose="02020603050405020304" pitchFamily="18" charset="0"/>
                <a:cs typeface="Times New Roman" panose="02020603050405020304" pitchFamily="18" charset="0"/>
              </a:rPr>
              <a:t> resonance is generated.</a:t>
            </a:r>
          </a:p>
          <a:p>
            <a:pPr eaLnBrk="1" hangingPunct="1">
              <a:buFontTx/>
              <a:buChar char="•"/>
            </a:pPr>
            <a:endParaRPr lang="en-US" altLang="en-US" sz="2000" b="1" baseline="0" dirty="0">
              <a:latin typeface="Times New Roman" panose="02020603050405020304" pitchFamily="18" charset="0"/>
              <a:cs typeface="Times New Roman" panose="02020603050405020304" pitchFamily="18" charset="0"/>
            </a:endParaRPr>
          </a:p>
          <a:p>
            <a:pPr eaLnBrk="1" hangingPunct="1">
              <a:buFontTx/>
              <a:buChar char="•"/>
            </a:pPr>
            <a:r>
              <a:rPr lang="en-US" altLang="en-US" sz="2000" b="1" baseline="0" dirty="0">
                <a:latin typeface="Times New Roman" panose="02020603050405020304" pitchFamily="18" charset="0"/>
                <a:cs typeface="Times New Roman" panose="02020603050405020304" pitchFamily="18" charset="0"/>
              </a:rPr>
              <a:t> The figure shows schematically how a surface </a:t>
            </a:r>
            <a:r>
              <a:rPr lang="en-US" altLang="en-US" sz="2000" b="1" baseline="0" dirty="0" err="1">
                <a:latin typeface="Times New Roman" panose="02020603050405020304" pitchFamily="18" charset="0"/>
                <a:cs typeface="Times New Roman" panose="02020603050405020304" pitchFamily="18" charset="0"/>
              </a:rPr>
              <a:t>plasmon</a:t>
            </a:r>
            <a:r>
              <a:rPr lang="en-US" altLang="en-US" sz="2000" b="1" baseline="0" dirty="0">
                <a:latin typeface="Times New Roman" panose="02020603050405020304" pitchFamily="18" charset="0"/>
                <a:cs typeface="Times New Roman" panose="02020603050405020304" pitchFamily="18" charset="0"/>
              </a:rPr>
              <a:t> oscillation  is created. The electric field of an incoming light induces a polarization of the free electrons relative to the cationic lattice. </a:t>
            </a:r>
          </a:p>
          <a:p>
            <a:pPr eaLnBrk="1" hangingPunct="1"/>
            <a:endParaRPr lang="en-US" altLang="en-US" sz="2000" b="1" baseline="0" dirty="0">
              <a:latin typeface="Times New Roman" panose="02020603050405020304" pitchFamily="18" charset="0"/>
              <a:cs typeface="Times New Roman" panose="02020603050405020304" pitchFamily="18" charset="0"/>
            </a:endParaRPr>
          </a:p>
          <a:p>
            <a:pPr eaLnBrk="1" hangingPunct="1">
              <a:buFontTx/>
              <a:buChar char="•"/>
            </a:pPr>
            <a:r>
              <a:rPr lang="en-US" altLang="en-US" sz="2000" b="1" baseline="0" dirty="0">
                <a:latin typeface="Times New Roman" panose="02020603050405020304" pitchFamily="18" charset="0"/>
                <a:cs typeface="Times New Roman" panose="02020603050405020304" pitchFamily="18" charset="0"/>
              </a:rPr>
              <a:t>The net charge difference occurs at the nanoparticle boundaries (the surface), which in turn acts as a restoring force. In this manner a dipolar oscillation of electrons is created with a certain frequency. </a:t>
            </a:r>
          </a:p>
        </p:txBody>
      </p:sp>
    </p:spTree>
    <p:extLst>
      <p:ext uri="{BB962C8B-B14F-4D97-AF65-F5344CB8AC3E}">
        <p14:creationId xmlns:p14="http://schemas.microsoft.com/office/powerpoint/2010/main" val="110557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9" descr="78B6D4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178"/>
            <a:ext cx="4843468" cy="463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AE81BFD-E4C9-4497-BB81-5F2E967E7E01}"/>
              </a:ext>
            </a:extLst>
          </p:cNvPr>
          <p:cNvPicPr>
            <a:picLocks noChangeAspect="1"/>
          </p:cNvPicPr>
          <p:nvPr/>
        </p:nvPicPr>
        <p:blipFill rotWithShape="1">
          <a:blip r:embed="rId3"/>
          <a:srcRect l="27162" t="43000" r="42914" b="30401"/>
          <a:stretch/>
        </p:blipFill>
        <p:spPr>
          <a:xfrm>
            <a:off x="4606255" y="4293096"/>
            <a:ext cx="4291236" cy="2145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F15528-21DE-4FAA-801E-634DDDAF4B2B}" type="slidenum">
              <a:rPr lang="en-US" smtClean="0"/>
              <a:pPr/>
              <a:t>12</a:t>
            </a:fld>
            <a:endParaRPr lang="en-US" dirty="0"/>
          </a:p>
        </p:txBody>
      </p:sp>
      <p:sp>
        <p:nvSpPr>
          <p:cNvPr id="3" name="Rectangle 3"/>
          <p:cNvSpPr txBox="1">
            <a:spLocks noChangeArrowheads="1"/>
          </p:cNvSpPr>
          <p:nvPr/>
        </p:nvSpPr>
        <p:spPr bwMode="auto">
          <a:xfrm>
            <a:off x="611560" y="1844824"/>
            <a:ext cx="8424936" cy="339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buFont typeface="Wingdings" panose="05000000000000000000" pitchFamily="2" charset="2"/>
              <a:buChar char="Ø"/>
            </a:pPr>
            <a:r>
              <a:rPr lang="en-US" altLang="en-US" sz="2000" kern="0" baseline="0" dirty="0"/>
              <a:t>In this manner a dipolar oscillation of electrons is created with a certain frequency. The energy of the surface </a:t>
            </a:r>
            <a:r>
              <a:rPr lang="en-US" altLang="en-US" sz="2000" kern="0" baseline="0" dirty="0" err="1"/>
              <a:t>plasmon</a:t>
            </a:r>
            <a:r>
              <a:rPr lang="en-US" altLang="en-US" sz="2000" kern="0" baseline="0" dirty="0"/>
              <a:t> resonance depends on both the free electron density and the dielectric medium surrounding the nanoparticle. </a:t>
            </a:r>
          </a:p>
          <a:p>
            <a:pPr eaLnBrk="1" hangingPunct="1">
              <a:buFont typeface="Wingdings" panose="05000000000000000000" pitchFamily="2" charset="2"/>
              <a:buChar char="Ø"/>
            </a:pPr>
            <a:r>
              <a:rPr lang="en-US" altLang="en-US" sz="2000" kern="0" baseline="0" dirty="0"/>
              <a:t>The resonance frequency increases with decreasing particle size if the size of the particles is smaller than the wavelength of the particles. </a:t>
            </a:r>
          </a:p>
          <a:p>
            <a:pPr eaLnBrk="1" hangingPunct="1">
              <a:buFont typeface="Wingdings" panose="05000000000000000000" pitchFamily="2" charset="2"/>
              <a:buChar char="Ø"/>
            </a:pPr>
            <a:r>
              <a:rPr lang="en-US" altLang="en-US" sz="2000" kern="0" baseline="0" dirty="0">
                <a:solidFill>
                  <a:srgbClr val="FF0000"/>
                </a:solidFill>
              </a:rPr>
              <a:t>Noble metals have the reso­nance frequency in the visible light range. </a:t>
            </a:r>
          </a:p>
          <a:p>
            <a:pPr eaLnBrk="1" hangingPunct="1">
              <a:buFont typeface="Wingdings" panose="05000000000000000000" pitchFamily="2" charset="2"/>
              <a:buChar char="Ø"/>
            </a:pPr>
            <a:r>
              <a:rPr lang="en-US" altLang="en-US" sz="2000" kern="0" baseline="0" dirty="0">
                <a:cs typeface="Times New Roman" panose="02020603050405020304" pitchFamily="18" charset="0"/>
              </a:rPr>
              <a:t>Mie was the first to explain the red color of gold nanoparticle colloidal in 1908 by solving Maxwell's equation for an electromagnetic light wave interacting with small metallic spheres.</a:t>
            </a:r>
            <a:r>
              <a:rPr lang="en-US" altLang="en-US" sz="2000" kern="0" baseline="0" dirty="0"/>
              <a:t> </a:t>
            </a:r>
          </a:p>
        </p:txBody>
      </p:sp>
      <p:sp>
        <p:nvSpPr>
          <p:cNvPr id="4" name="Rectangle 3"/>
          <p:cNvSpPr/>
          <p:nvPr/>
        </p:nvSpPr>
        <p:spPr>
          <a:xfrm>
            <a:off x="2483768" y="581755"/>
            <a:ext cx="4463081" cy="523220"/>
          </a:xfrm>
          <a:prstGeom prst="rect">
            <a:avLst/>
          </a:prstGeom>
        </p:spPr>
        <p:txBody>
          <a:bodyPr wrap="none">
            <a:spAutoFit/>
          </a:bodyPr>
          <a:lstStyle/>
          <a:p>
            <a:r>
              <a:rPr lang="en-US" altLang="en-US" sz="2800" b="1" kern="0" baseline="0" dirty="0"/>
              <a:t>Surface </a:t>
            </a:r>
            <a:r>
              <a:rPr lang="en-US" altLang="en-US" sz="2800" b="1" kern="0" baseline="0" dirty="0" err="1"/>
              <a:t>plasmon</a:t>
            </a:r>
            <a:r>
              <a:rPr lang="en-US" altLang="en-US" sz="2800" b="1" kern="0" baseline="0" dirty="0"/>
              <a:t> resonance </a:t>
            </a:r>
            <a:endParaRPr lang="en-US" sz="2800" b="1" dirty="0"/>
          </a:p>
        </p:txBody>
      </p:sp>
    </p:spTree>
    <p:extLst>
      <p:ext uri="{BB962C8B-B14F-4D97-AF65-F5344CB8AC3E}">
        <p14:creationId xmlns:p14="http://schemas.microsoft.com/office/powerpoint/2010/main" val="80048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C766B-1347-4FFC-98BF-FAA5D830D9D9}"/>
              </a:ext>
            </a:extLst>
          </p:cNvPr>
          <p:cNvPicPr>
            <a:picLocks noChangeAspect="1"/>
          </p:cNvPicPr>
          <p:nvPr/>
        </p:nvPicPr>
        <p:blipFill rotWithShape="1">
          <a:blip r:embed="rId2"/>
          <a:srcRect l="36612" t="40200" r="42913" b="47200"/>
          <a:stretch/>
        </p:blipFill>
        <p:spPr>
          <a:xfrm>
            <a:off x="899592" y="2564904"/>
            <a:ext cx="7488832" cy="2592288"/>
          </a:xfrm>
          <a:prstGeom prst="rect">
            <a:avLst/>
          </a:prstGeom>
        </p:spPr>
      </p:pic>
    </p:spTree>
    <p:extLst>
      <p:ext uri="{BB962C8B-B14F-4D97-AF65-F5344CB8AC3E}">
        <p14:creationId xmlns:p14="http://schemas.microsoft.com/office/powerpoint/2010/main" val="287902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17D47-1064-4159-A52C-C1A9D1596A4B}"/>
              </a:ext>
            </a:extLst>
          </p:cNvPr>
          <p:cNvSpPr txBox="1"/>
          <p:nvPr/>
        </p:nvSpPr>
        <p:spPr>
          <a:xfrm>
            <a:off x="179512" y="751344"/>
            <a:ext cx="9073008" cy="4247317"/>
          </a:xfrm>
          <a:prstGeom prst="rect">
            <a:avLst/>
          </a:prstGeom>
          <a:noFill/>
        </p:spPr>
        <p:txBody>
          <a:bodyPr wrap="square">
            <a:spAutoFit/>
          </a:bodyPr>
          <a:lstStyle/>
          <a:p>
            <a:r>
              <a:rPr lang="en-US" dirty="0"/>
              <a:t>Surface plasmon resonance (SPR) is a powerful technique to retrieve information on optical properties of biomaterial and nanomaterials. Biosensor based on SPR is a </a:t>
            </a:r>
            <a:r>
              <a:rPr lang="en-US" dirty="0" err="1"/>
              <a:t>versatiletechnique</a:t>
            </a:r>
            <a:r>
              <a:rPr lang="en-US" dirty="0"/>
              <a:t> for biological analysis applications. </a:t>
            </a:r>
          </a:p>
          <a:p>
            <a:endParaRPr lang="en-US" dirty="0"/>
          </a:p>
          <a:p>
            <a:endParaRPr lang="en-US" dirty="0"/>
          </a:p>
          <a:p>
            <a:r>
              <a:rPr lang="en-US" dirty="0"/>
              <a:t>Essentially, SPR depends on the optical properties of metal layer [</a:t>
            </a:r>
            <a:r>
              <a:rPr lang="en-US" dirty="0">
                <a:hlinkClick r:id="rId2"/>
              </a:rPr>
              <a:t>1</a:t>
            </a:r>
            <a:r>
              <a:rPr lang="en-US" dirty="0"/>
              <a:t>] and </a:t>
            </a:r>
            <a:r>
              <a:rPr lang="en-US" dirty="0" err="1"/>
              <a:t>enviromental</a:t>
            </a:r>
            <a:r>
              <a:rPr lang="en-US" dirty="0"/>
              <a:t> changes so it is related to charge density oscillation at the interface between them [</a:t>
            </a:r>
            <a:r>
              <a:rPr lang="en-US" dirty="0">
                <a:hlinkClick r:id="rId3"/>
              </a:rPr>
              <a:t>2</a:t>
            </a:r>
            <a:r>
              <a:rPr lang="en-US" dirty="0"/>
              <a:t>]. Hence, biomolecular possess an extreme sensitivity to plasmon resonance and they remove the requirement for extrinsic biomolecular labeling [</a:t>
            </a:r>
            <a:r>
              <a:rPr lang="en-US" dirty="0">
                <a:hlinkClick r:id="rId4"/>
              </a:rPr>
              <a:t>3</a:t>
            </a:r>
            <a:r>
              <a:rPr lang="en-US" dirty="0"/>
              <a:t>]. </a:t>
            </a:r>
          </a:p>
          <a:p>
            <a:endParaRPr lang="en-US" dirty="0"/>
          </a:p>
          <a:p>
            <a:endParaRPr lang="en-US" dirty="0"/>
          </a:p>
          <a:p>
            <a:endParaRPr lang="en-US" dirty="0"/>
          </a:p>
          <a:p>
            <a:r>
              <a:rPr lang="en-US" dirty="0"/>
              <a:t>One advantage of SPR is, the light beam never passes through the dielectric medium of interest and hence the effect of absorption of the light in the analyte can be ignored. Hence, the main potential of surface plasmon resonance is characterization of medium after the metal layer. </a:t>
            </a:r>
            <a:endParaRPr lang="en-IN" dirty="0"/>
          </a:p>
        </p:txBody>
      </p:sp>
    </p:spTree>
    <p:extLst>
      <p:ext uri="{BB962C8B-B14F-4D97-AF65-F5344CB8AC3E}">
        <p14:creationId xmlns:p14="http://schemas.microsoft.com/office/powerpoint/2010/main" val="167406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401EFB-46C7-4055-A817-7890DCD4BAD2}"/>
              </a:ext>
            </a:extLst>
          </p:cNvPr>
          <p:cNvPicPr>
            <a:picLocks noChangeAspect="1"/>
          </p:cNvPicPr>
          <p:nvPr/>
        </p:nvPicPr>
        <p:blipFill rotWithShape="1">
          <a:blip r:embed="rId2"/>
          <a:srcRect l="26375" t="23400" r="39763" b="41600"/>
          <a:stretch/>
        </p:blipFill>
        <p:spPr>
          <a:xfrm>
            <a:off x="179512" y="763029"/>
            <a:ext cx="8856984" cy="5149410"/>
          </a:xfrm>
          <a:prstGeom prst="rect">
            <a:avLst/>
          </a:prstGeom>
        </p:spPr>
      </p:pic>
    </p:spTree>
    <p:extLst>
      <p:ext uri="{BB962C8B-B14F-4D97-AF65-F5344CB8AC3E}">
        <p14:creationId xmlns:p14="http://schemas.microsoft.com/office/powerpoint/2010/main" val="1343376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8EEB10-2589-46F6-9FE7-EA6EDF356AC6}"/>
              </a:ext>
            </a:extLst>
          </p:cNvPr>
          <p:cNvPicPr>
            <a:picLocks noChangeAspect="1"/>
          </p:cNvPicPr>
          <p:nvPr/>
        </p:nvPicPr>
        <p:blipFill rotWithShape="1">
          <a:blip r:embed="rId2"/>
          <a:srcRect l="25588" t="23400" r="32675" b="37400"/>
          <a:stretch/>
        </p:blipFill>
        <p:spPr>
          <a:xfrm>
            <a:off x="22637" y="836711"/>
            <a:ext cx="9121363" cy="4818833"/>
          </a:xfrm>
          <a:prstGeom prst="rect">
            <a:avLst/>
          </a:prstGeom>
        </p:spPr>
      </p:pic>
    </p:spTree>
    <p:extLst>
      <p:ext uri="{BB962C8B-B14F-4D97-AF65-F5344CB8AC3E}">
        <p14:creationId xmlns:p14="http://schemas.microsoft.com/office/powerpoint/2010/main" val="416597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F0E713-DB44-4642-B5D8-19905E527EA1}"/>
              </a:ext>
            </a:extLst>
          </p:cNvPr>
          <p:cNvSpPr txBox="1"/>
          <p:nvPr/>
        </p:nvSpPr>
        <p:spPr>
          <a:xfrm>
            <a:off x="3419872" y="2852936"/>
            <a:ext cx="2265107" cy="923330"/>
          </a:xfrm>
          <a:prstGeom prst="rect">
            <a:avLst/>
          </a:prstGeom>
          <a:noFill/>
        </p:spPr>
        <p:txBody>
          <a:bodyPr wrap="none" rtlCol="0">
            <a:spAutoFit/>
          </a:bodyPr>
          <a:lstStyle/>
          <a:p>
            <a:r>
              <a:rPr lang="en-US" dirty="0"/>
              <a:t>Applications of SPR </a:t>
            </a:r>
          </a:p>
          <a:p>
            <a:endParaRPr lang="en-US" dirty="0"/>
          </a:p>
          <a:p>
            <a:r>
              <a:rPr lang="en-US" dirty="0"/>
              <a:t>See Pradeep page 267</a:t>
            </a:r>
            <a:endParaRPr lang="en-IN" dirty="0"/>
          </a:p>
        </p:txBody>
      </p:sp>
    </p:spTree>
    <p:extLst>
      <p:ext uri="{BB962C8B-B14F-4D97-AF65-F5344CB8AC3E}">
        <p14:creationId xmlns:p14="http://schemas.microsoft.com/office/powerpoint/2010/main" val="250050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22162-81F9-4E2D-9C0C-228BA66E2BB9}"/>
              </a:ext>
            </a:extLst>
          </p:cNvPr>
          <p:cNvPicPr>
            <a:picLocks noChangeAspect="1"/>
          </p:cNvPicPr>
          <p:nvPr/>
        </p:nvPicPr>
        <p:blipFill rotWithShape="1">
          <a:blip r:embed="rId2"/>
          <a:srcRect l="5900" t="64000" r="20864" b="27600"/>
          <a:stretch/>
        </p:blipFill>
        <p:spPr>
          <a:xfrm>
            <a:off x="0" y="188640"/>
            <a:ext cx="8982000" cy="579484"/>
          </a:xfrm>
          <a:prstGeom prst="rect">
            <a:avLst/>
          </a:prstGeom>
        </p:spPr>
      </p:pic>
      <p:sp>
        <p:nvSpPr>
          <p:cNvPr id="4" name="TextBox 3">
            <a:extLst>
              <a:ext uri="{FF2B5EF4-FFF2-40B4-BE49-F238E27FC236}">
                <a16:creationId xmlns:a16="http://schemas.microsoft.com/office/drawing/2014/main" id="{A9455266-D1DB-4DC5-A6E6-0E2DEA8F9057}"/>
              </a:ext>
            </a:extLst>
          </p:cNvPr>
          <p:cNvSpPr txBox="1"/>
          <p:nvPr/>
        </p:nvSpPr>
        <p:spPr>
          <a:xfrm>
            <a:off x="2332" y="770803"/>
            <a:ext cx="1103187" cy="646331"/>
          </a:xfrm>
          <a:prstGeom prst="rect">
            <a:avLst/>
          </a:prstGeom>
          <a:noFill/>
        </p:spPr>
        <p:txBody>
          <a:bodyPr wrap="none" rtlCol="0">
            <a:spAutoFit/>
          </a:bodyPr>
          <a:lstStyle/>
          <a:p>
            <a:r>
              <a:rPr lang="en-US" dirty="0"/>
              <a:t>Biosensor</a:t>
            </a:r>
          </a:p>
          <a:p>
            <a:endParaRPr lang="en-IN" dirty="0"/>
          </a:p>
        </p:txBody>
      </p:sp>
      <p:pic>
        <p:nvPicPr>
          <p:cNvPr id="6" name="Picture 5">
            <a:extLst>
              <a:ext uri="{FF2B5EF4-FFF2-40B4-BE49-F238E27FC236}">
                <a16:creationId xmlns:a16="http://schemas.microsoft.com/office/drawing/2014/main" id="{86D3B0E4-D22F-4097-BA93-16F9DB710A92}"/>
              </a:ext>
            </a:extLst>
          </p:cNvPr>
          <p:cNvPicPr>
            <a:picLocks noChangeAspect="1"/>
          </p:cNvPicPr>
          <p:nvPr/>
        </p:nvPicPr>
        <p:blipFill rotWithShape="1">
          <a:blip r:embed="rId3"/>
          <a:srcRect l="5901" t="20601" r="21651" b="5201"/>
          <a:stretch/>
        </p:blipFill>
        <p:spPr>
          <a:xfrm>
            <a:off x="323528" y="1112621"/>
            <a:ext cx="8712968" cy="5019426"/>
          </a:xfrm>
          <a:prstGeom prst="rect">
            <a:avLst/>
          </a:prstGeom>
        </p:spPr>
      </p:pic>
    </p:spTree>
    <p:extLst>
      <p:ext uri="{BB962C8B-B14F-4D97-AF65-F5344CB8AC3E}">
        <p14:creationId xmlns:p14="http://schemas.microsoft.com/office/powerpoint/2010/main" val="83390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4E9341-EE56-4D02-BC5D-D579A47BE71F}"/>
              </a:ext>
            </a:extLst>
          </p:cNvPr>
          <p:cNvSpPr txBox="1"/>
          <p:nvPr/>
        </p:nvSpPr>
        <p:spPr>
          <a:xfrm>
            <a:off x="2699792" y="620688"/>
            <a:ext cx="988732" cy="369332"/>
          </a:xfrm>
          <a:prstGeom prst="rect">
            <a:avLst/>
          </a:prstGeom>
          <a:noFill/>
        </p:spPr>
        <p:txBody>
          <a:bodyPr wrap="none" rtlCol="0">
            <a:spAutoFit/>
          </a:bodyPr>
          <a:lstStyle/>
          <a:p>
            <a:r>
              <a:rPr lang="en-IN" dirty="0"/>
              <a:t>Catalysis</a:t>
            </a:r>
          </a:p>
        </p:txBody>
      </p:sp>
      <p:sp>
        <p:nvSpPr>
          <p:cNvPr id="3" name="TextBox 2">
            <a:extLst>
              <a:ext uri="{FF2B5EF4-FFF2-40B4-BE49-F238E27FC236}">
                <a16:creationId xmlns:a16="http://schemas.microsoft.com/office/drawing/2014/main" id="{58D15227-9E9C-4876-BFD1-860428DCCE7D}"/>
              </a:ext>
            </a:extLst>
          </p:cNvPr>
          <p:cNvSpPr txBox="1"/>
          <p:nvPr/>
        </p:nvSpPr>
        <p:spPr>
          <a:xfrm>
            <a:off x="467544" y="1772816"/>
            <a:ext cx="5744265" cy="2585323"/>
          </a:xfrm>
          <a:prstGeom prst="rect">
            <a:avLst/>
          </a:prstGeom>
          <a:noFill/>
        </p:spPr>
        <p:txBody>
          <a:bodyPr wrap="none" rtlCol="0">
            <a:spAutoFit/>
          </a:bodyPr>
          <a:lstStyle/>
          <a:p>
            <a:r>
              <a:rPr lang="en-IN" dirty="0"/>
              <a:t>High surface area</a:t>
            </a:r>
          </a:p>
          <a:p>
            <a:r>
              <a:rPr lang="en-IN" dirty="0"/>
              <a:t>High density of atoms on surface</a:t>
            </a:r>
          </a:p>
          <a:p>
            <a:r>
              <a:rPr lang="en-IN" dirty="0"/>
              <a:t>Core-shell particles</a:t>
            </a:r>
          </a:p>
          <a:p>
            <a:r>
              <a:rPr lang="en-IN" dirty="0"/>
              <a:t>NPs supported on oxides of high surface area/ dendrimers</a:t>
            </a:r>
          </a:p>
          <a:p>
            <a:r>
              <a:rPr lang="en-IN" dirty="0"/>
              <a:t>Fuel cell, catalytic converters and photocatalysis</a:t>
            </a:r>
          </a:p>
          <a:p>
            <a:r>
              <a:rPr lang="en-IN" dirty="0"/>
              <a:t>Exhaust catalyst-Pd</a:t>
            </a:r>
          </a:p>
          <a:p>
            <a:endParaRPr lang="en-IN" dirty="0"/>
          </a:p>
          <a:p>
            <a:r>
              <a:rPr lang="en-IN" dirty="0"/>
              <a:t>Chemical industry</a:t>
            </a:r>
          </a:p>
          <a:p>
            <a:r>
              <a:rPr lang="en-IN" dirty="0"/>
              <a:t>Cu is a </a:t>
            </a:r>
            <a:r>
              <a:rPr lang="en-IN" dirty="0" err="1"/>
              <a:t>nanocatalyst</a:t>
            </a:r>
            <a:r>
              <a:rPr lang="en-IN" dirty="0"/>
              <a:t> in the production of H2 from HCHO</a:t>
            </a:r>
          </a:p>
        </p:txBody>
      </p:sp>
    </p:spTree>
    <p:extLst>
      <p:ext uri="{BB962C8B-B14F-4D97-AF65-F5344CB8AC3E}">
        <p14:creationId xmlns:p14="http://schemas.microsoft.com/office/powerpoint/2010/main" val="43810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Pulsed Laser Methods</a:t>
            </a:r>
          </a:p>
        </p:txBody>
      </p:sp>
      <p:sp>
        <p:nvSpPr>
          <p:cNvPr id="50179" name="Rectangle 3"/>
          <p:cNvSpPr>
            <a:spLocks noGrp="1" noChangeArrowheads="1"/>
          </p:cNvSpPr>
          <p:nvPr>
            <p:ph idx="1"/>
          </p:nvPr>
        </p:nvSpPr>
        <p:spPr>
          <a:xfrm>
            <a:off x="457200" y="1447800"/>
            <a:ext cx="8229600" cy="4525963"/>
          </a:xfrm>
        </p:spPr>
        <p:txBody>
          <a:bodyPr/>
          <a:lstStyle/>
          <a:p>
            <a:r>
              <a:rPr lang="en-US" altLang="en-US" sz="2800"/>
              <a:t>Pulsed Lasers have been employed in the synthesis silver nanoparticles from silver nitrate solutions. </a:t>
            </a:r>
          </a:p>
          <a:p>
            <a:r>
              <a:rPr lang="en-US" altLang="en-US" sz="2800"/>
              <a:t>A disc rotates in this solution while a laser beam is pulsed onto the disc creating hot spots.  </a:t>
            </a:r>
          </a:p>
          <a:p>
            <a:r>
              <a:rPr lang="en-US" altLang="en-US" sz="2800"/>
              <a:t>Silver nitrate is reduced, forming silver nanoparticles.  </a:t>
            </a:r>
          </a:p>
          <a:p>
            <a:r>
              <a:rPr lang="en-US" altLang="en-US" sz="2800"/>
              <a:t>The size of the particle is controlled by the energy in the laser and the speed of the rotating disc.  </a:t>
            </a:r>
            <a:endParaRPr lang="en-US" altLang="en-US" sz="2800">
              <a:solidFill>
                <a:srgbClr val="FF0000"/>
              </a:solidFill>
            </a:endParaRPr>
          </a:p>
        </p:txBody>
      </p:sp>
      <p:sp>
        <p:nvSpPr>
          <p:cNvPr id="50180" name="Text Box 4"/>
          <p:cNvSpPr txBox="1">
            <a:spLocks noChangeArrowheads="1"/>
          </p:cNvSpPr>
          <p:nvPr/>
        </p:nvSpPr>
        <p:spPr bwMode="auto">
          <a:xfrm>
            <a:off x="5257800" y="6248400"/>
            <a:ext cx="3886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Poole, C., Owens, F. </a:t>
            </a:r>
            <a:r>
              <a:rPr lang="en-US" altLang="en-US" sz="800" i="1"/>
              <a:t>Introduction to Nanotechnology</a:t>
            </a:r>
            <a:r>
              <a:rPr lang="en-US" altLang="en-US" sz="800"/>
              <a:t>. Wiley, New Jersey. 2003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98FC92-43AF-459D-9AF0-90A4881A9EB9}"/>
              </a:ext>
            </a:extLst>
          </p:cNvPr>
          <p:cNvPicPr>
            <a:picLocks noChangeAspect="1"/>
          </p:cNvPicPr>
          <p:nvPr/>
        </p:nvPicPr>
        <p:blipFill rotWithShape="1">
          <a:blip r:embed="rId2"/>
          <a:srcRect l="12987" t="30400" r="22439" b="12201"/>
          <a:stretch/>
        </p:blipFill>
        <p:spPr>
          <a:xfrm>
            <a:off x="143508" y="1052736"/>
            <a:ext cx="8856984" cy="4428492"/>
          </a:xfrm>
          <a:prstGeom prst="rect">
            <a:avLst/>
          </a:prstGeom>
        </p:spPr>
      </p:pic>
    </p:spTree>
    <p:extLst>
      <p:ext uri="{BB962C8B-B14F-4D97-AF65-F5344CB8AC3E}">
        <p14:creationId xmlns:p14="http://schemas.microsoft.com/office/powerpoint/2010/main" val="187051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74638"/>
            <a:ext cx="8229600" cy="1143000"/>
          </a:xfrm>
        </p:spPr>
        <p:txBody>
          <a:bodyPr/>
          <a:lstStyle/>
          <a:p>
            <a:pPr eaLnBrk="1" hangingPunct="1"/>
            <a:r>
              <a:rPr lang="en-US" altLang="en-US"/>
              <a:t>Nanoparticle Applications: Fe</a:t>
            </a:r>
          </a:p>
        </p:txBody>
      </p:sp>
      <p:sp>
        <p:nvSpPr>
          <p:cNvPr id="54275" name="Rectangle 3"/>
          <p:cNvSpPr>
            <a:spLocks noGrp="1" noChangeArrowheads="1"/>
          </p:cNvSpPr>
          <p:nvPr>
            <p:ph type="body" idx="4294967295"/>
          </p:nvPr>
        </p:nvSpPr>
        <p:spPr>
          <a:xfrm>
            <a:off x="0" y="1600200"/>
            <a:ext cx="8229600" cy="4525963"/>
          </a:xfrm>
        </p:spPr>
        <p:txBody>
          <a:bodyPr/>
          <a:lstStyle/>
          <a:p>
            <a:pPr eaLnBrk="1" hangingPunct="1"/>
            <a:r>
              <a:rPr lang="en-US" altLang="en-US"/>
              <a:t>50-100nm Iron nanoparticles are used in magnetic recording devices for both digital and analog data.</a:t>
            </a:r>
          </a:p>
          <a:p>
            <a:pPr eaLnBrk="1" hangingPunct="1"/>
            <a:r>
              <a:rPr lang="en-US" altLang="en-US"/>
              <a:t>Decreasing the diameter to 30-40nm increases the magnetic recording capacity by 5-10 times per unit.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Nanoparticle Applications: Ag</a:t>
            </a:r>
          </a:p>
        </p:txBody>
      </p:sp>
      <p:sp>
        <p:nvSpPr>
          <p:cNvPr id="58371" name="Rectangle 3"/>
          <p:cNvSpPr>
            <a:spLocks noGrp="1" noChangeArrowheads="1"/>
          </p:cNvSpPr>
          <p:nvPr>
            <p:ph idx="1"/>
          </p:nvPr>
        </p:nvSpPr>
        <p:spPr/>
        <p:txBody>
          <a:bodyPr/>
          <a:lstStyle/>
          <a:p>
            <a:r>
              <a:rPr lang="en-US" altLang="en-US"/>
              <a:t>Silver has excellent conductivity and has been used as an antimicrobial material for thousands of years. </a:t>
            </a:r>
          </a:p>
          <a:p>
            <a:r>
              <a:rPr lang="en-US" altLang="en-US"/>
              <a:t>Silver’s anti-microbial potential increase with increased surface area.  </a:t>
            </a:r>
          </a:p>
          <a:p>
            <a:r>
              <a:rPr lang="en-US" altLang="en-US"/>
              <a:t>Applications include biocides, transparent conductive inks, and antimicrobial plastics, and bandages.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Nanoparticle Applications: Gold</a:t>
            </a:r>
          </a:p>
        </p:txBody>
      </p:sp>
      <p:sp>
        <p:nvSpPr>
          <p:cNvPr id="59395" name="Rectangle 3"/>
          <p:cNvSpPr>
            <a:spLocks noGrp="1" noChangeArrowheads="1"/>
          </p:cNvSpPr>
          <p:nvPr>
            <p:ph idx="1"/>
          </p:nvPr>
        </p:nvSpPr>
        <p:spPr>
          <a:xfrm>
            <a:off x="457200" y="1447800"/>
            <a:ext cx="8229600" cy="4525963"/>
          </a:xfrm>
        </p:spPr>
        <p:txBody>
          <a:bodyPr>
            <a:normAutofit lnSpcReduction="10000"/>
          </a:bodyPr>
          <a:lstStyle/>
          <a:p>
            <a:pPr>
              <a:lnSpc>
                <a:spcPct val="90000"/>
              </a:lnSpc>
            </a:pPr>
            <a:r>
              <a:rPr lang="en-US" altLang="en-US"/>
              <a:t>Gold nanoparticles are relatively easy to produce compared to other types of nanoparticles due to its high chemical stability. </a:t>
            </a:r>
          </a:p>
          <a:p>
            <a:pPr>
              <a:lnSpc>
                <a:spcPct val="90000"/>
              </a:lnSpc>
            </a:pPr>
            <a:r>
              <a:rPr lang="en-US" altLang="en-US"/>
              <a:t>Uses for gold nanoparticles are typically catalytic and include DNA detection and the oxidation of carbon monoxide. </a:t>
            </a:r>
          </a:p>
          <a:p>
            <a:pPr>
              <a:lnSpc>
                <a:spcPct val="90000"/>
              </a:lnSpc>
            </a:pPr>
            <a:r>
              <a:rPr lang="en-US" altLang="en-US"/>
              <a:t>Gold has superior conductivity allowing gold nanoparticles to be used in various probes, sensors, and optical applications.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Nanoparticle Applications: Gold</a:t>
            </a:r>
          </a:p>
        </p:txBody>
      </p:sp>
      <p:sp>
        <p:nvSpPr>
          <p:cNvPr id="60419" name="Rectangle 3"/>
          <p:cNvSpPr>
            <a:spLocks noGrp="1" noChangeArrowheads="1"/>
          </p:cNvSpPr>
          <p:nvPr>
            <p:ph idx="1"/>
          </p:nvPr>
        </p:nvSpPr>
        <p:spPr/>
        <p:txBody>
          <a:bodyPr/>
          <a:lstStyle/>
          <a:p>
            <a:pPr>
              <a:lnSpc>
                <a:spcPct val="80000"/>
              </a:lnSpc>
            </a:pPr>
            <a:r>
              <a:rPr lang="en-US" altLang="en-US" sz="2800"/>
              <a:t>The First Response</a:t>
            </a:r>
            <a:r>
              <a:rPr lang="en-US" altLang="en-US" sz="2800" baseline="30000"/>
              <a:t>®</a:t>
            </a:r>
            <a:r>
              <a:rPr lang="en-US" altLang="en-US" sz="2800"/>
              <a:t> home pregnancy test uses 1</a:t>
            </a:r>
            <a:r>
              <a:rPr lang="en-US" altLang="en-US" sz="2800">
                <a:cs typeface="Arial" panose="020B0604020202020204" pitchFamily="34" charset="0"/>
              </a:rPr>
              <a:t>µm</a:t>
            </a:r>
            <a:r>
              <a:rPr lang="en-US" altLang="en-US" sz="2800"/>
              <a:t> polystyrene sphere and 50nm gold particles coated with an antibody to human chorionic gonadotropin (hCG), a hormone produced during pregnancy.</a:t>
            </a:r>
          </a:p>
          <a:p>
            <a:pPr>
              <a:lnSpc>
                <a:spcPct val="80000"/>
              </a:lnSpc>
            </a:pPr>
            <a:r>
              <a:rPr lang="en-US" altLang="en-US" sz="2800"/>
              <a:t>When urine containing hCG comes in contact with the polystyrene-gold-antibody complex, the nanoparticles coagulate into red clumps.  Fluids pass through a filter where the clumps are caught yielding a pink filter.</a:t>
            </a:r>
          </a:p>
          <a:p>
            <a:pPr>
              <a:lnSpc>
                <a:spcPct val="80000"/>
              </a:lnSpc>
            </a:pPr>
            <a:r>
              <a:rPr lang="en-US" altLang="en-US" sz="2800"/>
              <a:t>Suspended (un-coagulated)</a:t>
            </a:r>
            <a:r>
              <a:rPr lang="en-US" altLang="en-US"/>
              <a:t> </a:t>
            </a:r>
            <a:r>
              <a:rPr lang="en-US" altLang="en-US" sz="2800"/>
              <a:t>nanoparticles pass through the filter and no color change occurs.</a:t>
            </a:r>
          </a:p>
        </p:txBody>
      </p:sp>
      <p:sp>
        <p:nvSpPr>
          <p:cNvPr id="60420" name="Text Box 4"/>
          <p:cNvSpPr txBox="1">
            <a:spLocks noChangeArrowheads="1"/>
          </p:cNvSpPr>
          <p:nvPr/>
        </p:nvSpPr>
        <p:spPr bwMode="auto">
          <a:xfrm>
            <a:off x="6248400" y="6172200"/>
            <a:ext cx="28956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dirty="0"/>
              <a:t>Bangs, L. B. </a:t>
            </a:r>
            <a:r>
              <a:rPr lang="en-US" altLang="en-US" sz="800" i="1" dirty="0"/>
              <a:t>New Developments in Particle-based Immunoassays</a:t>
            </a:r>
            <a:r>
              <a:rPr lang="en-US" altLang="en-US" sz="800" dirty="0"/>
              <a:t>.  Pure &amp; Appl. Chem. Vol. 68, No 10 p 1873-1879. 1996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Nanoparticle Applications: Gold</a:t>
            </a:r>
          </a:p>
        </p:txBody>
      </p:sp>
      <p:sp>
        <p:nvSpPr>
          <p:cNvPr id="61443" name="Text Box 5"/>
          <p:cNvSpPr txBox="1">
            <a:spLocks noChangeArrowheads="1"/>
          </p:cNvSpPr>
          <p:nvPr/>
        </p:nvSpPr>
        <p:spPr bwMode="auto">
          <a:xfrm>
            <a:off x="6248400" y="6246813"/>
            <a:ext cx="28956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dirty="0"/>
              <a:t>Bangs, L. B. </a:t>
            </a:r>
            <a:r>
              <a:rPr lang="en-US" altLang="en-US" sz="800" i="1" dirty="0"/>
              <a:t>New Developments in Particle-based Immunoassays</a:t>
            </a:r>
            <a:r>
              <a:rPr lang="en-US" altLang="en-US" sz="800" dirty="0"/>
              <a:t>.  Pure &amp; Appl. Chem. Vol. 68, No 10 p 1873-1879. 1996</a:t>
            </a:r>
          </a:p>
        </p:txBody>
      </p:sp>
      <p:pic>
        <p:nvPicPr>
          <p:cNvPr id="614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6294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638800"/>
            <a:ext cx="6629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Thin Film Nanotechnology</a:t>
            </a:r>
            <a:br>
              <a:rPr lang="en-US" dirty="0"/>
            </a:br>
            <a:endParaRPr lang="en-US" dirty="0"/>
          </a:p>
        </p:txBody>
      </p:sp>
      <p:sp>
        <p:nvSpPr>
          <p:cNvPr id="3" name="Content Placeholder 2"/>
          <p:cNvSpPr>
            <a:spLocks noGrp="1"/>
          </p:cNvSpPr>
          <p:nvPr>
            <p:ph idx="1"/>
          </p:nvPr>
        </p:nvSpPr>
        <p:spPr/>
        <p:txBody>
          <a:bodyPr/>
          <a:lstStyle/>
          <a:p>
            <a:r>
              <a:rPr lang="en-IN" dirty="0"/>
              <a:t>A thin film is a layer of material ranging from fractions of a </a:t>
            </a:r>
            <a:r>
              <a:rPr lang="en-IN" dirty="0" err="1"/>
              <a:t>nanometer</a:t>
            </a:r>
            <a:r>
              <a:rPr lang="en-IN" dirty="0"/>
              <a:t> (monolayer) to several micrometers in thickness</a:t>
            </a:r>
          </a:p>
          <a:p>
            <a:endParaRPr lang="en-IN" dirty="0"/>
          </a:p>
          <a:p>
            <a:r>
              <a:rPr lang="en-IN" dirty="0"/>
              <a:t>Technique used is deposition</a:t>
            </a:r>
            <a:endParaRPr lang="en-US" dirty="0"/>
          </a:p>
        </p:txBody>
      </p:sp>
      <p:cxnSp>
        <p:nvCxnSpPr>
          <p:cNvPr id="5" name="Straight Arrow Connector 4"/>
          <p:cNvCxnSpPr/>
          <p:nvPr/>
        </p:nvCxnSpPr>
        <p:spPr>
          <a:xfrm rot="5400000">
            <a:off x="4000496" y="4620292"/>
            <a:ext cx="714380" cy="7143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000628" y="4906044"/>
            <a:ext cx="1357322" cy="5000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43306" y="5334672"/>
            <a:ext cx="902811" cy="584775"/>
          </a:xfrm>
          <a:prstGeom prst="rect">
            <a:avLst/>
          </a:prstGeom>
          <a:noFill/>
        </p:spPr>
        <p:txBody>
          <a:bodyPr wrap="none" rtlCol="0">
            <a:spAutoFit/>
          </a:bodyPr>
          <a:lstStyle/>
          <a:p>
            <a:r>
              <a:rPr lang="en-US" sz="3200" b="1" dirty="0"/>
              <a:t>CVD</a:t>
            </a:r>
          </a:p>
        </p:txBody>
      </p:sp>
      <p:sp>
        <p:nvSpPr>
          <p:cNvPr id="9" name="TextBox 8"/>
          <p:cNvSpPr txBox="1"/>
          <p:nvPr/>
        </p:nvSpPr>
        <p:spPr>
          <a:xfrm>
            <a:off x="6143636" y="5477548"/>
            <a:ext cx="811312" cy="523220"/>
          </a:xfrm>
          <a:prstGeom prst="rect">
            <a:avLst/>
          </a:prstGeom>
          <a:noFill/>
        </p:spPr>
        <p:txBody>
          <a:bodyPr wrap="none" rtlCol="0">
            <a:spAutoFit/>
          </a:bodyPr>
          <a:lstStyle/>
          <a:p>
            <a:r>
              <a:rPr lang="en-US" sz="2800" b="1" dirty="0"/>
              <a:t>PVD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hat-is-ald-1-bis"/>
          <p:cNvPicPr>
            <a:picLocks noGrp="1"/>
          </p:cNvPicPr>
          <p:nvPr>
            <p:ph idx="1"/>
          </p:nvPr>
        </p:nvPicPr>
        <p:blipFill>
          <a:blip r:embed="rId2" cstate="print"/>
          <a:srcRect/>
          <a:stretch>
            <a:fillRect/>
          </a:stretch>
        </p:blipFill>
        <p:spPr bwMode="auto">
          <a:xfrm>
            <a:off x="642910" y="285728"/>
            <a:ext cx="7715304" cy="635798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dirty="0"/>
              <a:t>Atomic layer deposition (ALD) is poised to become one of the dominant technologies for the growth of </a:t>
            </a:r>
            <a:r>
              <a:rPr lang="en-IN" dirty="0" err="1"/>
              <a:t>nanometer</a:t>
            </a:r>
            <a:r>
              <a:rPr lang="en-IN" dirty="0"/>
              <a:t>-thick conformal films in microelectronics processing</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i="1" u="sng" dirty="0"/>
              <a:t>Definition:</a:t>
            </a:r>
          </a:p>
        </p:txBody>
      </p:sp>
      <p:sp>
        <p:nvSpPr>
          <p:cNvPr id="3" name="Content Placeholder 2"/>
          <p:cNvSpPr>
            <a:spLocks noGrp="1"/>
          </p:cNvSpPr>
          <p:nvPr>
            <p:ph sz="quarter" idx="1"/>
          </p:nvPr>
        </p:nvSpPr>
        <p:spPr>
          <a:xfrm>
            <a:off x="457200" y="1752600"/>
            <a:ext cx="8229600" cy="4525963"/>
          </a:xfrm>
        </p:spPr>
        <p:txBody>
          <a:bodyPr>
            <a:normAutofit/>
          </a:bodyPr>
          <a:lstStyle/>
          <a:p>
            <a:r>
              <a:rPr lang="en-US" sz="2400" dirty="0">
                <a:latin typeface="Arial" pitchFamily="34" charset="0"/>
                <a:cs typeface="Arial" pitchFamily="34" charset="0"/>
              </a:rPr>
              <a:t>Chemical Vapor Deposition is the formation of a non-volatile solid film on a </a:t>
            </a:r>
            <a:r>
              <a:rPr lang="en-US" sz="2400" dirty="0">
                <a:solidFill>
                  <a:srgbClr val="FF0000"/>
                </a:solidFill>
                <a:latin typeface="Arial" pitchFamily="34" charset="0"/>
                <a:cs typeface="Arial" pitchFamily="34" charset="0"/>
              </a:rPr>
              <a:t>substrate</a:t>
            </a:r>
            <a:r>
              <a:rPr lang="en-US" sz="2400" dirty="0">
                <a:latin typeface="Arial" pitchFamily="34" charset="0"/>
                <a:cs typeface="Arial" pitchFamily="34" charset="0"/>
              </a:rPr>
              <a:t> by the reaction of vapor phase chemicals (reactants) that contain the  required constituents.</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a:latin typeface="Arial" pitchFamily="34" charset="0"/>
                <a:cs typeface="Arial" pitchFamily="34" charset="0"/>
              </a:rPr>
              <a:t>The reactant gases are introduced into a reaction chamber and  are decomposed and reacted at a heated surface to form the thin film.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228600"/>
            <a:ext cx="8229600" cy="1143000"/>
          </a:xfrm>
        </p:spPr>
        <p:txBody>
          <a:bodyPr>
            <a:normAutofit fontScale="90000"/>
          </a:bodyPr>
          <a:lstStyle/>
          <a:p>
            <a:r>
              <a:rPr lang="en-US" altLang="en-US" sz="4000"/>
              <a:t>Pulsed Laser Apparatus for Ag Nanoparticles</a:t>
            </a:r>
          </a:p>
        </p:txBody>
      </p:sp>
      <p:pic>
        <p:nvPicPr>
          <p:cNvPr id="512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1066800" y="1455738"/>
            <a:ext cx="762000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6"/>
          <p:cNvSpPr txBox="1">
            <a:spLocks noChangeArrowheads="1"/>
          </p:cNvSpPr>
          <p:nvPr/>
        </p:nvSpPr>
        <p:spPr bwMode="auto">
          <a:xfrm>
            <a:off x="5257800" y="6324600"/>
            <a:ext cx="3886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Poole, C., Owens, F. </a:t>
            </a:r>
            <a:r>
              <a:rPr lang="en-US" altLang="en-US" sz="800" i="1"/>
              <a:t>Introduction to Nanotechnology</a:t>
            </a:r>
            <a:r>
              <a:rPr lang="en-US" altLang="en-US" sz="800"/>
              <a:t>. Wiley, New Jersey. 2003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i="1" u="sng" dirty="0"/>
              <a:t>Principle:</a:t>
            </a:r>
          </a:p>
        </p:txBody>
      </p:sp>
      <p:sp>
        <p:nvSpPr>
          <p:cNvPr id="3" name="Content Placeholder 2"/>
          <p:cNvSpPr>
            <a:spLocks noGrp="1"/>
          </p:cNvSpPr>
          <p:nvPr>
            <p:ph sz="quarter" idx="1"/>
          </p:nvPr>
        </p:nvSpPr>
        <p:spPr/>
        <p:txBody>
          <a:bodyPr>
            <a:normAutofit/>
          </a:bodyPr>
          <a:lstStyle/>
          <a:p>
            <a:r>
              <a:rPr lang="en-US" dirty="0"/>
              <a:t>Fundamental principle is that a chemical reaction takes place between the source gases.</a:t>
            </a:r>
          </a:p>
          <a:p>
            <a:r>
              <a:rPr lang="en-US" dirty="0"/>
              <a:t>The product of that is a solid material that condenses on all surfaces inside the reactor</a:t>
            </a:r>
          </a:p>
          <a:p>
            <a:r>
              <a:rPr lang="en-US" dirty="0"/>
              <a:t>Precursor gases (often diluted in carrier gases) are delivered into the reaction chamber at approximately ambient temperatures.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6600" b="1" i="1" u="sng" dirty="0"/>
              <a:t>Sequential Steps:</a:t>
            </a:r>
          </a:p>
        </p:txBody>
      </p:sp>
      <p:sp>
        <p:nvSpPr>
          <p:cNvPr id="3" name="Content Placeholder 2"/>
          <p:cNvSpPr>
            <a:spLocks noGrp="1"/>
          </p:cNvSpPr>
          <p:nvPr>
            <p:ph sz="quarter" idx="1"/>
          </p:nvPr>
        </p:nvSpPr>
        <p:spPr>
          <a:xfrm>
            <a:off x="457200" y="1066800"/>
            <a:ext cx="8229600" cy="4525963"/>
          </a:xfrm>
        </p:spPr>
        <p:txBody>
          <a:bodyPr/>
          <a:lstStyle/>
          <a:p>
            <a:pPr marL="514350" indent="-514350">
              <a:buFont typeface="+mj-lt"/>
              <a:buAutoNum type="arabicPeriod"/>
            </a:pPr>
            <a:r>
              <a:rPr lang="en-US" dirty="0"/>
              <a:t>Transport of reacting to the substrate surface</a:t>
            </a:r>
          </a:p>
          <a:p>
            <a:pPr marL="514350" indent="-514350">
              <a:buFont typeface="+mj-lt"/>
              <a:buAutoNum type="arabicPeriod"/>
            </a:pPr>
            <a:r>
              <a:rPr lang="en-US" dirty="0"/>
              <a:t>Absorption of species on the substrate surface</a:t>
            </a:r>
          </a:p>
          <a:p>
            <a:pPr marL="514350" indent="-514350">
              <a:buFont typeface="+mj-lt"/>
              <a:buAutoNum type="arabicPeriod"/>
            </a:pPr>
            <a:r>
              <a:rPr lang="en-US" dirty="0"/>
              <a:t>Heterogeneous surface reaction catalyzed by the substrate surface.</a:t>
            </a:r>
          </a:p>
          <a:p>
            <a:pPr marL="514350" indent="-514350">
              <a:buFont typeface="+mj-lt"/>
              <a:buAutoNum type="arabicPeriod"/>
            </a:pPr>
            <a:r>
              <a:rPr lang="en-US" dirty="0"/>
              <a:t>Desorption of gaseous reaction byproducts</a:t>
            </a:r>
          </a:p>
          <a:p>
            <a:pPr marL="514350" indent="-514350">
              <a:buFont typeface="+mj-lt"/>
              <a:buAutoNum type="arabicPeriod"/>
            </a:pPr>
            <a:r>
              <a:rPr lang="en-US" dirty="0"/>
              <a:t>Transportation of reaction by-products away from the substrate</a:t>
            </a:r>
          </a:p>
        </p:txBody>
      </p:sp>
      <p:pic>
        <p:nvPicPr>
          <p:cNvPr id="3074" name="Picture 2"/>
          <p:cNvPicPr>
            <a:picLocks noChangeAspect="1" noChangeArrowheads="1"/>
          </p:cNvPicPr>
          <p:nvPr/>
        </p:nvPicPr>
        <p:blipFill>
          <a:blip r:embed="rId2"/>
          <a:srcRect/>
          <a:stretch>
            <a:fillRect/>
          </a:stretch>
        </p:blipFill>
        <p:spPr bwMode="auto">
          <a:xfrm>
            <a:off x="4819650" y="4919997"/>
            <a:ext cx="4324350" cy="1938003"/>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u="sng" dirty="0"/>
              <a:t>Coating Characteristics</a:t>
            </a:r>
            <a:br>
              <a:rPr lang="en-US" b="1" u="sng" dirty="0"/>
            </a:br>
            <a:endParaRPr lang="en-US" b="1" u="sng" dirty="0"/>
          </a:p>
        </p:txBody>
      </p:sp>
      <p:sp>
        <p:nvSpPr>
          <p:cNvPr id="3" name="Content Placeholder 2"/>
          <p:cNvSpPr>
            <a:spLocks noGrp="1"/>
          </p:cNvSpPr>
          <p:nvPr>
            <p:ph sz="quarter" idx="1"/>
          </p:nvPr>
        </p:nvSpPr>
        <p:spPr/>
        <p:txBody>
          <a:bodyPr>
            <a:normAutofit/>
          </a:bodyPr>
          <a:lstStyle/>
          <a:p>
            <a:r>
              <a:rPr lang="en-US" sz="2800" dirty="0"/>
              <a:t>CVD coatings are typically:</a:t>
            </a:r>
          </a:p>
          <a:p>
            <a:pPr lvl="2"/>
            <a:r>
              <a:rPr lang="en-US" sz="2400" dirty="0"/>
              <a:t>Fine grained</a:t>
            </a:r>
          </a:p>
          <a:p>
            <a:pPr lvl="2"/>
            <a:r>
              <a:rPr lang="en-US" sz="2400" dirty="0"/>
              <a:t>Impervious</a:t>
            </a:r>
          </a:p>
          <a:p>
            <a:pPr lvl="2"/>
            <a:r>
              <a:rPr lang="en-US" sz="2400" dirty="0"/>
              <a:t>High purity</a:t>
            </a:r>
          </a:p>
          <a:p>
            <a:pPr lvl="2"/>
            <a:endParaRPr lang="en-US" sz="2400" dirty="0"/>
          </a:p>
          <a:p>
            <a:r>
              <a:rPr lang="en-US" sz="2800" dirty="0"/>
              <a:t>CVD coatings are usually only a few microns thick and are generally deposited at fairly slow rates, usually of the order of a few hundred microns per hour.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r>
              <a:rPr lang="en-US" sz="7300" b="1" i="1" u="sng" dirty="0"/>
              <a:t>CVD Apparatus</a:t>
            </a:r>
            <a:br>
              <a:rPr lang="en-US" dirty="0"/>
            </a:br>
            <a:endParaRPr lang="en-US" dirty="0"/>
          </a:p>
        </p:txBody>
      </p:sp>
      <p:sp>
        <p:nvSpPr>
          <p:cNvPr id="3" name="Content Placeholder 2"/>
          <p:cNvSpPr>
            <a:spLocks noGrp="1"/>
          </p:cNvSpPr>
          <p:nvPr>
            <p:ph sz="quarter" idx="1"/>
          </p:nvPr>
        </p:nvSpPr>
        <p:spPr>
          <a:xfrm>
            <a:off x="457200" y="1600200"/>
            <a:ext cx="8686800" cy="5257800"/>
          </a:xfrm>
        </p:spPr>
        <p:txBody>
          <a:bodyPr>
            <a:normAutofit fontScale="70000" lnSpcReduction="20000"/>
          </a:bodyPr>
          <a:lstStyle/>
          <a:p>
            <a:r>
              <a:rPr lang="en-US" dirty="0"/>
              <a:t>A CVD apparatus will consist of several basic components:</a:t>
            </a:r>
          </a:p>
          <a:p>
            <a:pPr marL="788670" lvl="1" indent="-514350">
              <a:buFont typeface="+mj-lt"/>
              <a:buAutoNum type="arabicPeriod"/>
            </a:pPr>
            <a:r>
              <a:rPr lang="en-US" b="1" dirty="0"/>
              <a:t>Gas delivery system </a:t>
            </a:r>
            <a:r>
              <a:rPr lang="en-US" dirty="0"/>
              <a:t>– For the supply of precursors to the reactor chamber</a:t>
            </a:r>
          </a:p>
          <a:p>
            <a:pPr marL="788670" lvl="1" indent="-514350">
              <a:buFont typeface="+mj-lt"/>
              <a:buAutoNum type="arabicPeriod"/>
            </a:pPr>
            <a:r>
              <a:rPr lang="en-US" b="1" dirty="0"/>
              <a:t>Reactor chamber </a:t>
            </a:r>
            <a:r>
              <a:rPr lang="en-US" dirty="0"/>
              <a:t>– Chamber within which deposition takes place</a:t>
            </a:r>
          </a:p>
          <a:p>
            <a:pPr marL="788670" lvl="1" indent="-514350">
              <a:buFont typeface="+mj-lt"/>
              <a:buAutoNum type="arabicPeriod"/>
            </a:pPr>
            <a:r>
              <a:rPr lang="en-US" dirty="0"/>
              <a:t> </a:t>
            </a:r>
            <a:r>
              <a:rPr lang="en-US" b="1" dirty="0"/>
              <a:t>Substrate loading mechanism </a:t>
            </a:r>
            <a:r>
              <a:rPr lang="en-US" dirty="0"/>
              <a:t>– A system for introducing and removing substrates, mandrels etc</a:t>
            </a:r>
          </a:p>
          <a:p>
            <a:pPr marL="788670" lvl="1" indent="-514350">
              <a:buFont typeface="+mj-lt"/>
              <a:buAutoNum type="arabicPeriod"/>
            </a:pPr>
            <a:r>
              <a:rPr lang="en-US" b="1" dirty="0"/>
              <a:t>Energy source </a:t>
            </a:r>
            <a:r>
              <a:rPr lang="en-US" dirty="0"/>
              <a:t>– Provide the energy/heat that is required to get the precursors to react/decompose.</a:t>
            </a:r>
          </a:p>
          <a:p>
            <a:pPr marL="788670" lvl="1" indent="-514350">
              <a:buFont typeface="+mj-lt"/>
              <a:buAutoNum type="arabicPeriod"/>
            </a:pPr>
            <a:r>
              <a:rPr lang="en-US" b="1" dirty="0"/>
              <a:t>Vacuum system </a:t>
            </a:r>
            <a:r>
              <a:rPr lang="en-US" dirty="0"/>
              <a:t>– A system for removal of all other gaseous species other than those required for the reaction/deposition.</a:t>
            </a:r>
          </a:p>
          <a:p>
            <a:pPr marL="788670" lvl="1" indent="-514350">
              <a:buFont typeface="+mj-lt"/>
              <a:buAutoNum type="arabicPeriod"/>
            </a:pPr>
            <a:r>
              <a:rPr lang="en-US" b="1" dirty="0"/>
              <a:t>Exhaust system </a:t>
            </a:r>
            <a:r>
              <a:rPr lang="en-US" dirty="0"/>
              <a:t>– System for removal of volatile by-products from the reaction chamber.</a:t>
            </a:r>
          </a:p>
          <a:p>
            <a:pPr marL="788670" lvl="1" indent="-514350">
              <a:buFont typeface="+mj-lt"/>
              <a:buAutoNum type="arabicPeriod"/>
            </a:pPr>
            <a:r>
              <a:rPr lang="en-US" b="1" dirty="0"/>
              <a:t>Exhaust treatment systems </a:t>
            </a:r>
            <a:r>
              <a:rPr lang="en-US" dirty="0"/>
              <a:t>– In some instances, exhaust gases may not be suitable for release into the atmosphere and may require treatment or conversion to safe/harmless compounds.</a:t>
            </a:r>
          </a:p>
          <a:p>
            <a:pPr marL="788670" lvl="1" indent="-514350">
              <a:buFont typeface="+mj-lt"/>
              <a:buAutoNum type="arabicPeriod"/>
            </a:pPr>
            <a:r>
              <a:rPr lang="en-US" b="1" dirty="0"/>
              <a:t>Process control equipment </a:t>
            </a:r>
            <a:r>
              <a:rPr lang="en-US" dirty="0"/>
              <a:t>– Gauges, controls etc to monitor process parameters such as pressure, temperature and time. Alarms and safety devices would also be included in this category.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Precursors</a:t>
            </a:r>
            <a:br>
              <a:rPr lang="en-US" dirty="0"/>
            </a:br>
            <a:endParaRPr lang="en-US" dirty="0"/>
          </a:p>
        </p:txBody>
      </p:sp>
      <p:sp>
        <p:nvSpPr>
          <p:cNvPr id="3" name="Content Placeholder 2"/>
          <p:cNvSpPr>
            <a:spLocks noGrp="1"/>
          </p:cNvSpPr>
          <p:nvPr>
            <p:ph sz="quarter" idx="1"/>
          </p:nvPr>
        </p:nvSpPr>
        <p:spPr>
          <a:xfrm>
            <a:off x="381000" y="990600"/>
            <a:ext cx="8305800" cy="5135563"/>
          </a:xfrm>
        </p:spPr>
        <p:txBody>
          <a:bodyPr>
            <a:normAutofit fontScale="70000" lnSpcReduction="20000"/>
          </a:bodyPr>
          <a:lstStyle/>
          <a:p>
            <a:r>
              <a:rPr lang="en-US" dirty="0"/>
              <a:t>Materials are deposited from the gaseous state during CVD. Thus precursors for CVD processes must be volatile, but at the same time stable enough to be able to be delivered to the reactor.</a:t>
            </a:r>
          </a:p>
          <a:p>
            <a:r>
              <a:rPr lang="en-US" b="1" dirty="0"/>
              <a:t>Typical Precursor Materials: </a:t>
            </a:r>
            <a:r>
              <a:rPr lang="en-US" dirty="0"/>
              <a:t>Halides - TiCl</a:t>
            </a:r>
            <a:r>
              <a:rPr lang="en-US" baseline="-25000" dirty="0"/>
              <a:t>4</a:t>
            </a:r>
            <a:r>
              <a:rPr lang="en-US" dirty="0"/>
              <a:t>, TaCl</a:t>
            </a:r>
            <a:r>
              <a:rPr lang="en-US" baseline="-25000" dirty="0"/>
              <a:t>5</a:t>
            </a:r>
            <a:r>
              <a:rPr lang="en-US" dirty="0"/>
              <a:t>, WF</a:t>
            </a:r>
            <a:r>
              <a:rPr lang="en-US" baseline="-25000" dirty="0"/>
              <a:t>6</a:t>
            </a:r>
            <a:r>
              <a:rPr lang="en-US" dirty="0"/>
              <a:t>, etc</a:t>
            </a:r>
          </a:p>
          <a:p>
            <a:pPr lvl="1"/>
            <a:r>
              <a:rPr lang="en-US" dirty="0"/>
              <a:t> Hydrides - SiH</a:t>
            </a:r>
            <a:r>
              <a:rPr lang="en-US" baseline="-25000" dirty="0"/>
              <a:t>4</a:t>
            </a:r>
            <a:r>
              <a:rPr lang="en-US" dirty="0"/>
              <a:t>, GeH</a:t>
            </a:r>
            <a:r>
              <a:rPr lang="en-US" baseline="-25000" dirty="0"/>
              <a:t>4</a:t>
            </a:r>
            <a:r>
              <a:rPr lang="en-US" dirty="0"/>
              <a:t>, AlH</a:t>
            </a:r>
            <a:r>
              <a:rPr lang="en-US" baseline="-25000" dirty="0"/>
              <a:t>3</a:t>
            </a:r>
            <a:r>
              <a:rPr lang="en-US" dirty="0"/>
              <a:t>(NMe</a:t>
            </a:r>
            <a:r>
              <a:rPr lang="en-US" baseline="-25000" dirty="0"/>
              <a:t>3</a:t>
            </a:r>
            <a:r>
              <a:rPr lang="en-US" dirty="0"/>
              <a:t>)</a:t>
            </a:r>
            <a:r>
              <a:rPr lang="en-US" baseline="-25000" dirty="0"/>
              <a:t>2</a:t>
            </a:r>
            <a:r>
              <a:rPr lang="en-US" dirty="0"/>
              <a:t>, NH</a:t>
            </a:r>
            <a:r>
              <a:rPr lang="en-US" baseline="-25000" dirty="0"/>
              <a:t>3</a:t>
            </a:r>
            <a:r>
              <a:rPr lang="en-US" dirty="0"/>
              <a:t>, etc</a:t>
            </a:r>
          </a:p>
          <a:p>
            <a:pPr lvl="1"/>
            <a:r>
              <a:rPr lang="en-US" dirty="0"/>
              <a:t>Metal Organic Compounds –</a:t>
            </a:r>
          </a:p>
          <a:p>
            <a:pPr lvl="1"/>
            <a:r>
              <a:rPr lang="en-US" dirty="0"/>
              <a:t>Metal Alkyls - AlMe</a:t>
            </a:r>
            <a:r>
              <a:rPr lang="en-US" baseline="-25000" dirty="0"/>
              <a:t>3</a:t>
            </a:r>
            <a:r>
              <a:rPr lang="en-US" dirty="0"/>
              <a:t>, Ti(CH</a:t>
            </a:r>
            <a:r>
              <a:rPr lang="en-US" baseline="-25000" dirty="0"/>
              <a:t>2</a:t>
            </a:r>
            <a:r>
              <a:rPr lang="en-US" dirty="0"/>
              <a:t>tBu)</a:t>
            </a:r>
            <a:r>
              <a:rPr lang="en-US" baseline="-25000" dirty="0"/>
              <a:t>4</a:t>
            </a:r>
            <a:r>
              <a:rPr lang="en-US" dirty="0"/>
              <a:t>, etc</a:t>
            </a:r>
          </a:p>
          <a:p>
            <a:pPr lvl="1"/>
            <a:r>
              <a:rPr lang="en-US" dirty="0"/>
              <a:t>Metal </a:t>
            </a:r>
            <a:r>
              <a:rPr lang="en-US" dirty="0" err="1"/>
              <a:t>Alkoxides</a:t>
            </a:r>
            <a:r>
              <a:rPr lang="en-US" dirty="0"/>
              <a:t> - Ti(</a:t>
            </a:r>
            <a:r>
              <a:rPr lang="en-US" dirty="0" err="1"/>
              <a:t>OiPr</a:t>
            </a:r>
            <a:r>
              <a:rPr lang="en-US" dirty="0"/>
              <a:t>)</a:t>
            </a:r>
            <a:r>
              <a:rPr lang="en-US" baseline="-25000" dirty="0"/>
              <a:t>4</a:t>
            </a:r>
            <a:r>
              <a:rPr lang="en-US" dirty="0"/>
              <a:t>, etc</a:t>
            </a:r>
          </a:p>
          <a:p>
            <a:pPr lvl="1"/>
            <a:r>
              <a:rPr lang="en-US" dirty="0"/>
              <a:t>Metal Carbonyls - Ni(CO)</a:t>
            </a:r>
            <a:r>
              <a:rPr lang="en-US" baseline="-25000" dirty="0"/>
              <a:t>4</a:t>
            </a:r>
            <a:r>
              <a:rPr lang="en-US" dirty="0"/>
              <a:t>, etc</a:t>
            </a:r>
          </a:p>
          <a:p>
            <a:pPr lvl="1">
              <a:buNone/>
            </a:pPr>
            <a:r>
              <a:rPr lang="en-US" dirty="0"/>
              <a:t>Advantages - CVD films are generally quite conformal, i.e., the ability of a film to uniformly coat a topographically complex substrate.  Versatile –any element or compound can be deposited.  High purity can be obtained.  High density – nearly 100% of theoretical value.  CVD films are harder than similar materials produced using conventional ceramic fabrication processes.  Material formation well below the melting point.  Economical in production, since many parts can be coated at the same time.</a:t>
            </a:r>
          </a:p>
          <a:p>
            <a:endParaRPr lang="en-US" b="1" dirty="0"/>
          </a:p>
          <a:p>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pPr lvl="0" algn="ctr"/>
            <a:r>
              <a:rPr lang="en-US" sz="6600" b="1" i="1" u="sng" dirty="0">
                <a:latin typeface="Verdana" pitchFamily="34" charset="0"/>
                <a:ea typeface="Times New Roman" pitchFamily="18" charset="0"/>
                <a:cs typeface="Times New Roman" pitchFamily="18" charset="0"/>
              </a:rPr>
              <a:t>Applications</a:t>
            </a:r>
            <a:endParaRPr lang="en-US" sz="6600" i="1" u="sng" dirty="0"/>
          </a:p>
        </p:txBody>
      </p:sp>
      <p:sp>
        <p:nvSpPr>
          <p:cNvPr id="3" name="Content Placeholder 2"/>
          <p:cNvSpPr>
            <a:spLocks noGrp="1"/>
          </p:cNvSpPr>
          <p:nvPr>
            <p:ph sz="quarter" idx="1"/>
          </p:nvPr>
        </p:nvSpPr>
        <p:spPr>
          <a:xfrm>
            <a:off x="381000" y="1219200"/>
            <a:ext cx="8763000" cy="4525963"/>
          </a:xfrm>
        </p:spPr>
        <p:txBody>
          <a:bodyPr>
            <a:noAutofit/>
          </a:bodyPr>
          <a:lstStyle/>
          <a:p>
            <a:pPr marL="0" lvl="0" indent="0" eaLnBrk="0" fontAlgn="base" hangingPunct="0">
              <a:spcBef>
                <a:spcPct val="0"/>
              </a:spcBef>
              <a:spcAft>
                <a:spcPct val="0"/>
              </a:spcAft>
              <a:buNone/>
            </a:pPr>
            <a:r>
              <a:rPr kumimoji="0" lang="en-US" sz="1400" b="0" i="0" u="none" strike="noStrike" cap="none" normalizeH="0" baseline="0" dirty="0">
                <a:ln>
                  <a:noFill/>
                </a:ln>
                <a:effectLst/>
                <a:latin typeface="Verdana" pitchFamily="34" charset="0"/>
                <a:ea typeface="Times New Roman" pitchFamily="18" charset="0"/>
                <a:cs typeface="Times New Roman" pitchFamily="18" charset="0"/>
              </a:rPr>
              <a:t>CVD has applications across a wide range of industries such as:</a:t>
            </a:r>
            <a:endParaRPr kumimoji="0" lang="en-US" sz="2000" b="0" i="0" u="none" strike="noStrike" cap="none" normalizeH="0" baseline="0" dirty="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a:ln>
                  <a:noFill/>
                </a:ln>
                <a:effectLst/>
                <a:latin typeface="Verdana" pitchFamily="34" charset="0"/>
                <a:ea typeface="Times New Roman" pitchFamily="18" charset="0"/>
                <a:cs typeface="Times New Roman" pitchFamily="18" charset="0"/>
              </a:rPr>
              <a:t>Coatings </a:t>
            </a:r>
            <a:r>
              <a:rPr lang="en-US" sz="1400" dirty="0">
                <a:ea typeface="Times New Roman" pitchFamily="18" charset="0"/>
                <a:cs typeface="Times New Roman" pitchFamily="18" charset="0"/>
              </a:rPr>
              <a:t>–</a:t>
            </a:r>
            <a:r>
              <a:rPr kumimoji="0" lang="en-US" sz="1400" b="0" i="0" u="none" strike="noStrike" cap="none" normalizeH="0" baseline="0" dirty="0">
                <a:ln>
                  <a:noFill/>
                </a:ln>
                <a:effectLst/>
                <a:latin typeface="Verdana" pitchFamily="34" charset="0"/>
                <a:ea typeface="Times New Roman" pitchFamily="18" charset="0"/>
                <a:cs typeface="Times New Roman" pitchFamily="18" charset="0"/>
              </a:rPr>
              <a:t> Coatings for a variety of applications such as wear resistance, corrosion resistance, high temperature protection, erosion protection and combinations thereof.</a:t>
            </a:r>
          </a:p>
          <a:p>
            <a:pPr marL="0" lvl="0" indent="0" eaLnBrk="0" fontAlgn="base" hangingPunct="0">
              <a:spcBef>
                <a:spcPct val="0"/>
              </a:spcBef>
              <a:spcAft>
                <a:spcPct val="0"/>
              </a:spcAft>
              <a:buNone/>
            </a:pPr>
            <a:endParaRPr kumimoji="0" lang="en-US" sz="2000" b="0" i="0" u="none" strike="noStrike" cap="none" normalizeH="0" baseline="0" dirty="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a:ln>
                  <a:noFill/>
                </a:ln>
                <a:effectLst/>
                <a:latin typeface="Verdana" pitchFamily="34" charset="0"/>
                <a:ea typeface="Times New Roman" pitchFamily="18" charset="0"/>
                <a:cs typeface="Times New Roman" pitchFamily="18" charset="0"/>
              </a:rPr>
              <a:t>Semiconductors and related devices </a:t>
            </a:r>
            <a:r>
              <a:rPr lang="en-US" sz="1400" dirty="0">
                <a:ea typeface="Times New Roman" pitchFamily="18" charset="0"/>
                <a:cs typeface="Times New Roman" pitchFamily="18" charset="0"/>
              </a:rPr>
              <a:t>–</a:t>
            </a:r>
            <a:r>
              <a:rPr kumimoji="0" lang="en-US" sz="1400" b="0" i="0" u="none" strike="noStrike" cap="none" normalizeH="0" baseline="0" dirty="0">
                <a:ln>
                  <a:noFill/>
                </a:ln>
                <a:effectLst/>
                <a:latin typeface="Verdana" pitchFamily="34" charset="0"/>
                <a:ea typeface="Times New Roman" pitchFamily="18" charset="0"/>
                <a:cs typeface="Times New Roman" pitchFamily="18" charset="0"/>
              </a:rPr>
              <a:t> Integrated circuits, sensors and optoelectronic devices</a:t>
            </a:r>
          </a:p>
          <a:p>
            <a:pPr marL="0" lvl="0" indent="0" eaLnBrk="0" fontAlgn="base" hangingPunct="0">
              <a:spcBef>
                <a:spcPct val="0"/>
              </a:spcBef>
              <a:spcAft>
                <a:spcPct val="0"/>
              </a:spcAft>
              <a:buNone/>
            </a:pPr>
            <a:endParaRPr kumimoji="0" lang="en-US" sz="2000" b="0" i="0" u="none" strike="noStrike" cap="none" normalizeH="0" baseline="0" dirty="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a:ln>
                  <a:noFill/>
                </a:ln>
                <a:effectLst/>
                <a:latin typeface="Verdana" pitchFamily="34" charset="0"/>
                <a:ea typeface="Times New Roman" pitchFamily="18" charset="0"/>
                <a:cs typeface="Times New Roman" pitchFamily="18" charset="0"/>
              </a:rPr>
              <a:t>Dense structural parts </a:t>
            </a:r>
            <a:r>
              <a:rPr lang="en-US" sz="1400" dirty="0">
                <a:ea typeface="Times New Roman" pitchFamily="18" charset="0"/>
                <a:cs typeface="Times New Roman" pitchFamily="18" charset="0"/>
              </a:rPr>
              <a:t>–</a:t>
            </a:r>
            <a:r>
              <a:rPr kumimoji="0" lang="en-US" sz="1400" b="0" i="0" u="none" strike="noStrike" cap="none" normalizeH="0" baseline="0" dirty="0">
                <a:ln>
                  <a:noFill/>
                </a:ln>
                <a:effectLst/>
                <a:latin typeface="Verdana" pitchFamily="34" charset="0"/>
                <a:ea typeface="Times New Roman" pitchFamily="18" charset="0"/>
                <a:cs typeface="Times New Roman" pitchFamily="18" charset="0"/>
              </a:rPr>
              <a:t> CVD can be used to produce components that are difficult or uneconomical to produce using conventional fabrication techniques. Dense parts produced via CVD are generally thin walled and maybe deposited onto a mandrel or former.</a:t>
            </a:r>
          </a:p>
          <a:p>
            <a:pPr marL="0" lvl="0" indent="0" eaLnBrk="0" fontAlgn="base" hangingPunct="0">
              <a:spcBef>
                <a:spcPct val="0"/>
              </a:spcBef>
              <a:spcAft>
                <a:spcPct val="0"/>
              </a:spcAft>
              <a:buNone/>
            </a:pPr>
            <a:endParaRPr kumimoji="0" lang="en-US" sz="2000" b="0" i="0" u="none" strike="noStrike" cap="none" normalizeH="0" baseline="0" dirty="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a:ln>
                  <a:noFill/>
                </a:ln>
                <a:effectLst/>
                <a:latin typeface="Verdana" pitchFamily="34" charset="0"/>
                <a:ea typeface="Times New Roman" pitchFamily="18" charset="0"/>
                <a:cs typeface="Times New Roman" pitchFamily="18" charset="0"/>
              </a:rPr>
              <a:t>Optical </a:t>
            </a:r>
            <a:r>
              <a:rPr kumimoji="0" lang="en-US" sz="1400" b="1" i="0" u="none" strike="noStrike" cap="none" normalizeH="0" baseline="0" dirty="0" err="1">
                <a:ln>
                  <a:noFill/>
                </a:ln>
                <a:effectLst/>
                <a:latin typeface="Verdana" pitchFamily="34" charset="0"/>
                <a:ea typeface="Times New Roman" pitchFamily="18" charset="0"/>
                <a:cs typeface="Times New Roman" pitchFamily="18" charset="0"/>
              </a:rPr>
              <a:t>Fibres</a:t>
            </a:r>
            <a:r>
              <a:rPr kumimoji="0" lang="en-US" sz="1400" b="1" i="0" u="none" strike="noStrike" cap="none" normalizeH="0" baseline="0" dirty="0">
                <a:ln>
                  <a:noFill/>
                </a:ln>
                <a:effectLst/>
                <a:latin typeface="Verdana" pitchFamily="34" charset="0"/>
                <a:ea typeface="Times New Roman" pitchFamily="18" charset="0"/>
                <a:cs typeface="Times New Roman" pitchFamily="18" charset="0"/>
              </a:rPr>
              <a:t> </a:t>
            </a:r>
            <a:r>
              <a:rPr lang="en-US" sz="1400" dirty="0">
                <a:ea typeface="Times New Roman" pitchFamily="18" charset="0"/>
                <a:cs typeface="Times New Roman" pitchFamily="18" charset="0"/>
              </a:rPr>
              <a:t>–</a:t>
            </a:r>
            <a:r>
              <a:rPr kumimoji="0" lang="en-US" sz="1400" b="0" i="0" u="none" strike="noStrike" cap="none" normalizeH="0" baseline="0" dirty="0">
                <a:ln>
                  <a:noFill/>
                </a:ln>
                <a:effectLst/>
                <a:latin typeface="Verdana" pitchFamily="34" charset="0"/>
                <a:ea typeface="Times New Roman" pitchFamily="18" charset="0"/>
                <a:cs typeface="Times New Roman" pitchFamily="18" charset="0"/>
              </a:rPr>
              <a:t> For telecommunications.</a:t>
            </a:r>
          </a:p>
          <a:p>
            <a:pPr marL="0" lvl="0" indent="0" eaLnBrk="0" fontAlgn="base" hangingPunct="0">
              <a:spcBef>
                <a:spcPct val="0"/>
              </a:spcBef>
              <a:spcAft>
                <a:spcPct val="0"/>
              </a:spcAft>
              <a:buNone/>
            </a:pPr>
            <a:endParaRPr kumimoji="0" lang="en-US" sz="2000" b="0" i="0" u="none" strike="noStrike" cap="none" normalizeH="0" baseline="0" dirty="0">
              <a:ln>
                <a:noFill/>
              </a:ln>
              <a:effectLst/>
              <a:latin typeface="Agency FB" pitchFamily="34" charset="0"/>
            </a:endParaRPr>
          </a:p>
          <a:p>
            <a:pPr marL="0" lvl="0" indent="0" eaLnBrk="0" fontAlgn="base" hangingPunct="0">
              <a:spcBef>
                <a:spcPct val="0"/>
              </a:spcBef>
              <a:spcAft>
                <a:spcPct val="0"/>
              </a:spcAft>
              <a:buNone/>
            </a:pPr>
            <a:endParaRPr kumimoji="0" lang="en-US" sz="2000" b="0" i="0" u="none" strike="noStrike" cap="none" normalizeH="0" baseline="0" dirty="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a:ln>
                  <a:noFill/>
                </a:ln>
                <a:effectLst/>
                <a:latin typeface="Verdana" pitchFamily="34" charset="0"/>
                <a:ea typeface="Times New Roman" pitchFamily="18" charset="0"/>
                <a:cs typeface="Times New Roman" pitchFamily="18" charset="0"/>
              </a:rPr>
              <a:t>Powder production </a:t>
            </a:r>
            <a:r>
              <a:rPr lang="en-US" sz="1400" dirty="0">
                <a:ea typeface="Times New Roman" pitchFamily="18" charset="0"/>
                <a:cs typeface="Times New Roman" pitchFamily="18" charset="0"/>
              </a:rPr>
              <a:t>–</a:t>
            </a:r>
            <a:r>
              <a:rPr kumimoji="0" lang="en-US" sz="1400" b="0" i="0" u="none" strike="noStrike" cap="none" normalizeH="0" baseline="0" dirty="0">
                <a:ln>
                  <a:noFill/>
                </a:ln>
                <a:effectLst/>
                <a:latin typeface="Verdana" pitchFamily="34" charset="0"/>
                <a:ea typeface="Times New Roman" pitchFamily="18" charset="0"/>
                <a:cs typeface="Times New Roman" pitchFamily="18" charset="0"/>
              </a:rPr>
              <a:t> Production of novel powders and </a:t>
            </a:r>
            <a:r>
              <a:rPr kumimoji="0" lang="en-US" sz="1400" b="0" i="0" u="none" strike="noStrike" cap="none" normalizeH="0" baseline="0" dirty="0" err="1">
                <a:ln>
                  <a:noFill/>
                </a:ln>
                <a:effectLst/>
                <a:latin typeface="Verdana" pitchFamily="34" charset="0"/>
                <a:ea typeface="Times New Roman" pitchFamily="18" charset="0"/>
                <a:cs typeface="Times New Roman" pitchFamily="18" charset="0"/>
              </a:rPr>
              <a:t>fibres</a:t>
            </a:r>
            <a:endParaRPr kumimoji="0" lang="en-US" sz="1400" b="0" i="0" u="none" strike="noStrike" cap="none" normalizeH="0" baseline="0" dirty="0">
              <a:ln>
                <a:noFill/>
              </a:ln>
              <a:effectLst/>
              <a:latin typeface="Verdana" pitchFamily="34" charset="0"/>
              <a:ea typeface="Times New Roman" pitchFamily="18" charset="0"/>
              <a:cs typeface="Times New Roman" pitchFamily="18" charset="0"/>
            </a:endParaRPr>
          </a:p>
          <a:p>
            <a:pPr marL="0" lvl="0" indent="0" eaLnBrk="0" fontAlgn="base" hangingPunct="0">
              <a:spcBef>
                <a:spcPct val="0"/>
              </a:spcBef>
              <a:spcAft>
                <a:spcPct val="0"/>
              </a:spcAft>
              <a:buNone/>
            </a:pPr>
            <a:endParaRPr kumimoji="0" lang="en-US" sz="2400" b="0" i="0" u="none" strike="noStrike" cap="none" normalizeH="0" baseline="0" dirty="0">
              <a:ln>
                <a:noFill/>
              </a:ln>
              <a:effectLst/>
              <a:latin typeface="Agency FB" pitchFamily="34" charset="0"/>
            </a:endParaRPr>
          </a:p>
          <a:p>
            <a:pPr marL="0" lvl="0" indent="0" eaLnBrk="0" fontAlgn="base" hangingPunct="0">
              <a:spcBef>
                <a:spcPct val="0"/>
              </a:spcBef>
              <a:spcAft>
                <a:spcPct val="0"/>
              </a:spcAft>
              <a:buNone/>
            </a:pPr>
            <a:r>
              <a:rPr lang="en-US" sz="1400" dirty="0">
                <a:ea typeface="Times New Roman" pitchFamily="18" charset="0"/>
                <a:cs typeface="Times New Roman" pitchFamily="18" charset="0"/>
              </a:rPr>
              <a:t>•</a:t>
            </a:r>
            <a:r>
              <a:rPr kumimoji="0" lang="en-US" sz="400" b="0" i="0" u="none" strike="noStrike" cap="none" normalizeH="0" baseline="0" dirty="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a:ln>
                  <a:noFill/>
                </a:ln>
                <a:effectLst/>
                <a:latin typeface="Verdana" pitchFamily="34" charset="0"/>
                <a:ea typeface="Times New Roman" pitchFamily="18" charset="0"/>
                <a:cs typeface="Times New Roman" pitchFamily="18" charset="0"/>
              </a:rPr>
              <a:t>Catalysts</a:t>
            </a:r>
          </a:p>
          <a:p>
            <a:pPr marL="0" lvl="0" indent="0" eaLnBrk="0" fontAlgn="base" hangingPunct="0">
              <a:spcBef>
                <a:spcPct val="0"/>
              </a:spcBef>
              <a:spcAft>
                <a:spcPct val="0"/>
              </a:spcAft>
              <a:buNone/>
            </a:pPr>
            <a:endParaRPr kumimoji="0" lang="en-US" sz="1400" b="1" i="0" u="none" strike="noStrike" cap="none" normalizeH="0" baseline="0" dirty="0">
              <a:ln>
                <a:noFill/>
              </a:ln>
              <a:effectLst/>
              <a:latin typeface="Verdana" pitchFamily="34" charset="0"/>
              <a:ea typeface="Times New Roman" pitchFamily="18" charset="0"/>
              <a:cs typeface="Times New Roman" pitchFamily="18" charset="0"/>
            </a:endParaRPr>
          </a:p>
          <a:p>
            <a:pPr marL="0" lvl="0" indent="0" eaLnBrk="0" fontAlgn="base" hangingPunct="0">
              <a:spcBef>
                <a:spcPct val="0"/>
              </a:spcBef>
              <a:spcAft>
                <a:spcPct val="0"/>
              </a:spcAft>
              <a:buNone/>
            </a:pPr>
            <a:r>
              <a:rPr kumimoji="0" lang="en-US" sz="1400" b="0" i="0" u="none" strike="noStrike" cap="none" normalizeH="0" baseline="0" dirty="0">
                <a:ln>
                  <a:noFill/>
                </a:ln>
                <a:effectLst/>
                <a:latin typeface="Verdana" pitchFamily="34" charset="0"/>
                <a:ea typeface="Times New Roman" pitchFamily="18" charset="0"/>
                <a:cs typeface="Times New Roman" pitchFamily="18" charset="0"/>
              </a:rPr>
              <a:t>•</a:t>
            </a:r>
            <a:r>
              <a:rPr kumimoji="0" lang="en-US" sz="400" b="0" i="0" u="none" strike="noStrike" cap="none" normalizeH="0" baseline="0" dirty="0">
                <a:ln>
                  <a:noFill/>
                </a:ln>
                <a:effectLst/>
                <a:latin typeface="Agency FB" pitchFamily="34" charset="0"/>
                <a:ea typeface="Times New Roman" pitchFamily="18" charset="0"/>
              </a:rPr>
              <a:t> </a:t>
            </a:r>
            <a:endParaRPr lang="en-US"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noAutofit/>
          </a:bodyPr>
          <a:lstStyle/>
          <a:p>
            <a:pPr algn="ctr"/>
            <a:r>
              <a:rPr lang="en-US" sz="4400" b="1" u="sng" dirty="0"/>
              <a:t>PHYSICAL VAPOR DEPOSITION</a:t>
            </a:r>
            <a:endParaRPr lang="en-IN" sz="4400" b="1" u="sng" dirty="0"/>
          </a:p>
        </p:txBody>
      </p:sp>
      <p:sp>
        <p:nvSpPr>
          <p:cNvPr id="3" name="Content Placeholder 2"/>
          <p:cNvSpPr>
            <a:spLocks noGrp="1"/>
          </p:cNvSpPr>
          <p:nvPr>
            <p:ph sz="quarter" idx="1"/>
          </p:nvPr>
        </p:nvSpPr>
        <p:spPr>
          <a:xfrm>
            <a:off x="457200" y="1600200"/>
            <a:ext cx="8229600" cy="4906963"/>
          </a:xfrm>
        </p:spPr>
        <p:txBody>
          <a:bodyPr/>
          <a:lstStyle/>
          <a:p>
            <a:pPr>
              <a:buNone/>
            </a:pPr>
            <a:r>
              <a:rPr lang="en-US" sz="2800" dirty="0"/>
              <a:t>    PVD is a process by which a thin film of material is deposited on a substrate acc to following steps:</a:t>
            </a:r>
          </a:p>
          <a:p>
            <a:pPr marL="514350" indent="-514350">
              <a:buFont typeface="+mj-lt"/>
              <a:buAutoNum type="arabicParenR"/>
            </a:pPr>
            <a:r>
              <a:rPr lang="en-US" sz="2800" dirty="0"/>
              <a:t>The</a:t>
            </a:r>
            <a:r>
              <a:rPr lang="en-IN" sz="2800" dirty="0"/>
              <a:t> material to be deposited is converted into vapour by physical means</a:t>
            </a:r>
          </a:p>
          <a:p>
            <a:pPr marL="514350" indent="-514350">
              <a:buFont typeface="+mj-lt"/>
              <a:buAutoNum type="arabicParenR"/>
            </a:pPr>
            <a:r>
              <a:rPr lang="en-US" sz="2800" dirty="0"/>
              <a:t>The vapor is transported across a region of low pressure from its source to the substrate</a:t>
            </a:r>
          </a:p>
          <a:p>
            <a:pPr marL="514350" indent="-514350">
              <a:buFont typeface="+mj-lt"/>
              <a:buAutoNum type="arabicParenR"/>
            </a:pPr>
            <a:r>
              <a:rPr lang="en-US" sz="2800" dirty="0"/>
              <a:t>Vapor undergoes condensation on the substrate to form the thin film</a:t>
            </a:r>
          </a:p>
        </p:txBody>
      </p:sp>
      <p:cxnSp>
        <p:nvCxnSpPr>
          <p:cNvPr id="5" name="Straight Arrow Connector 4"/>
          <p:cNvCxnSpPr/>
          <p:nvPr/>
        </p:nvCxnSpPr>
        <p:spPr>
          <a:xfrm rot="10800000" flipV="1">
            <a:off x="2643174" y="5572140"/>
            <a:ext cx="1143008" cy="5000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214810" y="5572140"/>
            <a:ext cx="1214446" cy="6334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00232" y="6286520"/>
            <a:ext cx="1303947" cy="369332"/>
          </a:xfrm>
          <a:prstGeom prst="rect">
            <a:avLst/>
          </a:prstGeom>
          <a:noFill/>
        </p:spPr>
        <p:txBody>
          <a:bodyPr wrap="none" rtlCol="0">
            <a:spAutoFit/>
          </a:bodyPr>
          <a:lstStyle/>
          <a:p>
            <a:r>
              <a:rPr lang="en-US" dirty="0"/>
              <a:t>Evaporation</a:t>
            </a:r>
          </a:p>
        </p:txBody>
      </p:sp>
      <p:sp>
        <p:nvSpPr>
          <p:cNvPr id="9" name="TextBox 8"/>
          <p:cNvSpPr txBox="1"/>
          <p:nvPr/>
        </p:nvSpPr>
        <p:spPr>
          <a:xfrm>
            <a:off x="5143504" y="6286520"/>
            <a:ext cx="1161536" cy="369332"/>
          </a:xfrm>
          <a:prstGeom prst="rect">
            <a:avLst/>
          </a:prstGeom>
          <a:noFill/>
        </p:spPr>
        <p:txBody>
          <a:bodyPr wrap="none" rtlCol="0">
            <a:spAutoFit/>
          </a:bodyPr>
          <a:lstStyle/>
          <a:p>
            <a:r>
              <a:rPr lang="en-US" dirty="0"/>
              <a:t>Sputtering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28600"/>
            <a:ext cx="4040188" cy="639762"/>
          </a:xfrm>
        </p:spPr>
        <p:txBody>
          <a:bodyPr>
            <a:noAutofit/>
          </a:bodyPr>
          <a:lstStyle/>
          <a:p>
            <a:pPr algn="ctr"/>
            <a:r>
              <a:rPr lang="en-US" sz="3600" dirty="0"/>
              <a:t>PVD</a:t>
            </a:r>
            <a:endParaRPr lang="en-IN" sz="3600" dirty="0"/>
          </a:p>
        </p:txBody>
      </p:sp>
      <p:sp>
        <p:nvSpPr>
          <p:cNvPr id="5" name="Text Placeholder 4"/>
          <p:cNvSpPr>
            <a:spLocks noGrp="1"/>
          </p:cNvSpPr>
          <p:nvPr>
            <p:ph type="body" sz="half" idx="3"/>
          </p:nvPr>
        </p:nvSpPr>
        <p:spPr>
          <a:xfrm>
            <a:off x="4800600" y="228600"/>
            <a:ext cx="4041775" cy="639762"/>
          </a:xfrm>
        </p:spPr>
        <p:txBody>
          <a:bodyPr>
            <a:normAutofit/>
          </a:bodyPr>
          <a:lstStyle/>
          <a:p>
            <a:pPr algn="ctr"/>
            <a:r>
              <a:rPr lang="en-US" sz="3200" dirty="0"/>
              <a:t>CVD</a:t>
            </a:r>
            <a:endParaRPr lang="en-IN" sz="3200" dirty="0"/>
          </a:p>
        </p:txBody>
      </p:sp>
      <p:sp>
        <p:nvSpPr>
          <p:cNvPr id="4" name="Content Placeholder 3"/>
          <p:cNvSpPr>
            <a:spLocks noGrp="1"/>
          </p:cNvSpPr>
          <p:nvPr>
            <p:ph sz="quarter" idx="2"/>
          </p:nvPr>
        </p:nvSpPr>
        <p:spPr>
          <a:xfrm>
            <a:off x="304800" y="990600"/>
            <a:ext cx="4343400" cy="5638800"/>
          </a:xfrm>
        </p:spPr>
        <p:txBody>
          <a:bodyPr>
            <a:noAutofit/>
          </a:bodyPr>
          <a:lstStyle/>
          <a:p>
            <a:pPr marL="457200" indent="-457200">
              <a:buFont typeface="+mj-lt"/>
              <a:buAutoNum type="arabicPeriod"/>
            </a:pPr>
            <a:r>
              <a:rPr lang="en-US" sz="2200" dirty="0"/>
              <a:t>Deposition occur by condensation.</a:t>
            </a:r>
            <a:endParaRPr lang="en-IN" sz="2200" dirty="0"/>
          </a:p>
          <a:p>
            <a:pPr marL="457200" indent="-457200">
              <a:buFont typeface="+mj-lt"/>
              <a:buAutoNum type="arabicPeriod"/>
            </a:pPr>
            <a:endParaRPr lang="en-IN" sz="2200" dirty="0"/>
          </a:p>
          <a:p>
            <a:pPr marL="457200" indent="-457200">
              <a:buFont typeface="+mj-lt"/>
              <a:buAutoNum type="arabicPeriod"/>
            </a:pPr>
            <a:r>
              <a:rPr lang="en-IN" sz="2200" dirty="0"/>
              <a:t>The material that is introduced onto the substrate is introduced in solid form</a:t>
            </a:r>
          </a:p>
          <a:p>
            <a:pPr marL="457200" indent="-457200">
              <a:buFont typeface="+mj-lt"/>
              <a:buAutoNum type="arabicPeriod"/>
            </a:pPr>
            <a:endParaRPr lang="en-IN" sz="2200" dirty="0"/>
          </a:p>
          <a:p>
            <a:pPr marL="457200" indent="-457200">
              <a:buFont typeface="+mj-lt"/>
              <a:buAutoNum type="arabicPeriod"/>
            </a:pPr>
            <a:r>
              <a:rPr lang="en-IN" sz="2200" dirty="0"/>
              <a:t>Atoms are moving and depositing on the substrate</a:t>
            </a:r>
          </a:p>
          <a:p>
            <a:pPr marL="457200" indent="-457200">
              <a:buFont typeface="+mj-lt"/>
              <a:buAutoNum type="arabicPeriod"/>
            </a:pPr>
            <a:endParaRPr lang="en-IN" sz="2200" dirty="0"/>
          </a:p>
          <a:p>
            <a:pPr marL="457200" indent="-457200">
              <a:buFont typeface="+mj-lt"/>
              <a:buAutoNum type="arabicPeriod"/>
            </a:pPr>
            <a:r>
              <a:rPr lang="en-IN" sz="2200" dirty="0"/>
              <a:t>PVD coating is deposited at a relatively low temperature (around 250°C~450°C)</a:t>
            </a:r>
          </a:p>
          <a:p>
            <a:pPr marL="457200" indent="-457200">
              <a:buNone/>
            </a:pPr>
            <a:br>
              <a:rPr lang="en-IN" sz="2200" dirty="0"/>
            </a:br>
            <a:br>
              <a:rPr lang="en-IN" sz="2200" dirty="0"/>
            </a:br>
            <a:br>
              <a:rPr lang="en-IN" sz="2200" dirty="0"/>
            </a:br>
            <a:br>
              <a:rPr lang="en-IN" sz="2200" dirty="0"/>
            </a:br>
            <a:endParaRPr lang="en-IN" sz="2200" dirty="0"/>
          </a:p>
        </p:txBody>
      </p:sp>
      <p:sp>
        <p:nvSpPr>
          <p:cNvPr id="6" name="Content Placeholder 5"/>
          <p:cNvSpPr>
            <a:spLocks noGrp="1"/>
          </p:cNvSpPr>
          <p:nvPr>
            <p:ph sz="quarter" idx="4"/>
          </p:nvPr>
        </p:nvSpPr>
        <p:spPr>
          <a:xfrm>
            <a:off x="4645025" y="990600"/>
            <a:ext cx="4346575" cy="5867399"/>
          </a:xfrm>
        </p:spPr>
        <p:txBody>
          <a:bodyPr>
            <a:normAutofit/>
          </a:bodyPr>
          <a:lstStyle/>
          <a:p>
            <a:pPr marL="457200" indent="-457200">
              <a:buFont typeface="+mj-lt"/>
              <a:buAutoNum type="arabicPeriod"/>
            </a:pPr>
            <a:r>
              <a:rPr lang="en-US" sz="2200" dirty="0"/>
              <a:t>Deposition occur by chemical reaction.</a:t>
            </a:r>
            <a:endParaRPr lang="en-IN" sz="2200" dirty="0"/>
          </a:p>
          <a:p>
            <a:pPr marL="457200" indent="-457200">
              <a:buFont typeface="+mj-lt"/>
              <a:buAutoNum type="arabicPeriod"/>
            </a:pPr>
            <a:endParaRPr lang="en-IN" sz="2200" dirty="0"/>
          </a:p>
          <a:p>
            <a:pPr marL="457200" indent="-457200">
              <a:buFont typeface="+mj-lt"/>
              <a:buAutoNum type="arabicPeriod"/>
            </a:pPr>
            <a:r>
              <a:rPr lang="en-IN" sz="2200" dirty="0"/>
              <a:t>Introduced in a gaseous form</a:t>
            </a:r>
          </a:p>
          <a:p>
            <a:pPr marL="457200" indent="-457200">
              <a:buFont typeface="+mj-lt"/>
              <a:buAutoNum type="arabicPeriod"/>
            </a:pPr>
            <a:endParaRPr lang="en-IN" sz="2200" dirty="0"/>
          </a:p>
          <a:p>
            <a:pPr marL="457200" indent="-457200">
              <a:buFont typeface="+mj-lt"/>
              <a:buAutoNum type="arabicPeriod"/>
            </a:pPr>
            <a:endParaRPr lang="en-IN" sz="2200" dirty="0"/>
          </a:p>
          <a:p>
            <a:pPr marL="457200" indent="-457200">
              <a:buFont typeface="+mj-lt"/>
              <a:buAutoNum type="arabicPeriod"/>
            </a:pPr>
            <a:endParaRPr lang="en-IN" sz="2200" dirty="0"/>
          </a:p>
          <a:p>
            <a:pPr marL="457200" indent="-457200">
              <a:buFont typeface="+mj-lt"/>
              <a:buAutoNum type="arabicPeriod"/>
            </a:pPr>
            <a:r>
              <a:rPr lang="en-IN" sz="2200" dirty="0"/>
              <a:t>The gaseous molecules will react with the substrate.</a:t>
            </a:r>
          </a:p>
          <a:p>
            <a:pPr marL="457200" indent="-457200">
              <a:buFont typeface="+mj-lt"/>
              <a:buAutoNum type="arabicPeriod"/>
            </a:pPr>
            <a:endParaRPr lang="en-IN" sz="2200" dirty="0"/>
          </a:p>
          <a:p>
            <a:pPr marL="457200" indent="-457200">
              <a:buFont typeface="+mj-lt"/>
              <a:buAutoNum type="arabicPeriod"/>
            </a:pPr>
            <a:r>
              <a:rPr lang="en-IN" sz="2200" dirty="0"/>
              <a:t>CVD uses high temperatures in the range of 450° C to 1050° C.</a:t>
            </a:r>
            <a:br>
              <a:rPr lang="en-IN" sz="2200" dirty="0"/>
            </a:br>
            <a:br>
              <a:rPr lang="en-IN" dirty="0"/>
            </a:b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dirty="0"/>
              <a:t>Cont….</a:t>
            </a:r>
            <a:endParaRPr lang="en-IN" dirty="0"/>
          </a:p>
        </p:txBody>
      </p:sp>
      <p:sp>
        <p:nvSpPr>
          <p:cNvPr id="3" name="Text Placeholder 2"/>
          <p:cNvSpPr>
            <a:spLocks noGrp="1"/>
          </p:cNvSpPr>
          <p:nvPr>
            <p:ph type="body" idx="1"/>
          </p:nvPr>
        </p:nvSpPr>
        <p:spPr>
          <a:xfrm>
            <a:off x="457200" y="990600"/>
            <a:ext cx="4040188" cy="639762"/>
          </a:xfrm>
        </p:spPr>
        <p:txBody>
          <a:bodyPr>
            <a:noAutofit/>
          </a:bodyPr>
          <a:lstStyle/>
          <a:p>
            <a:pPr algn="ctr"/>
            <a:r>
              <a:rPr lang="en-US" sz="4000" dirty="0"/>
              <a:t>PVD</a:t>
            </a:r>
            <a:endParaRPr lang="en-IN" sz="4000" dirty="0"/>
          </a:p>
        </p:txBody>
      </p:sp>
      <p:sp>
        <p:nvSpPr>
          <p:cNvPr id="5" name="Text Placeholder 4"/>
          <p:cNvSpPr>
            <a:spLocks noGrp="1"/>
          </p:cNvSpPr>
          <p:nvPr>
            <p:ph type="body" sz="half" idx="3"/>
          </p:nvPr>
        </p:nvSpPr>
        <p:spPr>
          <a:xfrm>
            <a:off x="4648200" y="914400"/>
            <a:ext cx="4041775" cy="639762"/>
          </a:xfrm>
        </p:spPr>
        <p:txBody>
          <a:bodyPr>
            <a:noAutofit/>
          </a:bodyPr>
          <a:lstStyle/>
          <a:p>
            <a:pPr algn="ctr"/>
            <a:r>
              <a:rPr lang="en-US" sz="4000" dirty="0"/>
              <a:t>CVD</a:t>
            </a:r>
            <a:endParaRPr lang="en-IN" sz="4000" dirty="0"/>
          </a:p>
        </p:txBody>
      </p:sp>
      <p:sp>
        <p:nvSpPr>
          <p:cNvPr id="4" name="Content Placeholder 3"/>
          <p:cNvSpPr>
            <a:spLocks noGrp="1"/>
          </p:cNvSpPr>
          <p:nvPr>
            <p:ph sz="quarter" idx="2"/>
          </p:nvPr>
        </p:nvSpPr>
        <p:spPr/>
        <p:txBody>
          <a:bodyPr>
            <a:normAutofit/>
          </a:bodyPr>
          <a:lstStyle/>
          <a:p>
            <a:pPr>
              <a:buNone/>
            </a:pPr>
            <a:r>
              <a:rPr lang="en-IN" dirty="0"/>
              <a:t>5. PVD is suitable for coating tools that are used in applications that demand a tough cutting edge.</a:t>
            </a:r>
          </a:p>
          <a:p>
            <a:pPr>
              <a:buNone/>
            </a:pPr>
            <a:endParaRPr lang="en-IN" dirty="0"/>
          </a:p>
          <a:p>
            <a:pPr marL="457200" indent="-457200">
              <a:buAutoNum type="arabicPeriod" startAt="6"/>
            </a:pPr>
            <a:r>
              <a:rPr lang="en-IN" dirty="0"/>
              <a:t>High capital cost</a:t>
            </a:r>
          </a:p>
          <a:p>
            <a:pPr marL="457200" indent="-457200">
              <a:buAutoNum type="arabicPeriod" startAt="6"/>
            </a:pPr>
            <a:endParaRPr lang="en-IN" dirty="0"/>
          </a:p>
          <a:p>
            <a:pPr>
              <a:buNone/>
            </a:pPr>
            <a:r>
              <a:rPr lang="en-US" dirty="0"/>
              <a:t>7.  Coating thickness up to 20micrometer</a:t>
            </a:r>
            <a:endParaRPr lang="en-IN" dirty="0"/>
          </a:p>
          <a:p>
            <a:endParaRPr lang="en-IN" dirty="0"/>
          </a:p>
        </p:txBody>
      </p:sp>
      <p:sp>
        <p:nvSpPr>
          <p:cNvPr id="6" name="Content Placeholder 5"/>
          <p:cNvSpPr>
            <a:spLocks noGrp="1"/>
          </p:cNvSpPr>
          <p:nvPr>
            <p:ph sz="quarter" idx="4"/>
          </p:nvPr>
        </p:nvSpPr>
        <p:spPr>
          <a:xfrm>
            <a:off x="4648200" y="2209800"/>
            <a:ext cx="4041775" cy="4103688"/>
          </a:xfrm>
        </p:spPr>
        <p:txBody>
          <a:bodyPr/>
          <a:lstStyle/>
          <a:p>
            <a:pPr>
              <a:buNone/>
            </a:pPr>
            <a:r>
              <a:rPr lang="en-IN" dirty="0"/>
              <a:t>5. CVD is mainly used for depositing compound protective coatings.</a:t>
            </a:r>
          </a:p>
          <a:p>
            <a:endParaRPr lang="en-IN" dirty="0"/>
          </a:p>
          <a:p>
            <a:pPr>
              <a:buNone/>
            </a:pPr>
            <a:r>
              <a:rPr lang="en-IN" dirty="0"/>
              <a:t>6. Low capital cost</a:t>
            </a:r>
          </a:p>
          <a:p>
            <a:endParaRPr lang="en-IN" dirty="0"/>
          </a:p>
          <a:p>
            <a:pPr>
              <a:buNone/>
            </a:pPr>
            <a:endParaRPr lang="en-US" dirty="0"/>
          </a:p>
          <a:p>
            <a:pPr>
              <a:buNone/>
            </a:pPr>
            <a:r>
              <a:rPr lang="en-US" dirty="0"/>
              <a:t>7.  Coating thickness  3-5 micrometer</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a:t>SPUTTERING</a:t>
            </a:r>
            <a:endParaRPr lang="en-IN" dirty="0"/>
          </a:p>
        </p:txBody>
      </p:sp>
      <p:sp>
        <p:nvSpPr>
          <p:cNvPr id="8" name="Content Placeholder 7"/>
          <p:cNvSpPr>
            <a:spLocks noGrp="1"/>
          </p:cNvSpPr>
          <p:nvPr>
            <p:ph sz="quarter" idx="1"/>
          </p:nvPr>
        </p:nvSpPr>
        <p:spPr>
          <a:xfrm>
            <a:off x="457200" y="1219200"/>
            <a:ext cx="8229600" cy="5181600"/>
          </a:xfrm>
        </p:spPr>
        <p:txBody>
          <a:bodyPr>
            <a:normAutofit lnSpcReduction="10000"/>
          </a:bodyPr>
          <a:lstStyle/>
          <a:p>
            <a:r>
              <a:rPr lang="en-US" sz="2800" dirty="0"/>
              <a:t>Sputtering is a deposition tech consist of basic 4 steps;</a:t>
            </a:r>
          </a:p>
          <a:p>
            <a:pPr marL="514350" indent="-514350">
              <a:buFont typeface="+mj-lt"/>
              <a:buAutoNum type="arabicPeriod"/>
            </a:pPr>
            <a:r>
              <a:rPr lang="en-US" sz="2800" dirty="0"/>
              <a:t>Ions are generated &amp; directed at the target material</a:t>
            </a:r>
          </a:p>
          <a:p>
            <a:pPr marL="514350" indent="-514350">
              <a:buFont typeface="+mj-lt"/>
              <a:buAutoNum type="arabicPeriod"/>
            </a:pPr>
            <a:endParaRPr lang="en-US" sz="2800" dirty="0"/>
          </a:p>
          <a:p>
            <a:pPr marL="514350" indent="-514350">
              <a:buFont typeface="+mj-lt"/>
              <a:buAutoNum type="arabicPeriod"/>
            </a:pPr>
            <a:r>
              <a:rPr lang="en-US" sz="2800" dirty="0"/>
              <a:t>The ion sputter atoms from the target material</a:t>
            </a:r>
          </a:p>
          <a:p>
            <a:pPr marL="514350" indent="-514350">
              <a:buFont typeface="+mj-lt"/>
              <a:buAutoNum type="arabicPeriod"/>
            </a:pPr>
            <a:endParaRPr lang="en-US" sz="2800" dirty="0"/>
          </a:p>
          <a:p>
            <a:pPr marL="514350" indent="-514350">
              <a:buFont typeface="+mj-lt"/>
              <a:buAutoNum type="arabicPeriod"/>
            </a:pPr>
            <a:r>
              <a:rPr lang="en-US" sz="2800" dirty="0"/>
              <a:t>The sputter atom get transported to the substrate through a region of reduced pressure</a:t>
            </a:r>
          </a:p>
          <a:p>
            <a:pPr marL="514350" indent="-514350">
              <a:buFont typeface="+mj-lt"/>
              <a:buAutoNum type="arabicPeriod"/>
            </a:pPr>
            <a:endParaRPr lang="en-US" sz="2800" dirty="0"/>
          </a:p>
          <a:p>
            <a:pPr marL="514350" indent="-514350">
              <a:buFont typeface="+mj-lt"/>
              <a:buAutoNum type="arabicPeriod"/>
            </a:pPr>
            <a:r>
              <a:rPr lang="en-US" sz="2800" dirty="0"/>
              <a:t>This sputter atom condense  on the substrate forming a thin film</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8567" t="29605" r="29875" b="14760"/>
          <a:stretch>
            <a:fillRect/>
          </a:stretch>
        </p:blipFill>
        <p:spPr bwMode="auto">
          <a:xfrm>
            <a:off x="426951" y="428604"/>
            <a:ext cx="8431329" cy="571504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5E3C-B2C1-4D67-A69B-C13CA1F00375}"/>
              </a:ext>
            </a:extLst>
          </p:cNvPr>
          <p:cNvSpPr>
            <a:spLocks noGrp="1"/>
          </p:cNvSpPr>
          <p:nvPr>
            <p:ph type="title"/>
          </p:nvPr>
        </p:nvSpPr>
        <p:spPr/>
        <p:txBody>
          <a:bodyPr/>
          <a:lstStyle/>
          <a:p>
            <a:r>
              <a:rPr lang="en-US" dirty="0"/>
              <a:t>Catalysis</a:t>
            </a:r>
            <a:endParaRPr lang="en-IN" dirty="0"/>
          </a:p>
        </p:txBody>
      </p:sp>
      <p:sp>
        <p:nvSpPr>
          <p:cNvPr id="3" name="Content Placeholder 2">
            <a:extLst>
              <a:ext uri="{FF2B5EF4-FFF2-40B4-BE49-F238E27FC236}">
                <a16:creationId xmlns:a16="http://schemas.microsoft.com/office/drawing/2014/main" id="{3E7886CD-BA4C-4472-96E8-C2B26741FAC4}"/>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5F398EF0-A495-40F4-8BBD-F7A0FAA17063}"/>
              </a:ext>
            </a:extLst>
          </p:cNvPr>
          <p:cNvPicPr>
            <a:picLocks noChangeAspect="1"/>
          </p:cNvPicPr>
          <p:nvPr/>
        </p:nvPicPr>
        <p:blipFill rotWithShape="1">
          <a:blip r:embed="rId2"/>
          <a:srcRect l="5000" t="14445" r="22438" b="8000"/>
          <a:stretch/>
        </p:blipFill>
        <p:spPr>
          <a:xfrm>
            <a:off x="251520" y="1268760"/>
            <a:ext cx="8686800" cy="5222543"/>
          </a:xfrm>
          <a:prstGeom prst="rect">
            <a:avLst/>
          </a:prstGeom>
        </p:spPr>
      </p:pic>
    </p:spTree>
    <p:extLst>
      <p:ext uri="{BB962C8B-B14F-4D97-AF65-F5344CB8AC3E}">
        <p14:creationId xmlns:p14="http://schemas.microsoft.com/office/powerpoint/2010/main" val="1799842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n00912_"/>
          <p:cNvPicPr>
            <a:picLocks noChangeAspect="1" noChangeArrowheads="1"/>
          </p:cNvPicPr>
          <p:nvPr/>
        </p:nvPicPr>
        <p:blipFill>
          <a:blip r:embed="rId3"/>
          <a:srcRect/>
          <a:stretch>
            <a:fillRect/>
          </a:stretch>
        </p:blipFill>
        <p:spPr bwMode="auto">
          <a:xfrm>
            <a:off x="7010400" y="4724400"/>
            <a:ext cx="774700" cy="1208088"/>
          </a:xfrm>
          <a:prstGeom prst="rect">
            <a:avLst/>
          </a:prstGeom>
          <a:noFill/>
          <a:ln w="12700">
            <a:noFill/>
            <a:miter lim="800000"/>
            <a:headEnd/>
            <a:tailEnd/>
          </a:ln>
          <a:effectLst>
            <a:outerShdw blurRad="76200" dir="18900000" sy="23000" kx="-1200000" algn="bl" rotWithShape="0">
              <a:prstClr val="black">
                <a:alpha val="20000"/>
              </a:prstClr>
            </a:outerShdw>
          </a:effectLst>
        </p:spPr>
      </p:pic>
      <p:sp>
        <p:nvSpPr>
          <p:cNvPr id="9" name="Cloud Callout 8"/>
          <p:cNvSpPr>
            <a:spLocks noChangeArrowheads="1"/>
          </p:cNvSpPr>
          <p:nvPr/>
        </p:nvSpPr>
        <p:spPr bwMode="auto">
          <a:xfrm>
            <a:off x="3124200" y="3048000"/>
            <a:ext cx="3657600" cy="2362200"/>
          </a:xfrm>
          <a:prstGeom prst="cloudCallout">
            <a:avLst>
              <a:gd name="adj1" fmla="val 56162"/>
              <a:gd name="adj2" fmla="val 12097"/>
            </a:avLst>
          </a:prstGeom>
          <a:solidFill>
            <a:schemeClr val="accent1"/>
          </a:solidFill>
          <a:ln w="25400" algn="ctr">
            <a:solidFill>
              <a:srgbClr val="385D8A"/>
            </a:solidFill>
            <a:round/>
            <a:headEnd/>
            <a:tailEnd/>
          </a:ln>
        </p:spPr>
        <p:txBody>
          <a:bodyPr anchor="ctr"/>
          <a:lstStyle/>
          <a:p>
            <a:pPr algn="ctr"/>
            <a:r>
              <a:rPr lang="en-US" sz="2000" b="1">
                <a:solidFill>
                  <a:srgbClr val="FFFFFF"/>
                </a:solidFill>
                <a:effectLst>
                  <a:outerShdw blurRad="38100" dist="38100" dir="2700000" algn="tl">
                    <a:srgbClr val="000000"/>
                  </a:outerShdw>
                </a:effectLst>
                <a:latin typeface="Arial Black" pitchFamily="34" charset="0"/>
              </a:rPr>
              <a:t>Welcome to  NanoWorld!</a:t>
            </a:r>
          </a:p>
        </p:txBody>
      </p:sp>
      <p:sp>
        <p:nvSpPr>
          <p:cNvPr id="57350" name="Text Box 6"/>
          <p:cNvSpPr txBox="1">
            <a:spLocks noChangeArrowheads="1"/>
          </p:cNvSpPr>
          <p:nvPr/>
        </p:nvSpPr>
        <p:spPr bwMode="auto">
          <a:xfrm>
            <a:off x="6096000" y="5943600"/>
            <a:ext cx="2344738" cy="366713"/>
          </a:xfrm>
          <a:prstGeom prst="rect">
            <a:avLst/>
          </a:prstGeom>
          <a:noFill/>
          <a:ln w="9525">
            <a:noFill/>
            <a:miter lim="800000"/>
            <a:headEnd/>
            <a:tailEnd/>
          </a:ln>
          <a:effectLst/>
        </p:spPr>
        <p:txBody>
          <a:bodyPr wrap="none">
            <a:spAutoFit/>
          </a:bodyPr>
          <a:lstStyle/>
          <a:p>
            <a:r>
              <a:rPr lang="en-US" sz="1400" b="1"/>
              <a:t>Figure 1.26:</a:t>
            </a:r>
            <a:r>
              <a:rPr lang="en-US" sz="1400"/>
              <a:t> Robot image.</a:t>
            </a:r>
            <a:r>
              <a:rPr lang="en-US"/>
              <a:t> </a:t>
            </a:r>
          </a:p>
        </p:txBody>
      </p:sp>
      <p:sp>
        <p:nvSpPr>
          <p:cNvPr id="57351" name="Text Box 7"/>
          <p:cNvSpPr txBox="1">
            <a:spLocks noChangeArrowheads="1"/>
          </p:cNvSpPr>
          <p:nvPr/>
        </p:nvSpPr>
        <p:spPr bwMode="auto">
          <a:xfrm>
            <a:off x="381000" y="1066800"/>
            <a:ext cx="8458200" cy="641350"/>
          </a:xfrm>
          <a:prstGeom prst="rect">
            <a:avLst/>
          </a:prstGeom>
          <a:noFill/>
          <a:ln w="9525">
            <a:noFill/>
            <a:miter lim="800000"/>
            <a:headEnd/>
            <a:tailEnd/>
          </a:ln>
          <a:effectLst/>
        </p:spPr>
        <p:txBody>
          <a:bodyPr>
            <a:spAutoFit/>
          </a:bodyPr>
          <a:lstStyle/>
          <a:p>
            <a:pPr algn="ctr"/>
            <a:r>
              <a:rPr lang="en-US" sz="3600">
                <a:latin typeface="Arial Black" pitchFamily="34" charset="0"/>
              </a:rPr>
              <a:t>Summary</a:t>
            </a:r>
          </a:p>
        </p:txBody>
      </p:sp>
      <p:sp>
        <p:nvSpPr>
          <p:cNvPr id="57352" name="Text Box 8"/>
          <p:cNvSpPr txBox="1">
            <a:spLocks noChangeArrowheads="1"/>
          </p:cNvSpPr>
          <p:nvPr/>
        </p:nvSpPr>
        <p:spPr bwMode="auto">
          <a:xfrm>
            <a:off x="8496300" y="6411913"/>
            <a:ext cx="381000" cy="304800"/>
          </a:xfrm>
          <a:prstGeom prst="rect">
            <a:avLst/>
          </a:prstGeom>
          <a:noFill/>
          <a:ln w="9525">
            <a:noFill/>
            <a:miter lim="800000"/>
            <a:headEnd/>
            <a:tailEnd/>
          </a:ln>
          <a:effectLst/>
        </p:spPr>
        <p:txBody>
          <a:bodyPr wrap="none">
            <a:spAutoFit/>
          </a:bodyPr>
          <a:lstStyle/>
          <a:p>
            <a:pPr algn="r"/>
            <a:r>
              <a:rPr lang="en-US" sz="1400" b="1"/>
              <a:t>22</a:t>
            </a:r>
          </a:p>
        </p:txBody>
      </p:sp>
      <p:sp>
        <p:nvSpPr>
          <p:cNvPr id="57353" name="Text Box 9"/>
          <p:cNvSpPr txBox="1">
            <a:spLocks noChangeArrowheads="1"/>
          </p:cNvSpPr>
          <p:nvPr/>
        </p:nvSpPr>
        <p:spPr bwMode="auto">
          <a:xfrm>
            <a:off x="609600" y="2057400"/>
            <a:ext cx="7635875" cy="701675"/>
          </a:xfrm>
          <a:prstGeom prst="rect">
            <a:avLst/>
          </a:prstGeom>
          <a:noFill/>
          <a:ln w="9525">
            <a:noFill/>
            <a:miter lim="800000"/>
            <a:headEnd/>
            <a:tailEnd/>
          </a:ln>
          <a:effectLst/>
        </p:spPr>
        <p:txBody>
          <a:bodyPr>
            <a:spAutoFit/>
          </a:bodyPr>
          <a:lstStyle/>
          <a:p>
            <a:r>
              <a:rPr lang="en-US" sz="2000"/>
              <a:t>Nanotechnology is ubiquitous and pervasive. It is an emerging field in all areas of science, engineering and technology.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7383" t="26201" r="33427" b="13819"/>
          <a:stretch>
            <a:fillRect/>
          </a:stretch>
        </p:blipFill>
        <p:spPr bwMode="auto">
          <a:xfrm>
            <a:off x="428597" y="357165"/>
            <a:ext cx="8339446" cy="633797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srcRect l="6592" t="26367" r="31152" b="13086"/>
          <a:stretch>
            <a:fillRect/>
          </a:stretch>
        </p:blipFill>
        <p:spPr bwMode="auto">
          <a:xfrm>
            <a:off x="71406" y="71414"/>
            <a:ext cx="8882509" cy="647900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Attrition </a:t>
            </a:r>
          </a:p>
        </p:txBody>
      </p:sp>
      <p:sp>
        <p:nvSpPr>
          <p:cNvPr id="15363" name="Rectangle 3"/>
          <p:cNvSpPr>
            <a:spLocks noGrp="1" noChangeArrowheads="1"/>
          </p:cNvSpPr>
          <p:nvPr>
            <p:ph idx="1"/>
          </p:nvPr>
        </p:nvSpPr>
        <p:spPr/>
        <p:txBody>
          <a:bodyPr/>
          <a:lstStyle/>
          <a:p>
            <a:pPr eaLnBrk="1" hangingPunct="1">
              <a:lnSpc>
                <a:spcPct val="90000"/>
              </a:lnSpc>
            </a:pPr>
            <a:r>
              <a:rPr lang="en-US" altLang="en-US" sz="2400"/>
              <a:t>Attrition is a mechanical method for creating certain types of nanoparticles.  </a:t>
            </a:r>
          </a:p>
          <a:p>
            <a:pPr eaLnBrk="1" hangingPunct="1">
              <a:lnSpc>
                <a:spcPct val="90000"/>
              </a:lnSpc>
            </a:pPr>
            <a:r>
              <a:rPr lang="en-US" altLang="en-US" sz="2400"/>
              <a:t>Macro or micro scale particles are ground in a ball mill, a planetary ball mill, or other size reducing mechanism. </a:t>
            </a:r>
          </a:p>
          <a:p>
            <a:pPr eaLnBrk="1" hangingPunct="1">
              <a:lnSpc>
                <a:spcPct val="90000"/>
              </a:lnSpc>
            </a:pPr>
            <a:r>
              <a:rPr lang="en-US" altLang="en-US" sz="2400"/>
              <a:t>The resulting particles are separated by filters and recovered.</a:t>
            </a:r>
          </a:p>
          <a:p>
            <a:pPr eaLnBrk="1" hangingPunct="1">
              <a:lnSpc>
                <a:spcPct val="90000"/>
              </a:lnSpc>
            </a:pPr>
            <a:r>
              <a:rPr lang="en-US" altLang="en-US" sz="2400"/>
              <a:t>Particle sizes range from tens to hundreds of nm.</a:t>
            </a:r>
          </a:p>
          <a:p>
            <a:pPr eaLnBrk="1" hangingPunct="1">
              <a:lnSpc>
                <a:spcPct val="90000"/>
              </a:lnSpc>
            </a:pPr>
            <a:r>
              <a:rPr lang="en-US" altLang="en-US" sz="2400"/>
              <a:t>Broad size distribution and varied particle geometry.</a:t>
            </a:r>
          </a:p>
          <a:p>
            <a:pPr eaLnBrk="1" hangingPunct="1">
              <a:lnSpc>
                <a:spcPct val="90000"/>
              </a:lnSpc>
            </a:pPr>
            <a:r>
              <a:rPr lang="en-US" altLang="en-US" sz="2400"/>
              <a:t>May contain defects and impurities from the milling process.</a:t>
            </a:r>
          </a:p>
          <a:p>
            <a:pPr eaLnBrk="1" hangingPunct="1">
              <a:lnSpc>
                <a:spcPct val="90000"/>
              </a:lnSpc>
            </a:pPr>
            <a:r>
              <a:rPr lang="en-US" altLang="en-US" sz="2400"/>
              <a:t>Generally considered to be very energy intensive.</a:t>
            </a:r>
          </a:p>
          <a:p>
            <a:pPr eaLnBrk="1" hangingPunct="1">
              <a:lnSpc>
                <a:spcPct val="90000"/>
              </a:lnSpc>
            </a:pPr>
            <a:endParaRPr lang="en-US" altLang="en-US" sz="2800"/>
          </a:p>
        </p:txBody>
      </p:sp>
      <p:sp>
        <p:nvSpPr>
          <p:cNvPr id="15364" name="Text Box 5"/>
          <p:cNvSpPr txBox="1">
            <a:spLocks noChangeArrowheads="1"/>
          </p:cNvSpPr>
          <p:nvPr/>
        </p:nvSpPr>
        <p:spPr bwMode="auto">
          <a:xfrm>
            <a:off x="5257800" y="6181725"/>
            <a:ext cx="3886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800"/>
              <a:t>Cao, Guozhong. </a:t>
            </a:r>
            <a:r>
              <a:rPr lang="en-US" altLang="en-US" sz="800" i="1"/>
              <a:t>Nanostructures and Nanomaterials: Synthesis, Properties &amp; 	Applications. </a:t>
            </a:r>
            <a:r>
              <a:rPr lang="en-US" altLang="en-US" sz="800"/>
              <a:t>Imperial College Press.  2004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Attrition: Rotary Ball Mill</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00200"/>
            <a:ext cx="43783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57200" y="1371600"/>
            <a:ext cx="8229600" cy="762000"/>
          </a:xfrm>
          <a:prstGeom prst="rect">
            <a:avLst/>
          </a:prstGeom>
          <a:noFill/>
          <a:ln w="9525">
            <a:noFill/>
            <a:miter lim="800000"/>
            <a:headEnd/>
            <a:tailEnd/>
          </a:ln>
        </p:spPr>
        <p:txBody>
          <a:bodyPr/>
          <a:lstStyle/>
          <a:p>
            <a:pPr marL="342900" indent="-342900" algn="ctr">
              <a:lnSpc>
                <a:spcPct val="90000"/>
              </a:lnSpc>
              <a:spcBef>
                <a:spcPct val="20000"/>
              </a:spcBef>
              <a:defRPr/>
            </a:pPr>
            <a:endParaRPr lang="en-US" sz="3200" kern="0" dirty="0">
              <a:latin typeface="+mn-lt"/>
            </a:endParaRPr>
          </a:p>
        </p:txBody>
      </p:sp>
      <p:sp>
        <p:nvSpPr>
          <p:cNvPr id="7" name="Rectangle 3"/>
          <p:cNvSpPr txBox="1">
            <a:spLocks noChangeArrowheads="1"/>
          </p:cNvSpPr>
          <p:nvPr/>
        </p:nvSpPr>
        <p:spPr bwMode="auto">
          <a:xfrm>
            <a:off x="457200" y="1600200"/>
            <a:ext cx="3733800" cy="4525963"/>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2000" kern="0" dirty="0">
                <a:latin typeface="+mn-lt"/>
              </a:rPr>
              <a:t>A hollow steel cylinder containing tungsten balls and a solid precursor rotates about its central axis. </a:t>
            </a:r>
          </a:p>
          <a:p>
            <a:pPr marL="342900" indent="-342900">
              <a:lnSpc>
                <a:spcPct val="90000"/>
              </a:lnSpc>
              <a:spcBef>
                <a:spcPct val="20000"/>
              </a:spcBef>
              <a:buFontTx/>
              <a:buChar char="•"/>
              <a:defRPr/>
            </a:pPr>
            <a:r>
              <a:rPr lang="en-US" sz="2000" kern="0" dirty="0">
                <a:latin typeface="+mn-lt"/>
              </a:rPr>
              <a:t>Particle size is reduced by brittle fracturing resulting from ball-ball and ball-wall collisions.</a:t>
            </a:r>
          </a:p>
          <a:p>
            <a:pPr marL="342900" indent="-342900">
              <a:lnSpc>
                <a:spcPct val="90000"/>
              </a:lnSpc>
              <a:spcBef>
                <a:spcPct val="20000"/>
              </a:spcBef>
              <a:buFontTx/>
              <a:buChar char="•"/>
              <a:defRPr/>
            </a:pPr>
            <a:r>
              <a:rPr lang="en-US" sz="2000" kern="0" dirty="0">
                <a:latin typeface="+mn-lt"/>
              </a:rPr>
              <a:t>Milling takes place in an inert gas atmosphere to reduce contamination. </a:t>
            </a:r>
          </a:p>
        </p:txBody>
      </p:sp>
      <p:sp>
        <p:nvSpPr>
          <p:cNvPr id="16390" name="Rectangle 7"/>
          <p:cNvSpPr>
            <a:spLocks noChangeArrowheads="1"/>
          </p:cNvSpPr>
          <p:nvPr/>
        </p:nvSpPr>
        <p:spPr bwMode="auto">
          <a:xfrm>
            <a:off x="5257800" y="5988050"/>
            <a:ext cx="381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u="sng">
                <a:hlinkClick r:id="rId3"/>
              </a:rPr>
              <a:t>http://www.ktf-split.hr/glossary/image/ball_mill.gif</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Attrition </a:t>
            </a:r>
          </a:p>
        </p:txBody>
      </p:sp>
      <p:sp>
        <p:nvSpPr>
          <p:cNvPr id="17413" name="Rectangle 9"/>
          <p:cNvSpPr>
            <a:spLocks noGrp="1" noChangeArrowheads="1"/>
          </p:cNvSpPr>
          <p:nvPr>
            <p:ph idx="1"/>
          </p:nvPr>
        </p:nvSpPr>
        <p:spPr>
          <a:noFill/>
        </p:spPr>
        <p:txBody>
          <a:bodyPr/>
          <a:lstStyle/>
          <a:p>
            <a:r>
              <a:rPr lang="en-US" altLang="en-US"/>
              <a:t>Attrition Examples</a:t>
            </a:r>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28850"/>
            <a:ext cx="71628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7"/>
          <p:cNvSpPr>
            <a:spLocks noChangeArrowheads="1"/>
          </p:cNvSpPr>
          <p:nvPr/>
        </p:nvSpPr>
        <p:spPr bwMode="auto">
          <a:xfrm>
            <a:off x="4968875" y="6172200"/>
            <a:ext cx="4175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t>Claudio L. De Castro, Brian S. Mitchell. Nanoparticles from Mechanical Attrition. </a:t>
            </a:r>
          </a:p>
          <a:p>
            <a:pPr eaLnBrk="1" hangingPunct="1"/>
            <a:r>
              <a:rPr lang="en-US" altLang="en-US" sz="800"/>
              <a:t>Department of Chemical Engineering, Tulane University, New Orleans, Louisiana, USA</a:t>
            </a:r>
            <a:r>
              <a:rPr lang="en-US" altLang="en-US"/>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1624</Words>
  <Application>Microsoft Office PowerPoint</Application>
  <PresentationFormat>On-screen Show (4:3)</PresentationFormat>
  <Paragraphs>218</Paragraphs>
  <Slides>41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Agency FB</vt:lpstr>
      <vt:lpstr>Arial</vt:lpstr>
      <vt:lpstr>Arial Black</vt:lpstr>
      <vt:lpstr>Calibri</vt:lpstr>
      <vt:lpstr>Times New Roman</vt:lpstr>
      <vt:lpstr>Verdana</vt:lpstr>
      <vt:lpstr>Wingdings</vt:lpstr>
      <vt:lpstr>Office Theme</vt:lpstr>
      <vt:lpstr>Thermal Decomposition Apparatus</vt:lpstr>
      <vt:lpstr>Pulsed Laser Methods</vt:lpstr>
      <vt:lpstr>Pulsed Laser Apparatus for Ag Nanoparticles</vt:lpstr>
      <vt:lpstr>PowerPoint Presentation</vt:lpstr>
      <vt:lpstr>PowerPoint Presentation</vt:lpstr>
      <vt:lpstr>PowerPoint Presentation</vt:lpstr>
      <vt:lpstr>Attrition </vt:lpstr>
      <vt:lpstr>Attrition: Rotary Ball Mill</vt:lpstr>
      <vt:lpstr>Attrition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Nanoparticle Applications: Fe</vt:lpstr>
      <vt:lpstr>Nanoparticle Applications: Ag</vt:lpstr>
      <vt:lpstr>Nanoparticle Applications: Gold</vt:lpstr>
      <vt:lpstr>Nanoparticle Applications: Gold</vt:lpstr>
      <vt:lpstr>Nanoparticle Applications: Gold</vt:lpstr>
      <vt:lpstr>Thin Film Nanotechnology </vt:lpstr>
      <vt:lpstr>PowerPoint Presentation</vt:lpstr>
      <vt:lpstr>PowerPoint Presentation</vt:lpstr>
      <vt:lpstr>Definition:</vt:lpstr>
      <vt:lpstr>Principle:</vt:lpstr>
      <vt:lpstr>Sequential Steps:</vt:lpstr>
      <vt:lpstr>Coating Characteristics </vt:lpstr>
      <vt:lpstr>CVD Apparatus </vt:lpstr>
      <vt:lpstr>Precursors </vt:lpstr>
      <vt:lpstr>Applications</vt:lpstr>
      <vt:lpstr>PHYSICAL VAPOR DEPOSITION</vt:lpstr>
      <vt:lpstr>PowerPoint Presentation</vt:lpstr>
      <vt:lpstr>Cont….</vt:lpstr>
      <vt:lpstr>SPUTTERING</vt:lpstr>
      <vt:lpstr>Catalysis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87</cp:revision>
  <dcterms:created xsi:type="dcterms:W3CDTF">2017-01-31T05:27:38Z</dcterms:created>
  <dcterms:modified xsi:type="dcterms:W3CDTF">2022-06-22T04:04:42Z</dcterms:modified>
</cp:coreProperties>
</file>