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  <p:sldId id="3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95E1-C24D-4F39-9F2D-4FFD86FF3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1B589-F4FF-46E4-83DF-2B413432F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DE943-4C80-4440-9A51-7B5CFA65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032DA-BCFA-4F9B-8A07-5C362AD7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38E1E-9805-49D0-A9FF-BA9D82FF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1FCA9-8464-4D73-A4C0-010C3C39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A6914-BFEB-46B0-826F-38536547E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C7AE7-BC8A-4197-A3F4-06B4C548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47C6F-7209-415E-A54B-76EC95847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713BA-9A07-4B5A-9233-32DAECC3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9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543CA-0761-45CC-A51D-E7A79AED9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31E9CA-5FC0-450C-B95E-2CD9D0280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927D5-957E-4E3C-991C-1C34B2D3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DBBC5-2A79-440F-AD22-841AB2CFB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66E03-C820-4641-A88A-E2F606250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2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34EE-B15C-4EE3-BBC8-7E9404781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B2CAF-DE93-47EC-86CD-B0FB1177C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BD28A-74CD-4F71-B346-AB00F64A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0D74C-5983-4FF0-A127-983EC3E6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0D2A7-0683-410F-956A-A0919519F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9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6310-FE28-4EC8-9254-84E9FD9A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CB12B-E029-4640-B593-E9B6CCE48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2365B-F33A-4AF3-B6B9-E90BBC758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BBE78-10A1-4D0E-ACD8-0537EF61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1DC54-FDEB-4E4A-8826-06DC2FF1A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0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BA0B6-F63C-4D06-A014-93246E0CD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4FFAD-958F-4879-B6ED-C818187EF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4FEF55-F038-48E1-8FDB-D4BFE0AF7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AAE96-0DFB-401A-AE9B-2F11A047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F1AEC-5FD6-4B97-8131-27EC55CD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AE435-B8E5-4360-9184-44679F01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19423-34BA-4E96-8152-7F43AB211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37AC2-5035-4338-AF65-445673D9A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E6B20-0A36-4650-8107-FD001DAEF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9D2BD2-8A2F-4540-AD2A-F0925D737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0996C-1663-49A9-B21E-895199FEE2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AC2579-300E-4A49-9AD2-8DA7546A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614D4F-CF8C-465D-BAB6-62D7071E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85905-0ABF-42F2-AAA2-7EBB443E8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2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A85E-AF31-4425-B95C-29249D0B3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08DDA4-41AE-44DA-87F4-01732DB6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E14BC9-CEDE-4A92-BBC7-BAB43859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39B2D7-36AF-4F5D-AC09-5CFA53360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8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A8702-63B1-4FC1-9A23-A9C99351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66DF93-4155-4572-BD0B-A5E3DC730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24F46-1745-40D5-AF8F-E95428F7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3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3B36-541A-4CD7-9995-644F77B2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4085B-C4F8-4AF3-8D8F-0233B59F6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474FE-8B40-42BA-89C9-680F16DBD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DE69B-682C-45D4-9AF3-ED60B6A6B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ED904-2D0D-4E5C-97FF-EE5A10FF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1C785-CC6C-4EE1-9FFD-AD2CA265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824D-2F2E-42AD-B2C4-5F94CDDF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11E818-A5A1-4DDC-9945-49EAEBE151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E2212-A46F-493E-977E-4FE310509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8A830-DDA7-4561-AE15-F1ABA1930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5BFCA-95A1-4F31-BCA8-1B7C6461D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4A5E-6C1F-4A7A-91E2-9E0DAEB06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9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E233A-999E-487B-9B86-C822F5733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82132-FB71-49C3-A25A-0EDC3D4E2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3952C-2E08-4448-9A58-BF8FEF8EF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7F714-531A-49AF-AA7B-69C51751B483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1A9A4-CCA3-4A3C-8852-9D550BEB7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DAD79-B66C-43E2-9746-92184D461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C8FAC-C472-41CF-9580-718E3706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4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ol gel synthesis of nanoparticles ">
            <a:extLst>
              <a:ext uri="{FF2B5EF4-FFF2-40B4-BE49-F238E27FC236}">
                <a16:creationId xmlns:a16="http://schemas.microsoft.com/office/drawing/2014/main" id="{EB7861D0-3DBD-4503-9103-F58F92D15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347443"/>
            <a:ext cx="8424936" cy="632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1873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Thermal Decomposition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/>
              <a:t>Thermal decomposition is the chemical decomposition of a substance into ins constituents by heating.</a:t>
            </a:r>
          </a:p>
          <a:p>
            <a:pPr marL="342900" lvl="1" indent="-342900">
              <a:buFontTx/>
              <a:buChar char="•"/>
            </a:pPr>
            <a:r>
              <a:rPr lang="en-US" altLang="en-US"/>
              <a:t>A solid bulk material is heated beyond its decomposition temperature in an evacuated furnace tube.</a:t>
            </a:r>
          </a:p>
          <a:p>
            <a:pPr marL="342900" lvl="1" indent="-342900">
              <a:buFontTx/>
              <a:buChar char="•"/>
            </a:pPr>
            <a:r>
              <a:rPr lang="en-US" altLang="en-US"/>
              <a:t>The precursor material may contain metal cations and molecular anions, or metal organic solids.</a:t>
            </a:r>
          </a:p>
          <a:p>
            <a:pPr marL="342900" lvl="1" indent="-342900">
              <a:buFontTx/>
              <a:buChar char="•"/>
            </a:pPr>
            <a:r>
              <a:rPr lang="en-US" altLang="en-US"/>
              <a:t>Example: 2LiN</a:t>
            </a:r>
            <a:r>
              <a:rPr lang="en-US" altLang="en-US" baseline="-25000"/>
              <a:t>3</a:t>
            </a:r>
            <a:r>
              <a:rPr lang="en-US" altLang="en-US"/>
              <a:t>(s)</a:t>
            </a:r>
            <a:r>
              <a:rPr lang="en-US" altLang="en-US">
                <a:sym typeface="Wingdings" panose="05000000000000000000" pitchFamily="2" charset="2"/>
              </a:rPr>
              <a:t> 2Li(s) +3N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/>
              <a:t>(g)</a:t>
            </a:r>
          </a:p>
          <a:p>
            <a:pPr marL="342900" lvl="1" indent="-342900"/>
            <a:r>
              <a:rPr lang="en-US" altLang="en-US"/>
              <a:t>Lithium particles can be synthesized by heating LiN</a:t>
            </a:r>
            <a:r>
              <a:rPr lang="en-US" altLang="en-US" baseline="-25000"/>
              <a:t>3</a:t>
            </a:r>
            <a:r>
              <a:rPr lang="en-US" altLang="en-US"/>
              <a:t> in a quartz tube under vacuum.  </a:t>
            </a:r>
          </a:p>
          <a:p>
            <a:pPr marL="342900" lvl="1" indent="-342900"/>
            <a:r>
              <a:rPr lang="en-US" altLang="en-US"/>
              <a:t>When heated to 375</a:t>
            </a:r>
            <a:r>
              <a:rPr lang="en-US" altLang="en-US" baseline="30000"/>
              <a:t>o</a:t>
            </a:r>
            <a:r>
              <a:rPr lang="en-US" altLang="en-US"/>
              <a:t>C the nitrogen outgases from the bulk material and the Li atoms coalesce to form metal nanoparticles.</a:t>
            </a:r>
          </a:p>
          <a:p>
            <a:pPr marL="342900" lvl="1" indent="-342900"/>
            <a:endParaRPr lang="en-US" altLang="en-US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6751638" y="6410326"/>
            <a:ext cx="3886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"/>
              <a:t>Poole, C., Owens, F. </a:t>
            </a:r>
            <a:r>
              <a:rPr lang="en-US" altLang="en-US" sz="800" i="1"/>
              <a:t>Introduction to Nanotechnology</a:t>
            </a:r>
            <a:r>
              <a:rPr lang="en-US" altLang="en-US" sz="800"/>
              <a:t>. Wiley, New Jersey. 2003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ol gel synthesis of nanoparticles ">
            <a:extLst>
              <a:ext uri="{FF2B5EF4-FFF2-40B4-BE49-F238E27FC236}">
                <a16:creationId xmlns:a16="http://schemas.microsoft.com/office/drawing/2014/main" id="{23E91700-412F-48F4-83C1-E1A1128078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531"/>
          <a:stretch/>
        </p:blipFill>
        <p:spPr bwMode="auto">
          <a:xfrm>
            <a:off x="1686948" y="692697"/>
            <a:ext cx="8979926" cy="400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72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Colloidal Methods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/>
              <a:t>Colloidal chemical methods are some of the most useful, easiest, and cheapest ways to create nanoparticles.  </a:t>
            </a:r>
          </a:p>
          <a:p>
            <a:r>
              <a:rPr lang="en-US" altLang="en-US" sz="2400"/>
              <a:t>Colloidal methods may utilize both organic and inorganic reactants.</a:t>
            </a:r>
          </a:p>
          <a:p>
            <a:r>
              <a:rPr lang="en-US" altLang="en-US" sz="2400"/>
              <a:t>Typically, a metal salt is reduced leaving nanoparticles evenly dispersed in a liquid.</a:t>
            </a:r>
          </a:p>
          <a:p>
            <a:r>
              <a:rPr lang="en-US" altLang="en-US" sz="2400"/>
              <a:t>Aggregation is prevented by electrostatic repulsion or the introduction of a stabilizing reagent that coats the particle surfaces.</a:t>
            </a:r>
          </a:p>
          <a:p>
            <a:r>
              <a:rPr lang="en-US" altLang="en-US" sz="2400"/>
              <a:t>Particle sizes range from 1-200nm and are controlled by the initial concentrations of the reactants and the action of the stabilizing reagent.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altLang="en-US"/>
              <a:t>Colloidal Methods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Examples: Gold</a:t>
            </a:r>
          </a:p>
          <a:p>
            <a:pPr lvl="1"/>
            <a:r>
              <a:rPr lang="en-US" altLang="en-US"/>
              <a:t>A common method for preparing colloidal gold nanoparticles involves combining hydrogen tetrachloroaurate (HAuCl</a:t>
            </a:r>
            <a:r>
              <a:rPr lang="en-US" altLang="en-US" baseline="-25000"/>
              <a:t>4</a:t>
            </a:r>
            <a:r>
              <a:rPr lang="en-US" altLang="en-US"/>
              <a:t>) and sodium citrate (Na</a:t>
            </a:r>
            <a:r>
              <a:rPr lang="en-US" altLang="en-US" baseline="-25000"/>
              <a:t>3</a:t>
            </a:r>
            <a:r>
              <a:rPr lang="en-US" altLang="en-US"/>
              <a:t>C</a:t>
            </a:r>
            <a:r>
              <a:rPr lang="en-US" altLang="en-US" baseline="-25000"/>
              <a:t>6</a:t>
            </a:r>
            <a:r>
              <a:rPr lang="en-US" altLang="en-US"/>
              <a:t>H</a:t>
            </a:r>
            <a:r>
              <a:rPr lang="en-US" altLang="en-US" baseline="-25000"/>
              <a:t>5</a:t>
            </a:r>
            <a:r>
              <a:rPr lang="en-US" altLang="en-US"/>
              <a:t>O</a:t>
            </a:r>
            <a:r>
              <a:rPr lang="en-US" altLang="en-US" baseline="-25000"/>
              <a:t>7</a:t>
            </a:r>
            <a:r>
              <a:rPr lang="en-US" altLang="en-US"/>
              <a:t>) in a dilute solution.</a:t>
            </a:r>
          </a:p>
          <a:p>
            <a:pPr lvl="1"/>
            <a:r>
              <a:rPr lang="en-US" altLang="en-US"/>
              <a:t>Upon dissociation,  the citrate ions (C</a:t>
            </a:r>
            <a:r>
              <a:rPr lang="en-US" altLang="en-US" baseline="-25000"/>
              <a:t>6</a:t>
            </a:r>
            <a:r>
              <a:rPr lang="en-US" altLang="en-US"/>
              <a:t>H</a:t>
            </a:r>
            <a:r>
              <a:rPr lang="en-US" altLang="en-US" baseline="-25000"/>
              <a:t>5</a:t>
            </a:r>
            <a:r>
              <a:rPr lang="en-US" altLang="en-US"/>
              <a:t>O</a:t>
            </a:r>
            <a:r>
              <a:rPr lang="en-US" altLang="en-US" baseline="-25000"/>
              <a:t>7</a:t>
            </a:r>
            <a:r>
              <a:rPr lang="en-US" altLang="en-US" baseline="30000"/>
              <a:t>3-</a:t>
            </a:r>
            <a:r>
              <a:rPr lang="en-US" altLang="en-US"/>
              <a:t>) reduce Au</a:t>
            </a:r>
            <a:r>
              <a:rPr lang="en-US" altLang="en-US" baseline="30000"/>
              <a:t>3+ </a:t>
            </a:r>
            <a:r>
              <a:rPr lang="en-US" altLang="en-US"/>
              <a:t>to yield 30-40 nm gold particles. </a:t>
            </a:r>
            <a:endParaRPr lang="en-US" altLang="en-US" baseline="30000"/>
          </a:p>
          <a:p>
            <a:pPr lvl="1">
              <a:buFontTx/>
              <a:buNone/>
            </a:pPr>
            <a:r>
              <a:rPr lang="en-US" altLang="en-US"/>
              <a:t>Half reaction equations:</a:t>
            </a:r>
          </a:p>
          <a:p>
            <a:pPr lvl="2"/>
            <a:r>
              <a:rPr lang="en-US" altLang="en-US"/>
              <a:t>Au</a:t>
            </a:r>
            <a:r>
              <a:rPr lang="en-US" altLang="en-US" baseline="30000"/>
              <a:t>3+(</a:t>
            </a:r>
            <a:r>
              <a:rPr lang="en-US" altLang="en-US"/>
              <a:t>aq) + 3e</a:t>
            </a:r>
            <a:r>
              <a:rPr lang="en-US" altLang="en-US" baseline="30000"/>
              <a:t>-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Au(s)</a:t>
            </a:r>
          </a:p>
          <a:p>
            <a:pPr lvl="2"/>
            <a:r>
              <a:rPr lang="en-US" altLang="en-US">
                <a:sym typeface="Wingdings" panose="05000000000000000000" pitchFamily="2" charset="2"/>
              </a:rPr>
              <a:t>C</a:t>
            </a:r>
            <a:r>
              <a:rPr lang="en-US" altLang="en-US" baseline="-25000">
                <a:sym typeface="Wingdings" panose="05000000000000000000" pitchFamily="2" charset="2"/>
              </a:rPr>
              <a:t>6</a:t>
            </a:r>
            <a:r>
              <a:rPr lang="en-US" altLang="en-US">
                <a:sym typeface="Wingdings" panose="05000000000000000000" pitchFamily="2" charset="2"/>
              </a:rPr>
              <a:t>H</a:t>
            </a:r>
            <a:r>
              <a:rPr lang="en-US" altLang="en-US" baseline="-25000">
                <a:sym typeface="Wingdings" panose="05000000000000000000" pitchFamily="2" charset="2"/>
              </a:rPr>
              <a:t>5</a:t>
            </a:r>
            <a:r>
              <a:rPr lang="en-US" altLang="en-US">
                <a:sym typeface="Wingdings" panose="05000000000000000000" pitchFamily="2" charset="2"/>
              </a:rPr>
              <a:t>O</a:t>
            </a:r>
            <a:r>
              <a:rPr lang="en-US" altLang="en-US" baseline="-25000">
                <a:sym typeface="Wingdings" panose="05000000000000000000" pitchFamily="2" charset="2"/>
              </a:rPr>
              <a:t>7</a:t>
            </a:r>
            <a:r>
              <a:rPr lang="en-US" altLang="en-US" baseline="30000">
                <a:sym typeface="Wingdings" panose="05000000000000000000" pitchFamily="2" charset="2"/>
              </a:rPr>
              <a:t>3-</a:t>
            </a:r>
            <a:r>
              <a:rPr lang="en-US" altLang="en-US">
                <a:sym typeface="Wingdings" panose="05000000000000000000" pitchFamily="2" charset="2"/>
              </a:rPr>
              <a:t>(aq) +H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O(l)  C</a:t>
            </a:r>
            <a:r>
              <a:rPr lang="en-US" altLang="en-US" baseline="-25000">
                <a:sym typeface="Wingdings" panose="05000000000000000000" pitchFamily="2" charset="2"/>
              </a:rPr>
              <a:t>5</a:t>
            </a:r>
            <a:r>
              <a:rPr lang="en-US" altLang="en-US">
                <a:sym typeface="Wingdings" panose="05000000000000000000" pitchFamily="2" charset="2"/>
              </a:rPr>
              <a:t>H</a:t>
            </a:r>
            <a:r>
              <a:rPr lang="en-US" altLang="en-US" baseline="-25000">
                <a:sym typeface="Wingdings" panose="05000000000000000000" pitchFamily="2" charset="2"/>
              </a:rPr>
              <a:t>4</a:t>
            </a:r>
            <a:r>
              <a:rPr lang="en-US" altLang="en-US">
                <a:sym typeface="Wingdings" panose="05000000000000000000" pitchFamily="2" charset="2"/>
              </a:rPr>
              <a:t>O</a:t>
            </a:r>
            <a:r>
              <a:rPr lang="en-US" altLang="en-US" baseline="-25000">
                <a:sym typeface="Wingdings" panose="05000000000000000000" pitchFamily="2" charset="2"/>
              </a:rPr>
              <a:t>4</a:t>
            </a:r>
            <a:r>
              <a:rPr lang="en-US" altLang="en-US" baseline="30000">
                <a:sym typeface="Wingdings" panose="05000000000000000000" pitchFamily="2" charset="2"/>
              </a:rPr>
              <a:t>2-</a:t>
            </a:r>
            <a:r>
              <a:rPr lang="en-US" altLang="en-US">
                <a:sym typeface="Wingdings" panose="05000000000000000000" pitchFamily="2" charset="2"/>
              </a:rPr>
              <a:t>(aq) + CO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(g) + H</a:t>
            </a:r>
            <a:r>
              <a:rPr lang="en-US" altLang="en-US" baseline="-25000">
                <a:sym typeface="Wingdings" panose="05000000000000000000" pitchFamily="2" charset="2"/>
              </a:rPr>
              <a:t>3</a:t>
            </a:r>
            <a:r>
              <a:rPr lang="en-US" altLang="en-US">
                <a:sym typeface="Wingdings" panose="05000000000000000000" pitchFamily="2" charset="2"/>
              </a:rPr>
              <a:t>O(aq) + 2e</a:t>
            </a:r>
            <a:r>
              <a:rPr lang="en-US" altLang="en-US" baseline="30000">
                <a:sym typeface="Wingdings" panose="05000000000000000000" pitchFamily="2" charset="2"/>
              </a:rPr>
              <a:t>-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1524000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Formation of Gold Nanoparticles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890838" y="1757364"/>
            <a:ext cx="914400" cy="1812925"/>
            <a:chOff x="1366380" y="1956150"/>
            <a:chExt cx="914400" cy="1812018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366380" y="1956150"/>
              <a:ext cx="914400" cy="1372452"/>
              <a:chOff x="3683695" y="1981201"/>
              <a:chExt cx="914400" cy="1372452"/>
            </a:xfrm>
          </p:grpSpPr>
          <p:sp>
            <p:nvSpPr>
              <p:cNvPr id="12" name="Can 11"/>
              <p:cNvSpPr/>
              <p:nvPr/>
            </p:nvSpPr>
            <p:spPr>
              <a:xfrm>
                <a:off x="3683695" y="2439758"/>
                <a:ext cx="914400" cy="913943"/>
              </a:xfrm>
              <a:prstGeom prst="can">
                <a:avLst/>
              </a:prstGeom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HAuCl</a:t>
                </a:r>
                <a:r>
                  <a:rPr lang="en-US" sz="1600" baseline="-250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3" name="Can 12"/>
              <p:cNvSpPr/>
              <p:nvPr/>
            </p:nvSpPr>
            <p:spPr>
              <a:xfrm>
                <a:off x="3683695" y="1981201"/>
                <a:ext cx="914400" cy="1370914"/>
              </a:xfrm>
              <a:prstGeom prst="ca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1498582" y="3367336"/>
              <a:ext cx="650989" cy="400832"/>
              <a:chOff x="1494772" y="3447346"/>
              <a:chExt cx="650989" cy="400832"/>
            </a:xfrm>
          </p:grpSpPr>
          <p:sp>
            <p:nvSpPr>
              <p:cNvPr id="21" name="Freeform 20"/>
              <p:cNvSpPr/>
              <p:nvPr/>
            </p:nvSpPr>
            <p:spPr>
              <a:xfrm>
                <a:off x="1494332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" name="Freeform 21"/>
              <p:cNvSpPr/>
              <p:nvPr/>
            </p:nvSpPr>
            <p:spPr>
              <a:xfrm>
                <a:off x="1753095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2011857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607175" y="1757364"/>
            <a:ext cx="914400" cy="1812925"/>
            <a:chOff x="1366380" y="1956150"/>
            <a:chExt cx="914400" cy="1812018"/>
          </a:xfrm>
        </p:grpSpPr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1366380" y="1956150"/>
              <a:ext cx="914400" cy="1372452"/>
              <a:chOff x="3683695" y="1981201"/>
              <a:chExt cx="914400" cy="1372452"/>
            </a:xfrm>
          </p:grpSpPr>
          <p:sp>
            <p:nvSpPr>
              <p:cNvPr id="40" name="Can 39"/>
              <p:cNvSpPr/>
              <p:nvPr/>
            </p:nvSpPr>
            <p:spPr>
              <a:xfrm>
                <a:off x="3683695" y="2439758"/>
                <a:ext cx="914400" cy="913943"/>
              </a:xfrm>
              <a:prstGeom prst="can">
                <a:avLst/>
              </a:prstGeom>
              <a:solidFill>
                <a:srgbClr val="9966FF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 baseline="-25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Can 40"/>
              <p:cNvSpPr/>
              <p:nvPr/>
            </p:nvSpPr>
            <p:spPr>
              <a:xfrm>
                <a:off x="3683695" y="1981201"/>
                <a:ext cx="914400" cy="1370914"/>
              </a:xfrm>
              <a:prstGeom prst="ca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1498582" y="3367336"/>
              <a:ext cx="650989" cy="400832"/>
              <a:chOff x="1494772" y="3447346"/>
              <a:chExt cx="650989" cy="400832"/>
            </a:xfrm>
          </p:grpSpPr>
          <p:sp>
            <p:nvSpPr>
              <p:cNvPr id="37" name="Freeform 36"/>
              <p:cNvSpPr/>
              <p:nvPr/>
            </p:nvSpPr>
            <p:spPr>
              <a:xfrm>
                <a:off x="1494333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1753095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" name="Freeform 38"/>
              <p:cNvSpPr/>
              <p:nvPr/>
            </p:nvSpPr>
            <p:spPr>
              <a:xfrm>
                <a:off x="2011858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8445500" y="1757364"/>
            <a:ext cx="914400" cy="1812925"/>
            <a:chOff x="1366380" y="1956150"/>
            <a:chExt cx="914400" cy="1812018"/>
          </a:xfrm>
        </p:grpSpPr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366380" y="1956150"/>
              <a:ext cx="914400" cy="1372452"/>
              <a:chOff x="3683695" y="1981201"/>
              <a:chExt cx="914400" cy="1372452"/>
            </a:xfrm>
          </p:grpSpPr>
          <p:sp>
            <p:nvSpPr>
              <p:cNvPr id="48" name="Can 47"/>
              <p:cNvSpPr/>
              <p:nvPr/>
            </p:nvSpPr>
            <p:spPr>
              <a:xfrm>
                <a:off x="3683695" y="2439758"/>
                <a:ext cx="914400" cy="913943"/>
              </a:xfrm>
              <a:prstGeom prst="can">
                <a:avLst/>
              </a:prstGeom>
              <a:solidFill>
                <a:srgbClr val="CC0000"/>
              </a:solidFill>
              <a:ln w="63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Gold</a:t>
                </a:r>
              </a:p>
              <a:p>
                <a:pPr algn="ctr"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NP</a:t>
                </a:r>
              </a:p>
            </p:txBody>
          </p:sp>
          <p:sp>
            <p:nvSpPr>
              <p:cNvPr id="49" name="Can 48"/>
              <p:cNvSpPr/>
              <p:nvPr/>
            </p:nvSpPr>
            <p:spPr>
              <a:xfrm>
                <a:off x="3683695" y="1981201"/>
                <a:ext cx="914400" cy="1370914"/>
              </a:xfrm>
              <a:prstGeom prst="ca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498582" y="3367336"/>
              <a:ext cx="650989" cy="400832"/>
              <a:chOff x="1494772" y="3447346"/>
              <a:chExt cx="650989" cy="400832"/>
            </a:xfrm>
          </p:grpSpPr>
          <p:sp>
            <p:nvSpPr>
              <p:cNvPr id="45" name="Freeform 44"/>
              <p:cNvSpPr/>
              <p:nvPr/>
            </p:nvSpPr>
            <p:spPr>
              <a:xfrm>
                <a:off x="1494333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1753095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2011858" y="3446741"/>
                <a:ext cx="133350" cy="401437"/>
              </a:xfrm>
              <a:custGeom>
                <a:avLst/>
                <a:gdLst>
                  <a:gd name="connsiteX0" fmla="*/ 83507 w 133612"/>
                  <a:gd name="connsiteY0" fmla="*/ 0 h 400832"/>
                  <a:gd name="connsiteX1" fmla="*/ 8351 w 133612"/>
                  <a:gd name="connsiteY1" fmla="*/ 125260 h 400832"/>
                  <a:gd name="connsiteX2" fmla="*/ 133612 w 133612"/>
                  <a:gd name="connsiteY2" fmla="*/ 263046 h 400832"/>
                  <a:gd name="connsiteX3" fmla="*/ 8351 w 133612"/>
                  <a:gd name="connsiteY3" fmla="*/ 400832 h 40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3612" h="400832">
                    <a:moveTo>
                      <a:pt x="83507" y="0"/>
                    </a:moveTo>
                    <a:cubicBezTo>
                      <a:pt x="41753" y="40709"/>
                      <a:pt x="0" y="81419"/>
                      <a:pt x="8351" y="125260"/>
                    </a:cubicBezTo>
                    <a:cubicBezTo>
                      <a:pt x="16702" y="169101"/>
                      <a:pt x="133612" y="217117"/>
                      <a:pt x="133612" y="263046"/>
                    </a:cubicBezTo>
                    <a:cubicBezTo>
                      <a:pt x="133612" y="308975"/>
                      <a:pt x="70981" y="354903"/>
                      <a:pt x="8351" y="400832"/>
                    </a:cubicBezTo>
                  </a:path>
                </a:pathLst>
              </a:cu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11" name="Group 56"/>
          <p:cNvGrpSpPr>
            <a:grpSpLocks/>
          </p:cNvGrpSpPr>
          <p:nvPr/>
        </p:nvGrpSpPr>
        <p:grpSpPr bwMode="auto">
          <a:xfrm>
            <a:off x="4216401" y="982664"/>
            <a:ext cx="1590675" cy="2587625"/>
            <a:chOff x="2536761" y="1232713"/>
            <a:chExt cx="1591996" cy="2587647"/>
          </a:xfrm>
        </p:grpSpPr>
        <p:grpSp>
          <p:nvGrpSpPr>
            <p:cNvPr id="14" name="Group 54"/>
            <p:cNvGrpSpPr>
              <a:grpSpLocks/>
            </p:cNvGrpSpPr>
            <p:nvPr/>
          </p:nvGrpSpPr>
          <p:grpSpPr bwMode="auto">
            <a:xfrm>
              <a:off x="3072008" y="1232713"/>
              <a:ext cx="1056749" cy="2587647"/>
              <a:chOff x="3072008" y="1232713"/>
              <a:chExt cx="1056749" cy="2587647"/>
            </a:xfrm>
          </p:grpSpPr>
          <p:grpSp>
            <p:nvGrpSpPr>
              <p:cNvPr id="15" name="Group 25"/>
              <p:cNvGrpSpPr>
                <a:grpSpLocks/>
              </p:cNvGrpSpPr>
              <p:nvPr/>
            </p:nvGrpSpPr>
            <p:grpSpPr bwMode="auto">
              <a:xfrm>
                <a:off x="3072008" y="2008342"/>
                <a:ext cx="914400" cy="1812018"/>
                <a:chOff x="1366380" y="1956150"/>
                <a:chExt cx="914400" cy="1812018"/>
              </a:xfrm>
            </p:grpSpPr>
            <p:grpSp>
              <p:nvGrpSpPr>
                <p:cNvPr id="16" name="Group 13"/>
                <p:cNvGrpSpPr>
                  <a:grpSpLocks/>
                </p:cNvGrpSpPr>
                <p:nvPr/>
              </p:nvGrpSpPr>
              <p:grpSpPr bwMode="auto">
                <a:xfrm>
                  <a:off x="1366380" y="1956150"/>
                  <a:ext cx="914400" cy="1372452"/>
                  <a:chOff x="3683695" y="1981201"/>
                  <a:chExt cx="914400" cy="1372452"/>
                </a:xfrm>
              </p:grpSpPr>
              <p:sp>
                <p:nvSpPr>
                  <p:cNvPr id="32" name="Can 31"/>
                  <p:cNvSpPr/>
                  <p:nvPr/>
                </p:nvSpPr>
                <p:spPr>
                  <a:xfrm>
                    <a:off x="3683880" y="2439070"/>
                    <a:ext cx="913570" cy="914407"/>
                  </a:xfrm>
                  <a:prstGeom prst="can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>
                    <a:solidFill>
                      <a:schemeClr val="bg1">
                        <a:lumMod val="6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US" sz="1600" dirty="0">
                        <a:solidFill>
                          <a:schemeClr val="tx1"/>
                        </a:solidFill>
                      </a:rPr>
                      <a:t>HAuCl</a:t>
                    </a:r>
                    <a:r>
                      <a:rPr lang="en-US" sz="1600" baseline="-25000" dirty="0">
                        <a:solidFill>
                          <a:schemeClr val="tx1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33" name="Can 32"/>
                  <p:cNvSpPr/>
                  <p:nvPr/>
                </p:nvSpPr>
                <p:spPr>
                  <a:xfrm>
                    <a:off x="3683880" y="1981866"/>
                    <a:ext cx="913570" cy="1370024"/>
                  </a:xfrm>
                  <a:prstGeom prst="can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7" name="Group 23"/>
                <p:cNvGrpSpPr>
                  <a:grpSpLocks/>
                </p:cNvGrpSpPr>
                <p:nvPr/>
              </p:nvGrpSpPr>
              <p:grpSpPr bwMode="auto">
                <a:xfrm>
                  <a:off x="1498582" y="3367336"/>
                  <a:ext cx="650989" cy="400832"/>
                  <a:chOff x="1494772" y="3447346"/>
                  <a:chExt cx="650989" cy="400832"/>
                </a:xfrm>
              </p:grpSpPr>
              <p:sp>
                <p:nvSpPr>
                  <p:cNvPr id="29" name="Freeform 28"/>
                  <p:cNvSpPr/>
                  <p:nvPr/>
                </p:nvSpPr>
                <p:spPr>
                  <a:xfrm>
                    <a:off x="1494627" y="3448125"/>
                    <a:ext cx="133461" cy="400053"/>
                  </a:xfrm>
                  <a:custGeom>
                    <a:avLst/>
                    <a:gdLst>
                      <a:gd name="connsiteX0" fmla="*/ 83507 w 133612"/>
                      <a:gd name="connsiteY0" fmla="*/ 0 h 400832"/>
                      <a:gd name="connsiteX1" fmla="*/ 8351 w 133612"/>
                      <a:gd name="connsiteY1" fmla="*/ 125260 h 400832"/>
                      <a:gd name="connsiteX2" fmla="*/ 133612 w 133612"/>
                      <a:gd name="connsiteY2" fmla="*/ 263046 h 400832"/>
                      <a:gd name="connsiteX3" fmla="*/ 8351 w 133612"/>
                      <a:gd name="connsiteY3" fmla="*/ 400832 h 400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3612" h="400832">
                        <a:moveTo>
                          <a:pt x="83507" y="0"/>
                        </a:moveTo>
                        <a:cubicBezTo>
                          <a:pt x="41753" y="40709"/>
                          <a:pt x="0" y="81419"/>
                          <a:pt x="8351" y="125260"/>
                        </a:cubicBezTo>
                        <a:cubicBezTo>
                          <a:pt x="16702" y="169101"/>
                          <a:pt x="133612" y="217117"/>
                          <a:pt x="133612" y="263046"/>
                        </a:cubicBezTo>
                        <a:cubicBezTo>
                          <a:pt x="133612" y="308975"/>
                          <a:pt x="70981" y="354903"/>
                          <a:pt x="8351" y="400832"/>
                        </a:cubicBezTo>
                      </a:path>
                    </a:pathLst>
                  </a:custGeom>
                  <a:ln w="254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" name="Freeform 29"/>
                  <p:cNvSpPr/>
                  <p:nvPr/>
                </p:nvSpPr>
                <p:spPr>
                  <a:xfrm>
                    <a:off x="1753605" y="3448125"/>
                    <a:ext cx="119161" cy="400053"/>
                  </a:xfrm>
                  <a:custGeom>
                    <a:avLst/>
                    <a:gdLst>
                      <a:gd name="connsiteX0" fmla="*/ 83507 w 133612"/>
                      <a:gd name="connsiteY0" fmla="*/ 0 h 400832"/>
                      <a:gd name="connsiteX1" fmla="*/ 8351 w 133612"/>
                      <a:gd name="connsiteY1" fmla="*/ 125260 h 400832"/>
                      <a:gd name="connsiteX2" fmla="*/ 133612 w 133612"/>
                      <a:gd name="connsiteY2" fmla="*/ 263046 h 400832"/>
                      <a:gd name="connsiteX3" fmla="*/ 8351 w 133612"/>
                      <a:gd name="connsiteY3" fmla="*/ 400832 h 400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3612" h="400832">
                        <a:moveTo>
                          <a:pt x="83507" y="0"/>
                        </a:moveTo>
                        <a:cubicBezTo>
                          <a:pt x="41753" y="40709"/>
                          <a:pt x="0" y="81419"/>
                          <a:pt x="8351" y="125260"/>
                        </a:cubicBezTo>
                        <a:cubicBezTo>
                          <a:pt x="16702" y="169101"/>
                          <a:pt x="133612" y="217117"/>
                          <a:pt x="133612" y="263046"/>
                        </a:cubicBezTo>
                        <a:cubicBezTo>
                          <a:pt x="133612" y="308975"/>
                          <a:pt x="70981" y="354903"/>
                          <a:pt x="8351" y="400832"/>
                        </a:cubicBezTo>
                      </a:path>
                    </a:pathLst>
                  </a:custGeom>
                  <a:ln w="254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" name="Freeform 30"/>
                  <p:cNvSpPr/>
                  <p:nvPr/>
                </p:nvSpPr>
                <p:spPr>
                  <a:xfrm>
                    <a:off x="1998283" y="3448125"/>
                    <a:ext cx="133461" cy="400053"/>
                  </a:xfrm>
                  <a:custGeom>
                    <a:avLst/>
                    <a:gdLst>
                      <a:gd name="connsiteX0" fmla="*/ 83507 w 133612"/>
                      <a:gd name="connsiteY0" fmla="*/ 0 h 400832"/>
                      <a:gd name="connsiteX1" fmla="*/ 8351 w 133612"/>
                      <a:gd name="connsiteY1" fmla="*/ 125260 h 400832"/>
                      <a:gd name="connsiteX2" fmla="*/ 133612 w 133612"/>
                      <a:gd name="connsiteY2" fmla="*/ 263046 h 400832"/>
                      <a:gd name="connsiteX3" fmla="*/ 8351 w 133612"/>
                      <a:gd name="connsiteY3" fmla="*/ 400832 h 400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33612" h="400832">
                        <a:moveTo>
                          <a:pt x="83507" y="0"/>
                        </a:moveTo>
                        <a:cubicBezTo>
                          <a:pt x="41753" y="40709"/>
                          <a:pt x="0" y="81419"/>
                          <a:pt x="8351" y="125260"/>
                        </a:cubicBezTo>
                        <a:cubicBezTo>
                          <a:pt x="16702" y="169101"/>
                          <a:pt x="133612" y="217117"/>
                          <a:pt x="133612" y="263046"/>
                        </a:cubicBezTo>
                        <a:cubicBezTo>
                          <a:pt x="133612" y="308975"/>
                          <a:pt x="70981" y="354903"/>
                          <a:pt x="8351" y="400832"/>
                        </a:cubicBezTo>
                      </a:path>
                    </a:pathLst>
                  </a:custGeom>
                  <a:ln w="254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</p:grpSp>
          <p:grpSp>
            <p:nvGrpSpPr>
              <p:cNvPr id="18" name="Group 53"/>
              <p:cNvGrpSpPr>
                <a:grpSpLocks/>
              </p:cNvGrpSpPr>
              <p:nvPr/>
            </p:nvGrpSpPr>
            <p:grpSpPr bwMode="auto">
              <a:xfrm>
                <a:off x="3374377" y="1232713"/>
                <a:ext cx="754380" cy="1308992"/>
                <a:chOff x="3522649" y="1232713"/>
                <a:chExt cx="754380" cy="1308992"/>
              </a:xfrm>
            </p:grpSpPr>
            <p:sp>
              <p:nvSpPr>
                <p:cNvPr id="50" name="Can 49"/>
                <p:cNvSpPr>
                  <a:spLocks noChangeAspect="1"/>
                </p:cNvSpPr>
                <p:nvPr/>
              </p:nvSpPr>
              <p:spPr>
                <a:xfrm rot="15165912">
                  <a:off x="3648064" y="1106990"/>
                  <a:ext cx="503241" cy="754688"/>
                </a:xfrm>
                <a:prstGeom prst="can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" name="Teardrop 50"/>
                <p:cNvSpPr>
                  <a:spLocks noChangeAspect="1"/>
                </p:cNvSpPr>
                <p:nvPr/>
              </p:nvSpPr>
              <p:spPr>
                <a:xfrm rot="18897435">
                  <a:off x="3569286" y="1957338"/>
                  <a:ext cx="184152" cy="182714"/>
                </a:xfrm>
                <a:prstGeom prst="teardrop">
                  <a:avLst>
                    <a:gd name="adj" fmla="val 20000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" name="Teardrop 51"/>
                <p:cNvSpPr>
                  <a:spLocks noChangeAspect="1"/>
                </p:cNvSpPr>
                <p:nvPr/>
              </p:nvSpPr>
              <p:spPr>
                <a:xfrm rot="18897435">
                  <a:off x="3570080" y="2359772"/>
                  <a:ext cx="182564" cy="182714"/>
                </a:xfrm>
                <a:prstGeom prst="teardrop">
                  <a:avLst>
                    <a:gd name="adj" fmla="val 200000"/>
                  </a:avLst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255" name="TextBox 55"/>
            <p:cNvSpPr txBox="1">
              <a:spLocks noChangeArrowheads="1"/>
            </p:cNvSpPr>
            <p:nvPr/>
          </p:nvSpPr>
          <p:spPr bwMode="auto">
            <a:xfrm>
              <a:off x="2536761" y="1453018"/>
              <a:ext cx="87876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/>
                <a:t>Sodium</a:t>
              </a:r>
            </a:p>
            <a:p>
              <a:pPr algn="ctr" eaLnBrk="1" hangingPunct="1"/>
              <a:r>
                <a:rPr lang="en-US" altLang="en-US" sz="1600"/>
                <a:t>Citrate</a:t>
              </a:r>
            </a:p>
          </p:txBody>
        </p:sp>
      </p:grpSp>
      <p:sp>
        <p:nvSpPr>
          <p:cNvPr id="10247" name="TextBox 57"/>
          <p:cNvSpPr txBox="1">
            <a:spLocks noChangeArrowheads="1"/>
          </p:cNvSpPr>
          <p:nvPr/>
        </p:nvSpPr>
        <p:spPr bwMode="auto">
          <a:xfrm>
            <a:off x="2413000" y="3155950"/>
            <a:ext cx="673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Heat</a:t>
            </a:r>
          </a:p>
        </p:txBody>
      </p:sp>
      <p:sp>
        <p:nvSpPr>
          <p:cNvPr id="10248" name="Rectangle 58"/>
          <p:cNvSpPr>
            <a:spLocks noChangeArrowheads="1"/>
          </p:cNvSpPr>
          <p:nvPr/>
        </p:nvSpPr>
        <p:spPr bwMode="auto">
          <a:xfrm>
            <a:off x="4749800" y="6334125"/>
            <a:ext cx="591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000"/>
              <a:t>http://mrsec.wisc.edu/Edetc/nanolab/gold/index.html</a:t>
            </a:r>
          </a:p>
          <a:p>
            <a:pPr algn="r" eaLnBrk="1" hangingPunct="1"/>
            <a:r>
              <a:rPr lang="en-US" altLang="en-US" sz="1000"/>
              <a:t>J. Chem. Ed. 2004, 81, 544A.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041775" y="2574925"/>
            <a:ext cx="4635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5884863" y="2574925"/>
            <a:ext cx="46196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7726363" y="2574925"/>
            <a:ext cx="4635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2" name="TextBox 64"/>
          <p:cNvSpPr txBox="1">
            <a:spLocks noChangeArrowheads="1"/>
          </p:cNvSpPr>
          <p:nvPr/>
        </p:nvSpPr>
        <p:spPr bwMode="auto">
          <a:xfrm>
            <a:off x="2112964" y="3783013"/>
            <a:ext cx="8104187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en-US"/>
              <a:t>Heat a solution of chloroauric acid (HAuCl</a:t>
            </a:r>
            <a:r>
              <a:rPr lang="en-US" altLang="en-US" baseline="-25000"/>
              <a:t>4</a:t>
            </a:r>
            <a:r>
              <a:rPr lang="en-US" altLang="en-US"/>
              <a:t>) up to reflux (boiling). HAuCl</a:t>
            </a:r>
            <a:r>
              <a:rPr lang="en-US" altLang="en-US" baseline="-25000"/>
              <a:t>4</a:t>
            </a:r>
            <a:r>
              <a:rPr lang="en-US" altLang="en-US"/>
              <a:t> is a water soluble gold salt.</a:t>
            </a:r>
          </a:p>
          <a:p>
            <a:pPr eaLnBrk="1" hangingPunct="1">
              <a:buFontTx/>
              <a:buAutoNum type="arabicPeriod"/>
            </a:pPr>
            <a:r>
              <a:rPr lang="en-US" altLang="en-US"/>
              <a:t>Add trisodium citrate, which is a reducing agent.</a:t>
            </a:r>
          </a:p>
          <a:p>
            <a:pPr eaLnBrk="1" hangingPunct="1">
              <a:buFontTx/>
              <a:buAutoNum type="arabicPeriod"/>
            </a:pPr>
            <a:r>
              <a:rPr lang="en-US" altLang="en-US"/>
              <a:t>Continue stirring and heating for about 10 minutes.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/>
              <a:t>During this time, the sodium citrate reduces the gold salt (Au</a:t>
            </a:r>
            <a:r>
              <a:rPr lang="en-US" altLang="en-US" baseline="30000"/>
              <a:t>3+</a:t>
            </a:r>
            <a:r>
              <a:rPr lang="en-US" altLang="en-US"/>
              <a:t>) to metallic gold (Au</a:t>
            </a:r>
            <a:r>
              <a:rPr lang="en-US" altLang="en-US" baseline="30000"/>
              <a:t>0</a:t>
            </a:r>
            <a:r>
              <a:rPr lang="en-US" altLang="en-US"/>
              <a:t>).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/>
              <a:t>The neutral gold atoms aggregate into seed crystals.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/>
              <a:t>The seed crystals continue to grow and eventually form gold nanoparticles.</a:t>
            </a:r>
          </a:p>
        </p:txBody>
      </p:sp>
      <p:sp>
        <p:nvSpPr>
          <p:cNvPr id="10253" name="TextBox 65"/>
          <p:cNvSpPr txBox="1">
            <a:spLocks noChangeArrowheads="1"/>
          </p:cNvSpPr>
          <p:nvPr/>
        </p:nvSpPr>
        <p:spPr bwMode="auto">
          <a:xfrm>
            <a:off x="7845425" y="1403350"/>
            <a:ext cx="2116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/>
              <a:t>Red Color = Gold NP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5"/>
          <p:cNvSpPr>
            <a:spLocks noGrp="1"/>
          </p:cNvSpPr>
          <p:nvPr>
            <p:ph type="title" idx="4294967295"/>
          </p:nvPr>
        </p:nvSpPr>
        <p:spPr>
          <a:xfrm>
            <a:off x="1524000" y="3175"/>
            <a:ext cx="8229600" cy="1143000"/>
          </a:xfrm>
        </p:spPr>
        <p:txBody>
          <a:bodyPr/>
          <a:lstStyle/>
          <a:p>
            <a:r>
              <a:rPr lang="en-US" altLang="en-US" sz="3200"/>
              <a:t>Example: Formation of Gold Nanoparticles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28789" y="1065213"/>
            <a:ext cx="428912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Reduction of gold ions:</a:t>
            </a:r>
            <a:r>
              <a:rPr lang="en-US" dirty="0"/>
              <a:t> Au(III) + 3e</a:t>
            </a:r>
            <a:r>
              <a:rPr lang="en-US" baseline="30000" dirty="0"/>
              <a:t>-</a:t>
            </a:r>
            <a:r>
              <a:rPr lang="en-US" dirty="0"/>
              <a:t> </a:t>
            </a:r>
            <a:r>
              <a:rPr lang="en-US" dirty="0">
                <a:cs typeface="Times New Roman"/>
              </a:rPr>
              <a:t>→ Au(0)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728788" y="1655763"/>
            <a:ext cx="332129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Nucleation of Au(0) seed crystals: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2212976" y="2073275"/>
            <a:ext cx="2011363" cy="2012950"/>
            <a:chOff x="688932" y="2630466"/>
            <a:chExt cx="2011680" cy="2011680"/>
          </a:xfrm>
        </p:grpSpPr>
        <p:sp>
          <p:nvSpPr>
            <p:cNvPr id="5" name="Oval 4"/>
            <p:cNvSpPr>
              <a:spLocks noChangeAspect="1"/>
            </p:cNvSpPr>
            <p:nvPr/>
          </p:nvSpPr>
          <p:spPr>
            <a:xfrm>
              <a:off x="1090633" y="2739935"/>
              <a:ext cx="146073" cy="14754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2254454" y="3058821"/>
              <a:ext cx="146073" cy="14754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1511387" y="320795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2024230" y="3721977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1538379" y="4140812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928683" y="3741015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1490746" y="3674382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976315" y="3054062"/>
              <a:ext cx="146073" cy="14754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1938492" y="2816087"/>
              <a:ext cx="146073" cy="14754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Oval 15"/>
            <p:cNvSpPr>
              <a:spLocks noChangeAspect="1"/>
            </p:cNvSpPr>
            <p:nvPr/>
          </p:nvSpPr>
          <p:spPr>
            <a:xfrm>
              <a:off x="2471976" y="3579192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>
            <a:xfrm>
              <a:off x="881050" y="4226483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2176654" y="4293116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6" name="Straight Arrow Connector 45"/>
            <p:cNvCxnSpPr>
              <a:stCxn id="9" idx="4"/>
              <a:endCxn id="13" idx="0"/>
            </p:cNvCxnSpPr>
            <p:nvPr/>
          </p:nvCxnSpPr>
          <p:spPr>
            <a:xfrm rot="5400000">
              <a:off x="1413867" y="3503825"/>
              <a:ext cx="320473" cy="2064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10" idx="2"/>
              <a:endCxn id="13" idx="6"/>
            </p:cNvCxnSpPr>
            <p:nvPr/>
          </p:nvCxnSpPr>
          <p:spPr>
            <a:xfrm rot="10800000">
              <a:off x="1636819" y="3747361"/>
              <a:ext cx="387411" cy="47595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688932" y="2630466"/>
              <a:ext cx="2011680" cy="20116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189538" y="2073275"/>
            <a:ext cx="2011362" cy="2012950"/>
            <a:chOff x="3584532" y="2695184"/>
            <a:chExt cx="2011680" cy="2011680"/>
          </a:xfrm>
        </p:grpSpPr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4243448" y="2741193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4559411" y="3126712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Oval 20"/>
            <p:cNvSpPr>
              <a:spLocks noChangeAspect="1"/>
            </p:cNvSpPr>
            <p:nvPr/>
          </p:nvSpPr>
          <p:spPr>
            <a:xfrm>
              <a:off x="4643561" y="3569345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4662614" y="3721649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4748353" y="4483168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3662331" y="3816839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4510190" y="3674054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3919547" y="3188586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5005569" y="2741193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405682" y="3407522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3824282" y="435942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310417" y="435942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/>
          </p:nvSpPr>
          <p:spPr>
            <a:xfrm>
              <a:off x="4484786" y="3532855"/>
              <a:ext cx="390587" cy="390279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584532" y="2695184"/>
              <a:ext cx="2011680" cy="20116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8164513" y="2073275"/>
            <a:ext cx="2011362" cy="2012950"/>
            <a:chOff x="6640883" y="2474935"/>
            <a:chExt cx="2011680" cy="2011680"/>
          </a:xfrm>
        </p:grpSpPr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7268044" y="2941366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7717378" y="332847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7568130" y="3282463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7591945" y="3434767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7684035" y="4032876"/>
              <a:ext cx="147661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Oval 35"/>
            <p:cNvSpPr>
              <a:spLocks noChangeAspect="1"/>
            </p:cNvSpPr>
            <p:nvPr/>
          </p:nvSpPr>
          <p:spPr>
            <a:xfrm>
              <a:off x="7466514" y="3534716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" name="Oval 36"/>
            <p:cNvSpPr>
              <a:spLocks noChangeAspect="1"/>
            </p:cNvSpPr>
            <p:nvPr/>
          </p:nvSpPr>
          <p:spPr>
            <a:xfrm>
              <a:off x="7439521" y="3380826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>
            <a:xfrm>
              <a:off x="7953953" y="286680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7733256" y="348712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/>
          </p:nvSpPr>
          <p:spPr>
            <a:xfrm>
              <a:off x="7010828" y="3671155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7610998" y="3587071"/>
              <a:ext cx="146073" cy="14595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7417293" y="3252319"/>
              <a:ext cx="516020" cy="514025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40883" y="2474935"/>
              <a:ext cx="2011680" cy="20116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>
            <a:off x="4505325" y="3079750"/>
            <a:ext cx="4635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23150" y="3079750"/>
            <a:ext cx="46355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4" name="TextBox 60"/>
          <p:cNvSpPr txBox="1">
            <a:spLocks noChangeArrowheads="1"/>
          </p:cNvSpPr>
          <p:nvPr/>
        </p:nvSpPr>
        <p:spPr bwMode="auto">
          <a:xfrm>
            <a:off x="8074025" y="1516063"/>
            <a:ext cx="2185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/>
              <a:t>Seed Crystal</a:t>
            </a:r>
          </a:p>
          <a:p>
            <a:pPr algn="ctr" eaLnBrk="1" hangingPunct="1"/>
            <a:r>
              <a:rPr lang="en-US" altLang="en-US" sz="1600"/>
              <a:t>10’s to 100’s of Atoms</a:t>
            </a:r>
          </a:p>
        </p:txBody>
      </p: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2530475" y="5238750"/>
            <a:ext cx="515938" cy="515938"/>
            <a:chOff x="4103130" y="4882889"/>
            <a:chExt cx="515059" cy="515059"/>
          </a:xfrm>
        </p:grpSpPr>
        <p:sp>
          <p:nvSpPr>
            <p:cNvPr id="62" name="Oval 61"/>
            <p:cNvSpPr>
              <a:spLocks noChangeAspect="1"/>
            </p:cNvSpPr>
            <p:nvPr/>
          </p:nvSpPr>
          <p:spPr>
            <a:xfrm>
              <a:off x="4418505" y="4958959"/>
              <a:ext cx="145801" cy="14580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4269534" y="4913001"/>
              <a:ext cx="145801" cy="14580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4293305" y="5065141"/>
              <a:ext cx="145801" cy="14738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4168107" y="5166568"/>
              <a:ext cx="147385" cy="14580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4141165" y="5012842"/>
              <a:ext cx="145801" cy="14580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4434353" y="5119024"/>
              <a:ext cx="147385" cy="14580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4312323" y="5217281"/>
              <a:ext cx="145801" cy="14738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4103130" y="4882889"/>
              <a:ext cx="515059" cy="515059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 flipV="1">
            <a:off x="3462339" y="5011738"/>
            <a:ext cx="903287" cy="3429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Can 76"/>
          <p:cNvSpPr/>
          <p:nvPr/>
        </p:nvSpPr>
        <p:spPr>
          <a:xfrm rot="5400000">
            <a:off x="6411119" y="5214144"/>
            <a:ext cx="412750" cy="1563688"/>
          </a:xfrm>
          <a:prstGeom prst="can">
            <a:avLst>
              <a:gd name="adj" fmla="val 45170"/>
            </a:avLst>
          </a:prstGeom>
          <a:solidFill>
            <a:srgbClr val="FFC000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459164" y="5614988"/>
            <a:ext cx="904875" cy="3429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9" name="TextBox 78"/>
          <p:cNvSpPr txBox="1">
            <a:spLocks noChangeArrowheads="1"/>
          </p:cNvSpPr>
          <p:nvPr/>
        </p:nvSpPr>
        <p:spPr bwMode="auto">
          <a:xfrm>
            <a:off x="4568825" y="5807075"/>
            <a:ext cx="1073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/>
              <a:t>Nanorods</a:t>
            </a:r>
          </a:p>
        </p:txBody>
      </p:sp>
      <p:sp>
        <p:nvSpPr>
          <p:cNvPr id="11280" name="TextBox 79"/>
          <p:cNvSpPr txBox="1">
            <a:spLocks noChangeArrowheads="1"/>
          </p:cNvSpPr>
          <p:nvPr/>
        </p:nvSpPr>
        <p:spPr bwMode="auto">
          <a:xfrm>
            <a:off x="4443414" y="4676775"/>
            <a:ext cx="1436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/>
              <a:t>Spherical</a:t>
            </a:r>
          </a:p>
          <a:p>
            <a:pPr algn="ctr" eaLnBrk="1" hangingPunct="1"/>
            <a:r>
              <a:rPr lang="en-US" altLang="en-US" sz="1600"/>
              <a:t>Nanoparticles</a:t>
            </a:r>
          </a:p>
        </p:txBody>
      </p:sp>
      <p:sp>
        <p:nvSpPr>
          <p:cNvPr id="11281" name="TextBox 80"/>
          <p:cNvSpPr txBox="1">
            <a:spLocks noChangeArrowheads="1"/>
          </p:cNvSpPr>
          <p:nvPr/>
        </p:nvSpPr>
        <p:spPr bwMode="auto">
          <a:xfrm>
            <a:off x="3297238" y="4633914"/>
            <a:ext cx="862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/>
              <a:t>Isotropic</a:t>
            </a:r>
          </a:p>
          <a:p>
            <a:pPr algn="ctr" eaLnBrk="1" hangingPunct="1"/>
            <a:r>
              <a:rPr lang="en-US" altLang="en-US" sz="1400"/>
              <a:t>Growth</a:t>
            </a:r>
          </a:p>
        </p:txBody>
      </p:sp>
      <p:sp>
        <p:nvSpPr>
          <p:cNvPr id="11282" name="TextBox 81"/>
          <p:cNvSpPr txBox="1">
            <a:spLocks noChangeArrowheads="1"/>
          </p:cNvSpPr>
          <p:nvPr/>
        </p:nvSpPr>
        <p:spPr bwMode="auto">
          <a:xfrm>
            <a:off x="3192463" y="5864226"/>
            <a:ext cx="1071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/>
              <a:t>Anisotropic</a:t>
            </a:r>
          </a:p>
          <a:p>
            <a:pPr algn="ctr" eaLnBrk="1" hangingPunct="1"/>
            <a:r>
              <a:rPr lang="en-US" altLang="en-US" sz="1400"/>
              <a:t>Growth</a:t>
            </a:r>
          </a:p>
        </p:txBody>
      </p:sp>
      <p:grpSp>
        <p:nvGrpSpPr>
          <p:cNvPr id="38" name="Group 97"/>
          <p:cNvGrpSpPr>
            <a:grpSpLocks/>
          </p:cNvGrpSpPr>
          <p:nvPr/>
        </p:nvGrpSpPr>
        <p:grpSpPr bwMode="auto">
          <a:xfrm>
            <a:off x="5967413" y="4354514"/>
            <a:ext cx="3916362" cy="1258887"/>
            <a:chOff x="5446064" y="4417627"/>
            <a:chExt cx="3915991" cy="1258785"/>
          </a:xfrm>
        </p:grpSpPr>
        <p:sp>
          <p:nvSpPr>
            <p:cNvPr id="83" name="Arc 82"/>
            <p:cNvSpPr/>
            <p:nvPr/>
          </p:nvSpPr>
          <p:spPr>
            <a:xfrm>
              <a:off x="5973064" y="4417627"/>
              <a:ext cx="1306388" cy="1258785"/>
            </a:xfrm>
            <a:prstGeom prst="arc">
              <a:avLst>
                <a:gd name="adj1" fmla="val 19942861"/>
                <a:gd name="adj2" fmla="val 1710929"/>
              </a:avLst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45" name="Group 96"/>
            <p:cNvGrpSpPr>
              <a:grpSpLocks/>
            </p:cNvGrpSpPr>
            <p:nvPr/>
          </p:nvGrpSpPr>
          <p:grpSpPr bwMode="auto">
            <a:xfrm>
              <a:off x="5446064" y="4584698"/>
              <a:ext cx="3915991" cy="914404"/>
              <a:chOff x="5458590" y="4584698"/>
              <a:chExt cx="3915991" cy="914404"/>
            </a:xfrm>
          </p:grpSpPr>
          <p:sp>
            <p:nvSpPr>
              <p:cNvPr id="76" name="Oval 75"/>
              <p:cNvSpPr>
                <a:spLocks noChangeAspect="1"/>
              </p:cNvSpPr>
              <p:nvPr/>
            </p:nvSpPr>
            <p:spPr>
              <a:xfrm>
                <a:off x="5458590" y="4708115"/>
                <a:ext cx="598430" cy="59844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" name="Diamond 83"/>
              <p:cNvSpPr>
                <a:spLocks noChangeAspect="1"/>
              </p:cNvSpPr>
              <p:nvPr/>
            </p:nvSpPr>
            <p:spPr>
              <a:xfrm>
                <a:off x="7328488" y="4838279"/>
                <a:ext cx="119051" cy="119053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Diamond 84"/>
              <p:cNvSpPr>
                <a:spLocks noChangeAspect="1"/>
              </p:cNvSpPr>
              <p:nvPr/>
            </p:nvSpPr>
            <p:spPr>
              <a:xfrm>
                <a:off x="7284042" y="4704940"/>
                <a:ext cx="119051" cy="119053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6" name="Diamond 85"/>
              <p:cNvSpPr>
                <a:spLocks noChangeAspect="1"/>
              </p:cNvSpPr>
              <p:nvPr/>
            </p:nvSpPr>
            <p:spPr>
              <a:xfrm>
                <a:off x="7328488" y="5003366"/>
                <a:ext cx="119051" cy="119053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" name="Diamond 86"/>
              <p:cNvSpPr>
                <a:spLocks noChangeAspect="1"/>
              </p:cNvSpPr>
              <p:nvPr/>
            </p:nvSpPr>
            <p:spPr>
              <a:xfrm>
                <a:off x="7328488" y="5149404"/>
                <a:ext cx="119051" cy="119053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8" name="Diamond 87"/>
              <p:cNvSpPr>
                <a:spLocks noChangeAspect="1"/>
              </p:cNvSpPr>
              <p:nvPr/>
            </p:nvSpPr>
            <p:spPr>
              <a:xfrm>
                <a:off x="7271343" y="5289093"/>
                <a:ext cx="119051" cy="119053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852283" y="4584300"/>
                <a:ext cx="914313" cy="9143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1" name="Straight Connector 90"/>
              <p:cNvCxnSpPr>
                <a:endCxn id="76" idx="7"/>
              </p:cNvCxnSpPr>
              <p:nvPr/>
            </p:nvCxnSpPr>
            <p:spPr>
              <a:xfrm rot="10800000" flipV="1">
                <a:off x="5969717" y="4584300"/>
                <a:ext cx="876217" cy="21270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endCxn id="76" idx="7"/>
              </p:cNvCxnSpPr>
              <p:nvPr/>
            </p:nvCxnSpPr>
            <p:spPr>
              <a:xfrm rot="10800000">
                <a:off x="5969717" y="4797008"/>
                <a:ext cx="882566" cy="701618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98" name="TextBox 95"/>
              <p:cNvSpPr txBox="1">
                <a:spLocks noChangeArrowheads="1"/>
              </p:cNvSpPr>
              <p:nvPr/>
            </p:nvSpPr>
            <p:spPr bwMode="auto">
              <a:xfrm>
                <a:off x="7756830" y="4749800"/>
                <a:ext cx="161775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/>
                  <a:t>Surface capped</a:t>
                </a:r>
              </a:p>
              <a:p>
                <a:pPr algn="ctr" eaLnBrk="1" hangingPunct="1"/>
                <a:r>
                  <a:rPr lang="en-US" altLang="en-US" sz="1400"/>
                  <a:t>with citrate anions</a:t>
                </a:r>
              </a:p>
            </p:txBody>
          </p:sp>
        </p:grpSp>
      </p:grpSp>
      <p:sp>
        <p:nvSpPr>
          <p:cNvPr id="11284" name="TextBox 98"/>
          <p:cNvSpPr txBox="1">
            <a:spLocks noChangeArrowheads="1"/>
          </p:cNvSpPr>
          <p:nvPr/>
        </p:nvSpPr>
        <p:spPr bwMode="auto">
          <a:xfrm>
            <a:off x="7370763" y="5653089"/>
            <a:ext cx="33385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Adding surfactant to growth solution</a:t>
            </a:r>
          </a:p>
          <a:p>
            <a:pPr eaLnBrk="1" hangingPunct="1"/>
            <a:r>
              <a:rPr lang="en-US" altLang="en-US" sz="1400"/>
              <a:t>caps certain crystal faces and promotes</a:t>
            </a:r>
          </a:p>
          <a:p>
            <a:pPr eaLnBrk="1" hangingPunct="1"/>
            <a:r>
              <a:rPr lang="en-US" altLang="en-US" sz="1400"/>
              <a:t>growth only in selected directions.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728789" y="4200525"/>
            <a:ext cx="252729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Growth of nanoparticles:</a:t>
            </a:r>
          </a:p>
        </p:txBody>
      </p:sp>
      <p:sp>
        <p:nvSpPr>
          <p:cNvPr id="11286" name="TextBox 100"/>
          <p:cNvSpPr txBox="1">
            <a:spLocks noChangeArrowheads="1"/>
          </p:cNvSpPr>
          <p:nvPr/>
        </p:nvSpPr>
        <p:spPr bwMode="auto">
          <a:xfrm>
            <a:off x="1833564" y="5314951"/>
            <a:ext cx="6619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/>
              <a:t>Seed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1143000"/>
          </a:xfrm>
        </p:spPr>
        <p:txBody>
          <a:bodyPr/>
          <a:lstStyle/>
          <a:p>
            <a:r>
              <a:rPr lang="en-US" altLang="en-US"/>
              <a:t>Colloidial Methods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Examples: Molybdenum</a:t>
            </a:r>
          </a:p>
          <a:p>
            <a:pPr lvl="1"/>
            <a:r>
              <a:rPr lang="en-US" altLang="en-US" dirty="0"/>
              <a:t>1-5 nm molybdenum </a:t>
            </a:r>
            <a:r>
              <a:rPr lang="en-US" altLang="en-US" dirty="0" err="1"/>
              <a:t>nanoparticles</a:t>
            </a:r>
            <a:r>
              <a:rPr lang="en-US" altLang="en-US" dirty="0"/>
              <a:t> can be created at room temperature by reducing MoCl</a:t>
            </a:r>
            <a:r>
              <a:rPr lang="en-US" altLang="en-US" baseline="-25000" dirty="0"/>
              <a:t>3</a:t>
            </a:r>
            <a:r>
              <a:rPr lang="en-US" altLang="en-US" dirty="0"/>
              <a:t> in a toluene solution in the presence of sodium </a:t>
            </a:r>
            <a:r>
              <a:rPr lang="en-US" altLang="en-US" dirty="0" err="1"/>
              <a:t>triethylborohydride</a:t>
            </a:r>
            <a:r>
              <a:rPr lang="en-US" altLang="en-US" dirty="0"/>
              <a:t> (NaBEt</a:t>
            </a:r>
            <a:r>
              <a:rPr lang="en-US" altLang="en-US" baseline="-25000" dirty="0"/>
              <a:t>3</a:t>
            </a:r>
            <a:r>
              <a:rPr lang="en-US" altLang="en-US" dirty="0"/>
              <a:t>H).</a:t>
            </a:r>
          </a:p>
          <a:p>
            <a:pPr lvl="1"/>
            <a:r>
              <a:rPr lang="en-US" altLang="en-US" dirty="0"/>
              <a:t>Reaction equation:</a:t>
            </a:r>
          </a:p>
          <a:p>
            <a:pPr lvl="1">
              <a:buFontTx/>
              <a:buNone/>
            </a:pPr>
            <a:r>
              <a:rPr lang="en-US" altLang="en-US" dirty="0"/>
              <a:t>	MoCl</a:t>
            </a:r>
            <a:r>
              <a:rPr lang="en-US" altLang="en-US" baseline="-25000" dirty="0"/>
              <a:t>3</a:t>
            </a:r>
            <a:r>
              <a:rPr lang="en-US" altLang="en-US" dirty="0"/>
              <a:t> + 3NaBEt</a:t>
            </a:r>
            <a:r>
              <a:rPr lang="en-US" altLang="en-US" baseline="-25000" dirty="0"/>
              <a:t>3</a:t>
            </a:r>
            <a:r>
              <a:rPr lang="en-US" altLang="en-US" dirty="0"/>
              <a:t>H </a:t>
            </a:r>
            <a:r>
              <a:rPr lang="en-US" altLang="en-US" dirty="0">
                <a:sym typeface="Wingdings" panose="05000000000000000000" pitchFamily="2" charset="2"/>
              </a:rPr>
              <a:t> Mo + 3NaCl + 3BEt</a:t>
            </a:r>
            <a:r>
              <a:rPr lang="en-US" altLang="en-US" baseline="-25000" dirty="0">
                <a:sym typeface="Wingdings" panose="05000000000000000000" pitchFamily="2" charset="2"/>
              </a:rPr>
              <a:t>3</a:t>
            </a:r>
            <a:r>
              <a:rPr lang="en-US" altLang="en-US" dirty="0">
                <a:sym typeface="Wingdings" panose="05000000000000000000" pitchFamily="2" charset="2"/>
              </a:rPr>
              <a:t> + (3/2)H</a:t>
            </a:r>
            <a:r>
              <a:rPr lang="en-US" altLang="en-US" baseline="-25000" dirty="0">
                <a:sym typeface="Wingdings" panose="05000000000000000000" pitchFamily="2" charset="2"/>
              </a:rPr>
              <a:t>2</a:t>
            </a:r>
            <a:endParaRPr lang="en-US" altLang="en-US" baseline="-2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Colloidal Methods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600201"/>
            <a:ext cx="4953000" cy="4525963"/>
          </a:xfrm>
        </p:spPr>
        <p:txBody>
          <a:bodyPr/>
          <a:lstStyle/>
          <a:p>
            <a:r>
              <a:rPr lang="en-US" altLang="en-US"/>
              <a:t>Examples: Iron</a:t>
            </a:r>
          </a:p>
          <a:p>
            <a:pPr lvl="1"/>
            <a:r>
              <a:rPr lang="en-US" altLang="en-US" sz="1800"/>
              <a:t>The TEM image  to the right shows 3nm Fe nanoparticles produced by reducing FeCl</a:t>
            </a:r>
            <a:r>
              <a:rPr lang="en-US" altLang="en-US" sz="1800" baseline="-25000"/>
              <a:t>2</a:t>
            </a:r>
            <a:r>
              <a:rPr lang="en-US" altLang="en-US" sz="1800"/>
              <a:t> with sodium borohydride (NaBH</a:t>
            </a:r>
            <a:r>
              <a:rPr lang="en-US" altLang="en-US" sz="1800" baseline="-25000"/>
              <a:t>4</a:t>
            </a:r>
            <a:r>
              <a:rPr lang="en-US" altLang="en-US" sz="1800"/>
              <a:t>) in xylene.  </a:t>
            </a:r>
          </a:p>
          <a:p>
            <a:pPr lvl="1"/>
            <a:r>
              <a:rPr lang="en-US" altLang="en-US" sz="1800"/>
              <a:t>Trioctylphosphine oxide (TOPO) was introduced as a capping agent to prevent oxidation and aggregation</a:t>
            </a:r>
            <a:endParaRPr lang="en-US" altLang="en-US" sz="1800" baseline="-2500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8229600" y="6400800"/>
            <a:ext cx="2438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Phys. Chem. Chem. Phys., 2001, 3, 1661È1665</a:t>
            </a:r>
          </a:p>
        </p:txBody>
      </p:sp>
      <p:pic>
        <p:nvPicPr>
          <p:cNvPr id="1331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1" y="1295401"/>
            <a:ext cx="3667125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6934200" y="5867400"/>
            <a:ext cx="345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TEM image of Fe nanoparticles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Colloidal Methods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5791200" cy="4525963"/>
          </a:xfrm>
        </p:spPr>
        <p:txBody>
          <a:bodyPr/>
          <a:lstStyle/>
          <a:p>
            <a:r>
              <a:rPr lang="en-US" altLang="en-US"/>
              <a:t>Examples: Silver</a:t>
            </a:r>
          </a:p>
          <a:p>
            <a:pPr lvl="1"/>
            <a:r>
              <a:rPr lang="en-US" altLang="en-US" sz="2000"/>
              <a:t>The reduction of AgNO</a:t>
            </a:r>
            <a:r>
              <a:rPr lang="en-US" altLang="en-US" sz="2000" baseline="-25000"/>
              <a:t>3 </a:t>
            </a:r>
            <a:r>
              <a:rPr lang="en-US" altLang="en-US" sz="2000"/>
              <a:t>by NaBH</a:t>
            </a:r>
            <a:r>
              <a:rPr lang="en-US" altLang="en-US" sz="2000" baseline="-25000"/>
              <a:t>4</a:t>
            </a:r>
            <a:r>
              <a:rPr lang="en-US" altLang="en-US" sz="2000"/>
              <a:t> in aqueous solution can produce small diameter (&lt;5nm) silver nanoparticles</a:t>
            </a:r>
          </a:p>
          <a:p>
            <a:pPr lvl="1"/>
            <a:r>
              <a:rPr lang="en-US" altLang="en-US" sz="2000"/>
              <a:t>In one reported method, the reduction takes place between layers of kaolinite, a layered silicate clay material that functions to limit particle growth.</a:t>
            </a:r>
          </a:p>
          <a:p>
            <a:pPr lvl="1"/>
            <a:r>
              <a:rPr lang="en-US" altLang="en-US" sz="2000"/>
              <a:t>Dimethyl sulfoxide (DMSO) is used as a capping agent to prevent corrosion and aggregation of the Ag particles</a:t>
            </a:r>
            <a:r>
              <a:rPr lang="en-US" altLang="en-US" sz="1800"/>
              <a:t>.</a:t>
            </a:r>
            <a:endParaRPr lang="en-US" altLang="en-US" sz="200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6351588" y="6318250"/>
            <a:ext cx="4343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/>
              <a:t>R. Patakfalvi et al. / Colloids and Surfaces A: Physicochem. Eng. Aspects 220 (2003) 45/54</a:t>
            </a: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33526"/>
            <a:ext cx="2370138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688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Colloidal Methods</vt:lpstr>
      <vt:lpstr>Colloidal Methods</vt:lpstr>
      <vt:lpstr>Example: Formation of Gold Nanoparticles</vt:lpstr>
      <vt:lpstr>Example: Formation of Gold Nanoparticles</vt:lpstr>
      <vt:lpstr>Colloidial Methods</vt:lpstr>
      <vt:lpstr>Colloidal Methods</vt:lpstr>
      <vt:lpstr>Colloidal Methods</vt:lpstr>
      <vt:lpstr>Thermal Decomposition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2022-06-22T03:54:48Z</dcterms:created>
  <dcterms:modified xsi:type="dcterms:W3CDTF">2022-06-22T03:55:21Z</dcterms:modified>
</cp:coreProperties>
</file>