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29" r:id="rId3"/>
    <p:sldId id="330" r:id="rId4"/>
    <p:sldId id="359" r:id="rId5"/>
    <p:sldId id="334" r:id="rId6"/>
    <p:sldId id="335" r:id="rId7"/>
    <p:sldId id="336" r:id="rId8"/>
    <p:sldId id="337" r:id="rId9"/>
    <p:sldId id="338" r:id="rId10"/>
    <p:sldId id="33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1E4AF-9CBB-4629-9EBD-40CCEAC12DFE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3359C-AF88-402A-A937-131A8FFE0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7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FEA83B-50E9-4A98-9412-6E5F4A2F948D}" type="slidenum">
              <a:rPr lang="en-US" altLang="en-US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311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E8AFC-9E32-4226-96D0-BC4988F33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50258-F7E0-4948-8A5E-71AE87724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5DE-4EA9-4BA9-84ED-337D96B0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307C4-8635-489F-B1DD-AF781FED6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0F547-8354-4321-B55D-52A12A08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9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27B3-1416-4CA9-84C2-9B186F3C3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7F44EF-927F-4AD0-A366-79647EA96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AF6E9-D90A-46F6-B9BF-AC591BF0A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F7FBC-427C-48FD-BBF1-63A6A767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58473-3CC8-4553-A8FE-7BD21475F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7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4491AF-D858-4251-8206-E69EBDBE13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4FB49C-6544-4D26-9258-8E4984828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A6A4-2F11-4047-97BC-B82F1BA2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B0F79-CB4D-424D-B801-DBCD735B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2FED6-BA4E-4B6A-AF28-84CF50559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2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D2199-B894-4936-9EB4-875D58610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054DF-45EC-4E9F-BE3D-12426877E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D5891-1B22-4195-B3FA-E2DE7EB7F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643BE-7CE5-4A27-913F-132823F6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7E35B-B304-4A40-A317-3C1C4AB38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E5BA6-D4BB-4A31-AEA2-741099226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21517-710A-4C7A-82C0-CD360EF8C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BE076-09CE-492F-BDBF-B2E2D9A9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17502-A6C2-4001-95EB-F1089998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B9C53-D023-4259-BB3C-0C9CFD6B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3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F837C-0F4D-4418-8CD8-226F83980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32640-00C9-4527-90CC-A669C1428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10EF7-8C0A-4F1A-8A33-9198F08F4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37D79E-8D8A-4808-BFB4-51F96BC2A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AE411-121B-43F3-AE50-E994674E8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06D31-4EFE-49C6-83FB-4CBABE90D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1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4A4A2-5275-408B-9828-889328F4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8D78C-7638-4343-B449-C09236E97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0D152-DBF4-48AE-B0F9-40811D4FF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459D83-E9E9-47D9-ADF1-CDC9F1928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AFF8F-A35C-4827-9BE4-51184F8A16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053CC-A74D-4056-87D2-8455A0E08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F0C62F-4B24-4312-ACC1-E5A736DAA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285A3B-B42F-47F8-9667-1ED8D01E3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6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BB71D-9F3C-4D8C-AFD5-B7055E41F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67A47D-BFED-4B5D-9A26-02F1B1B8E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00BED-8F92-417A-B42C-52F03B2B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96F62B-F76A-4940-A138-DBBD8613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3C622E-0455-41B7-B8EC-BF25C48A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ACE7F2-C45A-4727-BE6D-48C33A78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098A9-2AAF-481E-A94C-7C942DCC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5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629FC-22D3-4F33-932C-307D92216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A5432-804E-4EBA-B176-DBE181F0E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A78BD-D4CC-4C2E-9BC2-489BC8B63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88333-24AB-468D-A270-FB7A6778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07431-C219-40A0-98A4-8904B7533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6183CB-5B4A-4A61-9AB4-D98533AA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5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BC23B-60F1-411C-A40A-CBC567A0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2481C-849D-4477-A618-7713E28B3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6DD6E-0564-40A1-9E3C-2577E208B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82734-2CA9-4715-B156-E262B466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8DC38-BA28-40D1-ACE2-C237519F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BA5FAD-1DD5-4D72-B4EB-C82A9D25A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9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7D37-79C4-4DE0-82EA-F6C48A0EB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428F4-C52C-40CA-9E23-EACBB9FFB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ACBA5-4836-4A6C-8963-913F2D8E8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B8525-1E24-46A3-872D-76F819769975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C6A57-2ED6-4A6C-8053-B0B4257FB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A75EA-1465-4A5C-AAF3-2AC9A725D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CC535-7951-4663-86C5-69CF73476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0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&lt;ul&gt;&lt;li&gt;Quantum size effects result in unique mechanical, electronic, photonic, and magnetic properties of nanoscale mater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-232174"/>
            <a:ext cx="9453563" cy="7090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>
          <a:xfrm>
            <a:off x="1524000" y="274639"/>
            <a:ext cx="8229600" cy="67771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Quantum Confinement</a:t>
            </a:r>
          </a:p>
        </p:txBody>
      </p:sp>
      <p:sp>
        <p:nvSpPr>
          <p:cNvPr id="12291" name="Content Placeholder 3"/>
          <p:cNvSpPr>
            <a:spLocks noGrp="1"/>
          </p:cNvSpPr>
          <p:nvPr>
            <p:ph idx="4294967295"/>
          </p:nvPr>
        </p:nvSpPr>
        <p:spPr>
          <a:xfrm>
            <a:off x="2143065" y="1790358"/>
            <a:ext cx="8248770" cy="200025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this mean? </a:t>
            </a:r>
          </a:p>
          <a:p>
            <a:pPr lvl="1" eaLnBrk="1" hangingPunct="1"/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Quantum dots are 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bandgap tunable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size. We can engineer their optical and electrical properties.</a:t>
            </a:r>
          </a:p>
          <a:p>
            <a:pPr lvl="1" eaLnBrk="1" hangingPunct="1"/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Smaller QDs have a large bandgap.</a:t>
            </a:r>
          </a:p>
          <a:p>
            <a:pPr lvl="1" eaLnBrk="1" hangingPunct="1"/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Absorbance and luminescence spectrums are blue shifted with decreasing particle size.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995018" y="5172671"/>
            <a:ext cx="858441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3" name="TextBox 11"/>
          <p:cNvSpPr txBox="1">
            <a:spLocks noChangeArrowheads="1"/>
          </p:cNvSpPr>
          <p:nvPr/>
        </p:nvSpPr>
        <p:spPr bwMode="auto">
          <a:xfrm>
            <a:off x="3194450" y="4572001"/>
            <a:ext cx="5757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900" b="1">
                <a:solidFill>
                  <a:srgbClr val="FFC000"/>
                </a:solidFill>
              </a:rPr>
              <a:t>Energy</a:t>
            </a:r>
          </a:p>
        </p:txBody>
      </p:sp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4676776"/>
            <a:ext cx="200025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647" y="4743452"/>
            <a:ext cx="2057400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Freeform 26"/>
          <p:cNvSpPr/>
          <p:nvPr/>
        </p:nvSpPr>
        <p:spPr>
          <a:xfrm>
            <a:off x="7925993" y="5068493"/>
            <a:ext cx="558403" cy="188119"/>
          </a:xfrm>
          <a:custGeom>
            <a:avLst/>
            <a:gdLst>
              <a:gd name="connsiteX0" fmla="*/ 0 w 744718"/>
              <a:gd name="connsiteY0" fmla="*/ 241954 h 251381"/>
              <a:gd name="connsiteX1" fmla="*/ 94268 w 744718"/>
              <a:gd name="connsiteY1" fmla="*/ 15711 h 251381"/>
              <a:gd name="connsiteX2" fmla="*/ 160256 w 744718"/>
              <a:gd name="connsiteY2" fmla="*/ 251381 h 251381"/>
              <a:gd name="connsiteX3" fmla="*/ 235670 w 744718"/>
              <a:gd name="connsiteY3" fmla="*/ 15711 h 251381"/>
              <a:gd name="connsiteX4" fmla="*/ 320512 w 744718"/>
              <a:gd name="connsiteY4" fmla="*/ 232527 h 251381"/>
              <a:gd name="connsiteX5" fmla="*/ 377072 w 744718"/>
              <a:gd name="connsiteY5" fmla="*/ 15711 h 251381"/>
              <a:gd name="connsiteX6" fmla="*/ 461914 w 744718"/>
              <a:gd name="connsiteY6" fmla="*/ 232527 h 251381"/>
              <a:gd name="connsiteX7" fmla="*/ 518475 w 744718"/>
              <a:gd name="connsiteY7" fmla="*/ 15711 h 251381"/>
              <a:gd name="connsiteX8" fmla="*/ 603316 w 744718"/>
              <a:gd name="connsiteY8" fmla="*/ 138259 h 251381"/>
              <a:gd name="connsiteX9" fmla="*/ 744718 w 744718"/>
              <a:gd name="connsiteY9" fmla="*/ 128832 h 25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4718" h="251381">
                <a:moveTo>
                  <a:pt x="0" y="241954"/>
                </a:moveTo>
                <a:cubicBezTo>
                  <a:pt x="33779" y="128047"/>
                  <a:pt x="67559" y="14140"/>
                  <a:pt x="94268" y="15711"/>
                </a:cubicBezTo>
                <a:cubicBezTo>
                  <a:pt x="120977" y="17282"/>
                  <a:pt x="136689" y="251381"/>
                  <a:pt x="160256" y="251381"/>
                </a:cubicBezTo>
                <a:cubicBezTo>
                  <a:pt x="183823" y="251381"/>
                  <a:pt x="208961" y="18853"/>
                  <a:pt x="235670" y="15711"/>
                </a:cubicBezTo>
                <a:cubicBezTo>
                  <a:pt x="262379" y="12569"/>
                  <a:pt x="296945" y="232527"/>
                  <a:pt x="320512" y="232527"/>
                </a:cubicBezTo>
                <a:cubicBezTo>
                  <a:pt x="344079" y="232527"/>
                  <a:pt x="353505" y="15711"/>
                  <a:pt x="377072" y="15711"/>
                </a:cubicBezTo>
                <a:cubicBezTo>
                  <a:pt x="400639" y="15711"/>
                  <a:pt x="438347" y="232527"/>
                  <a:pt x="461914" y="232527"/>
                </a:cubicBezTo>
                <a:cubicBezTo>
                  <a:pt x="485481" y="232527"/>
                  <a:pt x="494908" y="31422"/>
                  <a:pt x="518475" y="15711"/>
                </a:cubicBezTo>
                <a:cubicBezTo>
                  <a:pt x="542042" y="0"/>
                  <a:pt x="565609" y="119406"/>
                  <a:pt x="603316" y="138259"/>
                </a:cubicBezTo>
                <a:cubicBezTo>
                  <a:pt x="641023" y="157113"/>
                  <a:pt x="692870" y="142972"/>
                  <a:pt x="744718" y="128832"/>
                </a:cubicBezTo>
              </a:path>
            </a:pathLst>
          </a:cu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 b="1">
              <a:solidFill>
                <a:srgbClr val="FFC000"/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5274469" y="5086352"/>
            <a:ext cx="558404" cy="188119"/>
          </a:xfrm>
          <a:custGeom>
            <a:avLst/>
            <a:gdLst>
              <a:gd name="connsiteX0" fmla="*/ 0 w 744718"/>
              <a:gd name="connsiteY0" fmla="*/ 241954 h 251381"/>
              <a:gd name="connsiteX1" fmla="*/ 94268 w 744718"/>
              <a:gd name="connsiteY1" fmla="*/ 15711 h 251381"/>
              <a:gd name="connsiteX2" fmla="*/ 160256 w 744718"/>
              <a:gd name="connsiteY2" fmla="*/ 251381 h 251381"/>
              <a:gd name="connsiteX3" fmla="*/ 235670 w 744718"/>
              <a:gd name="connsiteY3" fmla="*/ 15711 h 251381"/>
              <a:gd name="connsiteX4" fmla="*/ 320512 w 744718"/>
              <a:gd name="connsiteY4" fmla="*/ 232527 h 251381"/>
              <a:gd name="connsiteX5" fmla="*/ 377072 w 744718"/>
              <a:gd name="connsiteY5" fmla="*/ 15711 h 251381"/>
              <a:gd name="connsiteX6" fmla="*/ 461914 w 744718"/>
              <a:gd name="connsiteY6" fmla="*/ 232527 h 251381"/>
              <a:gd name="connsiteX7" fmla="*/ 518475 w 744718"/>
              <a:gd name="connsiteY7" fmla="*/ 15711 h 251381"/>
              <a:gd name="connsiteX8" fmla="*/ 603316 w 744718"/>
              <a:gd name="connsiteY8" fmla="*/ 138259 h 251381"/>
              <a:gd name="connsiteX9" fmla="*/ 744718 w 744718"/>
              <a:gd name="connsiteY9" fmla="*/ 128832 h 25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4718" h="251381">
                <a:moveTo>
                  <a:pt x="0" y="241954"/>
                </a:moveTo>
                <a:cubicBezTo>
                  <a:pt x="33779" y="128047"/>
                  <a:pt x="67559" y="14140"/>
                  <a:pt x="94268" y="15711"/>
                </a:cubicBezTo>
                <a:cubicBezTo>
                  <a:pt x="120977" y="17282"/>
                  <a:pt x="136689" y="251381"/>
                  <a:pt x="160256" y="251381"/>
                </a:cubicBezTo>
                <a:cubicBezTo>
                  <a:pt x="183823" y="251381"/>
                  <a:pt x="208961" y="18853"/>
                  <a:pt x="235670" y="15711"/>
                </a:cubicBezTo>
                <a:cubicBezTo>
                  <a:pt x="262379" y="12569"/>
                  <a:pt x="296945" y="232527"/>
                  <a:pt x="320512" y="232527"/>
                </a:cubicBezTo>
                <a:cubicBezTo>
                  <a:pt x="344079" y="232527"/>
                  <a:pt x="353505" y="15711"/>
                  <a:pt x="377072" y="15711"/>
                </a:cubicBezTo>
                <a:cubicBezTo>
                  <a:pt x="400639" y="15711"/>
                  <a:pt x="438347" y="232527"/>
                  <a:pt x="461914" y="232527"/>
                </a:cubicBezTo>
                <a:cubicBezTo>
                  <a:pt x="485481" y="232527"/>
                  <a:pt x="494908" y="31422"/>
                  <a:pt x="518475" y="15711"/>
                </a:cubicBezTo>
                <a:cubicBezTo>
                  <a:pt x="542042" y="0"/>
                  <a:pt x="565609" y="119406"/>
                  <a:pt x="603316" y="138259"/>
                </a:cubicBezTo>
                <a:cubicBezTo>
                  <a:pt x="641023" y="157113"/>
                  <a:pt x="692870" y="142972"/>
                  <a:pt x="744718" y="128832"/>
                </a:cubicBezTo>
              </a:path>
            </a:pathLst>
          </a:cu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 b="1">
              <a:solidFill>
                <a:srgbClr val="FFC000"/>
              </a:solidFill>
            </a:endParaRPr>
          </a:p>
        </p:txBody>
      </p:sp>
      <p:sp>
        <p:nvSpPr>
          <p:cNvPr id="12298" name="TextBox 30"/>
          <p:cNvSpPr txBox="1">
            <a:spLocks noChangeArrowheads="1"/>
          </p:cNvSpPr>
          <p:nvPr/>
        </p:nvSpPr>
        <p:spPr bwMode="auto">
          <a:xfrm>
            <a:off x="8440342" y="5055395"/>
            <a:ext cx="649537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50" b="1">
                <a:solidFill>
                  <a:srgbClr val="FFC000"/>
                </a:solidFill>
              </a:rPr>
              <a:t>650 nm</a:t>
            </a:r>
          </a:p>
        </p:txBody>
      </p:sp>
      <p:sp>
        <p:nvSpPr>
          <p:cNvPr id="12299" name="TextBox 31"/>
          <p:cNvSpPr txBox="1">
            <a:spLocks noChangeArrowheads="1"/>
          </p:cNvSpPr>
          <p:nvPr/>
        </p:nvSpPr>
        <p:spPr bwMode="auto">
          <a:xfrm>
            <a:off x="5791201" y="5073254"/>
            <a:ext cx="649537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50" b="1">
                <a:solidFill>
                  <a:srgbClr val="FFC000"/>
                </a:solidFill>
              </a:rPr>
              <a:t>555 nm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318398" y="3889774"/>
            <a:ext cx="932259" cy="931069"/>
            <a:chOff x="5684727" y="3879935"/>
            <a:chExt cx="1242166" cy="1242165"/>
          </a:xfrm>
        </p:grpSpPr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5684728" y="3879935"/>
              <a:ext cx="1242165" cy="1242165"/>
            </a:xfrm>
            <a:prstGeom prst="ellipse">
              <a:avLst/>
            </a:prstGeom>
            <a:gradFill>
              <a:gsLst>
                <a:gs pos="0">
                  <a:srgbClr val="DDEBCF"/>
                </a:gs>
                <a:gs pos="50000">
                  <a:srgbClr val="FF7C80"/>
                </a:gs>
                <a:gs pos="100000">
                  <a:srgbClr val="FF0000"/>
                </a:gs>
              </a:gsLst>
              <a:path path="circle">
                <a:fillToRect l="50000" t="50000" r="50000" b="5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 b="1">
                <a:solidFill>
                  <a:srgbClr val="FFC000"/>
                </a:solidFill>
              </a:endParaRPr>
            </a:p>
          </p:txBody>
        </p:sp>
        <p:cxnSp>
          <p:nvCxnSpPr>
            <p:cNvPr id="34" name="Straight Arrow Connector 33"/>
            <p:cNvCxnSpPr>
              <a:endCxn id="24" idx="6"/>
            </p:cNvCxnSpPr>
            <p:nvPr/>
          </p:nvCxnSpPr>
          <p:spPr>
            <a:xfrm rot="10800000" flipH="1">
              <a:off x="5684727" y="4501017"/>
              <a:ext cx="1242166" cy="1589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7060406" y="4069556"/>
            <a:ext cx="571500" cy="571500"/>
            <a:chOff x="5858007" y="4391415"/>
            <a:chExt cx="762000" cy="762000"/>
          </a:xfrm>
        </p:grpSpPr>
        <p:sp>
          <p:nvSpPr>
            <p:cNvPr id="29" name="Oval 28"/>
            <p:cNvSpPr/>
            <p:nvPr/>
          </p:nvSpPr>
          <p:spPr>
            <a:xfrm>
              <a:off x="5858007" y="4391415"/>
              <a:ext cx="762000" cy="762000"/>
            </a:xfrm>
            <a:prstGeom prst="ellipse">
              <a:avLst/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 b="1">
                <a:solidFill>
                  <a:srgbClr val="FFC000"/>
                </a:solidFill>
              </a:endParaRPr>
            </a:p>
          </p:txBody>
        </p:sp>
        <p:cxnSp>
          <p:nvCxnSpPr>
            <p:cNvPr id="35" name="Straight Arrow Connector 34"/>
            <p:cNvCxnSpPr>
              <a:endCxn id="29" idx="6"/>
            </p:cNvCxnSpPr>
            <p:nvPr/>
          </p:nvCxnSpPr>
          <p:spPr>
            <a:xfrm rot="10800000" flipH="1">
              <a:off x="5858007" y="4772415"/>
              <a:ext cx="7620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5785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8" descr="Figure 9.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612" y="1628800"/>
            <a:ext cx="6076985" cy="2913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16632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b="1" i="1" dirty="0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Development of electronic properties as a function of cluster size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838450" y="4857751"/>
            <a:ext cx="73723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it-IT" altLang="en-US" b="1" i="1" dirty="0">
                <a:solidFill>
                  <a:srgbClr val="FFC000"/>
                </a:solidFill>
              </a:rPr>
              <a:t>Each band has a width that reflects the interaction between atoms, with a bandgap between the conduction and the valence bands that reflects the original separation of the bonding ad antibonding states. </a:t>
            </a:r>
          </a:p>
        </p:txBody>
      </p:sp>
    </p:spTree>
    <p:extLst>
      <p:ext uri="{BB962C8B-B14F-4D97-AF65-F5344CB8AC3E}">
        <p14:creationId xmlns:p14="http://schemas.microsoft.com/office/powerpoint/2010/main" val="2104228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of </a:t>
            </a:r>
            <a:r>
              <a:rPr lang="en-US" dirty="0" err="1"/>
              <a:t>nanoparticles</a:t>
            </a:r>
            <a:endParaRPr lang="en-US" dirty="0"/>
          </a:p>
        </p:txBody>
      </p:sp>
      <p:pic>
        <p:nvPicPr>
          <p:cNvPr id="4" name="Picture 2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354" y="1748112"/>
            <a:ext cx="7723292" cy="423014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52589E-B666-4CA6-BBFC-0AA27154EC47}"/>
              </a:ext>
            </a:extLst>
          </p:cNvPr>
          <p:cNvSpPr txBox="1"/>
          <p:nvPr/>
        </p:nvSpPr>
        <p:spPr>
          <a:xfrm>
            <a:off x="7329458" y="1700808"/>
            <a:ext cx="3338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Density of states plot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27D8E508-B637-4A3B-94F4-12C5E5C0D07E}"/>
              </a:ext>
            </a:extLst>
          </p:cNvPr>
          <p:cNvSpPr/>
          <p:nvPr/>
        </p:nvSpPr>
        <p:spPr>
          <a:xfrm rot="10800000">
            <a:off x="9715090" y="2244219"/>
            <a:ext cx="495710" cy="291297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3BD003-06CC-41EC-A7BC-4E0689AEB6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00" t="26200" r="21651" b="23400"/>
          <a:stretch/>
        </p:blipFill>
        <p:spPr>
          <a:xfrm>
            <a:off x="1587499" y="1412776"/>
            <a:ext cx="9017002" cy="35283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2BE62E-745A-47F8-AC6C-CFF276DAE14D}"/>
              </a:ext>
            </a:extLst>
          </p:cNvPr>
          <p:cNvSpPr txBox="1"/>
          <p:nvPr/>
        </p:nvSpPr>
        <p:spPr>
          <a:xfrm>
            <a:off x="2855640" y="332657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Quantum well, quantum wire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 and quantum dot</a:t>
            </a:r>
            <a:endParaRPr lang="en-I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60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1991544" y="116632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Quantum Dot: Introduction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2063552" y="2060848"/>
            <a:ext cx="8460432" cy="3429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Quantum dots are usually regarded as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semiconductors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definition.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behavior is observed in some metals. Therefore, in some cases it may be acceptable to speak about metal quantum dots.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Typically, quantum dots are composed of groups II-VI, III-V, and IV-VI materials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QDs are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bandgap tunable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size which means their optical and electrical properties can be engineered to meet specific applications.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32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2207568" y="116632"/>
            <a:ext cx="8229600" cy="72008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Quantum Confinement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4294967295"/>
          </p:nvPr>
        </p:nvSpPr>
        <p:spPr>
          <a:xfrm>
            <a:off x="1991544" y="1268760"/>
            <a:ext cx="8208912" cy="34290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b="1" dirty="0"/>
              <a:t>Definition: </a:t>
            </a:r>
          </a:p>
          <a:p>
            <a:pPr eaLnBrk="1" hangingPunct="1"/>
            <a:r>
              <a:rPr lang="en-US" altLang="en-US" sz="2400" b="1" dirty="0"/>
              <a:t>Quantum Confinement is the spatial confinement of electron-hole pairs (excitons) in one or more dimensions within a material. </a:t>
            </a:r>
          </a:p>
          <a:p>
            <a:pPr lvl="1" eaLnBrk="1" hangingPunct="1"/>
            <a:r>
              <a:rPr lang="en-US" altLang="en-US" sz="1800" b="1" dirty="0"/>
              <a:t>1D confinement: Quantum Wells</a:t>
            </a:r>
          </a:p>
          <a:p>
            <a:pPr lvl="1" eaLnBrk="1" hangingPunct="1"/>
            <a:r>
              <a:rPr lang="en-US" altLang="en-US" sz="1800" b="1" dirty="0"/>
              <a:t>2D confinement: Quantum Wire</a:t>
            </a:r>
          </a:p>
          <a:p>
            <a:pPr lvl="1" eaLnBrk="1" hangingPunct="1"/>
            <a:r>
              <a:rPr lang="en-US" altLang="en-US" sz="1800" b="1" dirty="0"/>
              <a:t>3D confinement: Quantum Dot</a:t>
            </a:r>
          </a:p>
          <a:p>
            <a:pPr eaLnBrk="1" hangingPunct="1"/>
            <a:r>
              <a:rPr lang="en-US" altLang="en-US" sz="2400" b="1" dirty="0"/>
              <a:t>Quantum confinement is more prominent in semiconductors because they have an energy gap in their electronic band structure. </a:t>
            </a:r>
          </a:p>
          <a:p>
            <a:pPr eaLnBrk="1" hangingPunct="1"/>
            <a:r>
              <a:rPr lang="en-US" altLang="en-US" sz="2400" b="1" dirty="0"/>
              <a:t>Metals do not have a bandgap, so quantum size effects are less prevalent. Quantum confinement is only observed at dimensions below 2 nm.</a:t>
            </a:r>
          </a:p>
        </p:txBody>
      </p:sp>
    </p:spTree>
    <p:extLst>
      <p:ext uri="{BB962C8B-B14F-4D97-AF65-F5344CB8AC3E}">
        <p14:creationId xmlns:p14="http://schemas.microsoft.com/office/powerpoint/2010/main" val="250690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1" y="170259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Quantum Confinement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72892" y="1916833"/>
            <a:ext cx="8495108" cy="339407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altLang="en-US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Recall that when atoms are brought together in a bulk material the number of energy states increases substantially to form nearly continuous bands of states.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423592" y="3429000"/>
            <a:ext cx="6912768" cy="2664296"/>
            <a:chOff x="1691680" y="3573016"/>
            <a:chExt cx="5904656" cy="1944216"/>
          </a:xfrm>
        </p:grpSpPr>
        <p:sp>
          <p:nvSpPr>
            <p:cNvPr id="2" name="Rectangle 1"/>
            <p:cNvSpPr/>
            <p:nvPr/>
          </p:nvSpPr>
          <p:spPr bwMode="auto">
            <a:xfrm>
              <a:off x="1691680" y="3573016"/>
              <a:ext cx="5904656" cy="1944216"/>
            </a:xfrm>
            <a:prstGeom prst="rect">
              <a:avLst/>
            </a:prstGeom>
            <a:solidFill>
              <a:srgbClr val="010B1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aseline="-25000">
                <a:latin typeface="Times New Roman" pitchFamily="18" charset="0"/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2286000" y="4400550"/>
              <a:ext cx="228600" cy="2286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1350" dirty="0">
                  <a:solidFill>
                    <a:prstClr val="white"/>
                  </a:solidFill>
                </a:rPr>
                <a:t>N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943100" y="4114800"/>
              <a:ext cx="914400" cy="857250"/>
            </a:xfrm>
            <a:prstGeom prst="ellipse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2057400" y="4229100"/>
              <a:ext cx="685800" cy="628650"/>
            </a:xfrm>
            <a:prstGeom prst="ellipse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114550" y="42862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686050" y="46291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943100" y="434340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171700" y="491490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628900" y="41719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4057650" y="4400550"/>
              <a:ext cx="457200" cy="1191"/>
            </a:xfrm>
            <a:prstGeom prst="straightConnector1">
              <a:avLst/>
            </a:prstGeom>
            <a:ln w="635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086100" y="4229100"/>
              <a:ext cx="2286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086100" y="4343400"/>
              <a:ext cx="2286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086100" y="4457700"/>
              <a:ext cx="2286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086100" y="4572000"/>
              <a:ext cx="2286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086100" y="4686300"/>
              <a:ext cx="2286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086100" y="4800600"/>
              <a:ext cx="2286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3200400" y="44005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3143250" y="47434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3200400" y="46291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143250" y="4514850"/>
              <a:ext cx="57150" cy="5715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3142060" y="4514851"/>
              <a:ext cx="801291" cy="119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40" name="TextBox 49"/>
            <p:cNvSpPr txBox="1">
              <a:spLocks noChangeArrowheads="1"/>
            </p:cNvSpPr>
            <p:nvPr/>
          </p:nvSpPr>
          <p:spPr bwMode="auto">
            <a:xfrm>
              <a:off x="3314701" y="3943351"/>
              <a:ext cx="469921" cy="168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900">
                  <a:solidFill>
                    <a:prstClr val="black"/>
                  </a:solidFill>
                </a:rPr>
                <a:t>Energy</a:t>
              </a:r>
            </a:p>
          </p:txBody>
        </p:sp>
        <p:grpSp>
          <p:nvGrpSpPr>
            <p:cNvPr id="12" name="Group 36"/>
            <p:cNvGrpSpPr>
              <a:grpSpLocks/>
            </p:cNvGrpSpPr>
            <p:nvPr/>
          </p:nvGrpSpPr>
          <p:grpSpPr bwMode="auto">
            <a:xfrm>
              <a:off x="4724401" y="3857626"/>
              <a:ext cx="2661047" cy="1116806"/>
              <a:chOff x="3008" y="2544"/>
              <a:chExt cx="2235" cy="938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3512" y="2613"/>
                <a:ext cx="1248" cy="0"/>
              </a:xfrm>
              <a:prstGeom prst="line">
                <a:avLst/>
              </a:prstGeom>
              <a:ln w="101600">
                <a:gradFill flip="none"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0"/>
                  <a:tileRect/>
                </a:gradFill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3512" y="2951"/>
                <a:ext cx="1248" cy="0"/>
              </a:xfrm>
              <a:prstGeom prst="line">
                <a:avLst/>
              </a:prstGeom>
              <a:ln w="101600">
                <a:gradFill flip="none"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0"/>
                  <a:tileRect/>
                </a:gradFill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3008" y="3242"/>
                <a:ext cx="336" cy="240"/>
              </a:xfrm>
              <a:prstGeom prst="rect">
                <a:avLst/>
              </a:prstGeom>
              <a:gradFill>
                <a:gsLst>
                  <a:gs pos="0">
                    <a:srgbClr val="FFFFFF"/>
                  </a:gs>
                  <a:gs pos="16000">
                    <a:srgbClr val="1F1F1F"/>
                  </a:gs>
                  <a:gs pos="16000">
                    <a:srgbClr val="1F1F1F"/>
                  </a:gs>
                  <a:gs pos="17999">
                    <a:srgbClr val="FFFFFF"/>
                  </a:gs>
                  <a:gs pos="42000">
                    <a:srgbClr val="636363"/>
                  </a:gs>
                  <a:gs pos="53000">
                    <a:srgbClr val="CFCFCF"/>
                  </a:gs>
                  <a:gs pos="66000">
                    <a:srgbClr val="CFCFCF"/>
                  </a:gs>
                  <a:gs pos="75999">
                    <a:srgbClr val="1F1F1F">
                      <a:alpha val="79000"/>
                    </a:srgbClr>
                  </a:gs>
                  <a:gs pos="78999">
                    <a:srgbClr val="FFFFFF"/>
                  </a:gs>
                  <a:gs pos="100000">
                    <a:srgbClr val="7F7F7F"/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135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3056" y="3050"/>
                <a:ext cx="480" cy="19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 flipH="1" flipV="1">
                <a:off x="3344" y="3050"/>
                <a:ext cx="192" cy="19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 flipH="1" flipV="1">
                <a:off x="3224" y="3170"/>
                <a:ext cx="432" cy="19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5400000" flipH="1" flipV="1">
                <a:off x="4703" y="3024"/>
                <a:ext cx="673" cy="1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51" name="TextBox 50"/>
              <p:cNvSpPr txBox="1">
                <a:spLocks noChangeArrowheads="1"/>
              </p:cNvSpPr>
              <p:nvPr/>
            </p:nvSpPr>
            <p:spPr bwMode="auto">
              <a:xfrm>
                <a:off x="4848" y="2544"/>
                <a:ext cx="395" cy="1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900">
                    <a:solidFill>
                      <a:prstClr val="black"/>
                    </a:solidFill>
                  </a:rPr>
                  <a:t>Energy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32087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719736" y="4149080"/>
            <a:ext cx="4464496" cy="1728192"/>
          </a:xfrm>
          <a:prstGeom prst="rect">
            <a:avLst/>
          </a:prstGeom>
          <a:solidFill>
            <a:srgbClr val="010B1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aseline="-25000">
              <a:latin typeface="Times New Roman" pitchFamily="18" charset="0"/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91544" y="14347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0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Quantum Confinement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0489" y="1411657"/>
            <a:ext cx="8604448" cy="234315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reduction in the number of atoms in a material results in the confinement of normally delocalized energy states.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Electron-hole pairs become spatially confined when the diameter of a particle approaches the de Broglie wavelength of electrons in the conduction band. 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the energy difference between energy bands is increased with decreasing particle size.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6763" y="4572000"/>
            <a:ext cx="857250" cy="285750"/>
          </a:xfrm>
          <a:prstGeom prst="rect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>
                  <a:alpha val="79000"/>
                </a:srgbClr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6763" y="4457700"/>
            <a:ext cx="857250" cy="285750"/>
          </a:xfrm>
          <a:prstGeom prst="rect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>
                  <a:alpha val="79000"/>
                </a:srgbClr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6763" y="5257800"/>
            <a:ext cx="857250" cy="285750"/>
          </a:xfrm>
          <a:prstGeom prst="rect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>
                  <a:alpha val="79000"/>
                </a:srgbClr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6763" y="5143500"/>
            <a:ext cx="857250" cy="285750"/>
          </a:xfrm>
          <a:prstGeom prst="rect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>
                  <a:alpha val="79000"/>
                </a:srgbClr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005513" y="5029201"/>
            <a:ext cx="457200" cy="1191"/>
          </a:xfrm>
          <a:prstGeom prst="straightConnector1">
            <a:avLst/>
          </a:prstGeom>
          <a:ln w="635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661173" y="5029201"/>
            <a:ext cx="1029891" cy="119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8" name="TextBox 11"/>
          <p:cNvSpPr txBox="1">
            <a:spLocks noChangeArrowheads="1"/>
          </p:cNvSpPr>
          <p:nvPr/>
        </p:nvSpPr>
        <p:spPr bwMode="auto">
          <a:xfrm>
            <a:off x="3948115" y="4343401"/>
            <a:ext cx="55015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900">
                <a:solidFill>
                  <a:prstClr val="black"/>
                </a:solidFill>
              </a:rPr>
              <a:t>Energy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91162" y="4914902"/>
            <a:ext cx="336952" cy="2192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788" dirty="0">
                <a:solidFill>
                  <a:prstClr val="black"/>
                </a:solidFill>
                <a:latin typeface="Arial" charset="0"/>
              </a:rPr>
              <a:t>Eg</a:t>
            </a:r>
            <a:r>
              <a:rPr lang="en-US" sz="825" dirty="0">
                <a:solidFill>
                  <a:prstClr val="black"/>
                </a:solidFill>
                <a:latin typeface="Arial" charset="0"/>
              </a:rPr>
              <a:t> </a:t>
            </a:r>
            <a:endParaRPr lang="en-US" sz="788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349480" y="5000626"/>
            <a:ext cx="284559" cy="1191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805613" y="4572000"/>
            <a:ext cx="857250" cy="171450"/>
          </a:xfrm>
          <a:prstGeom prst="rect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>
                  <a:alpha val="79000"/>
                </a:srgbClr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05613" y="5257800"/>
            <a:ext cx="857250" cy="171450"/>
          </a:xfrm>
          <a:prstGeom prst="rect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>
                  <a:alpha val="79000"/>
                </a:srgbClr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7492605" y="4972051"/>
            <a:ext cx="570309" cy="1191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77162" y="4857752"/>
            <a:ext cx="336952" cy="2192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788" dirty="0">
                <a:solidFill>
                  <a:prstClr val="black"/>
                </a:solidFill>
                <a:latin typeface="Arial" charset="0"/>
              </a:rPr>
              <a:t>Eg</a:t>
            </a:r>
            <a:r>
              <a:rPr lang="en-US" sz="825" dirty="0">
                <a:solidFill>
                  <a:prstClr val="black"/>
                </a:solidFill>
                <a:latin typeface="Arial" charset="0"/>
              </a:rPr>
              <a:t> </a:t>
            </a:r>
            <a:endParaRPr lang="en-US" sz="788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65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Quantum Confinement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07568" y="1646217"/>
            <a:ext cx="8136904" cy="3657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very similar to the famous particle-in-a-box scenario and can be understood by examining the Heisenberg Uncertainty Principle.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Uncertainty Principle states that the more precisely one knows the position of a particle, the more uncertainty in its momentum (and vice versa).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more spatially confined and localized a particle becomes, the broader the range of its momentum/energy.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manifested as an increase in the average energy of electrons in the conduction band = increased energy level spacing = larger bandgap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bandgap of a spherical quantum dot is increased from its bulk value by a factor of 1/R</a:t>
            </a:r>
            <a:r>
              <a:rPr lang="en-US" alt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 R is the particle radius</a:t>
            </a:r>
            <a:r>
              <a:rPr lang="en-US" altLang="en-US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7568" y="5877272"/>
            <a:ext cx="562218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FFC000"/>
                </a:solidFill>
                <a:latin typeface="Calibri"/>
              </a:rPr>
              <a:t>Based upon single particle solutions of the </a:t>
            </a:r>
            <a:r>
              <a:rPr lang="en-US" sz="1400" dirty="0" err="1">
                <a:solidFill>
                  <a:srgbClr val="FFC000"/>
                </a:solidFill>
                <a:latin typeface="Calibri"/>
              </a:rPr>
              <a:t>schrodinger</a:t>
            </a:r>
            <a:r>
              <a:rPr lang="en-US" sz="1400" dirty="0">
                <a:solidFill>
                  <a:srgbClr val="FFC000"/>
                </a:solidFill>
                <a:latin typeface="Calibri"/>
              </a:rPr>
              <a:t> wave equation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FFC000"/>
                </a:solidFill>
                <a:latin typeface="Calibri"/>
              </a:rPr>
              <a:t> valid for R&lt; the exciton </a:t>
            </a:r>
            <a:r>
              <a:rPr lang="en-US" sz="1400" dirty="0" err="1">
                <a:solidFill>
                  <a:srgbClr val="FFC000"/>
                </a:solidFill>
                <a:latin typeface="Calibri"/>
              </a:rPr>
              <a:t>bohr</a:t>
            </a:r>
            <a:r>
              <a:rPr lang="en-US" sz="1400" dirty="0">
                <a:solidFill>
                  <a:srgbClr val="FFC000"/>
                </a:solidFill>
                <a:latin typeface="Calibri"/>
              </a:rPr>
              <a:t> radius.</a:t>
            </a:r>
          </a:p>
        </p:txBody>
      </p:sp>
    </p:spTree>
    <p:extLst>
      <p:ext uri="{BB962C8B-B14F-4D97-AF65-F5344CB8AC3E}">
        <p14:creationId xmlns:p14="http://schemas.microsoft.com/office/powerpoint/2010/main" val="3344215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Microsoft Office PowerPoint</Application>
  <PresentationFormat>Widescreen</PresentationFormat>
  <Paragraphs>56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Development of electronic properties as a function of cluster size</vt:lpstr>
      <vt:lpstr>Classification of nanoparticles</vt:lpstr>
      <vt:lpstr>PowerPoint Presentation</vt:lpstr>
      <vt:lpstr>Quantum Dot: Introduction</vt:lpstr>
      <vt:lpstr>Quantum Confinement</vt:lpstr>
      <vt:lpstr>Quantum Confinement</vt:lpstr>
      <vt:lpstr>Quantum Confinement </vt:lpstr>
      <vt:lpstr>Quantum Confinement </vt:lpstr>
      <vt:lpstr>Quantum Confinement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2022-06-22T03:53:26Z</dcterms:created>
  <dcterms:modified xsi:type="dcterms:W3CDTF">2022-06-22T03:53:53Z</dcterms:modified>
</cp:coreProperties>
</file>