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60" r:id="rId4"/>
    <p:sldId id="279" r:id="rId5"/>
    <p:sldId id="259" r:id="rId6"/>
    <p:sldId id="261" r:id="rId7"/>
    <p:sldId id="281" r:id="rId8"/>
    <p:sldId id="258" r:id="rId9"/>
    <p:sldId id="282" r:id="rId10"/>
    <p:sldId id="262" r:id="rId11"/>
    <p:sldId id="263" r:id="rId12"/>
    <p:sldId id="264" r:id="rId13"/>
    <p:sldId id="265" r:id="rId14"/>
    <p:sldId id="266" r:id="rId15"/>
    <p:sldId id="267" r:id="rId16"/>
    <p:sldId id="268" r:id="rId17"/>
    <p:sldId id="269" r:id="rId18"/>
    <p:sldId id="275" r:id="rId19"/>
    <p:sldId id="270" r:id="rId20"/>
    <p:sldId id="271" r:id="rId21"/>
    <p:sldId id="276" r:id="rId22"/>
    <p:sldId id="277" r:id="rId23"/>
    <p:sldId id="278" r:id="rId24"/>
    <p:sldId id="274"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609E-808B-4D4A-8AFE-9F8C9F2BF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879B686-896C-4704-9990-06DB07952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F42517D-AA00-4973-B511-E20916F08915}"/>
              </a:ext>
            </a:extLst>
          </p:cNvPr>
          <p:cNvSpPr>
            <a:spLocks noGrp="1"/>
          </p:cNvSpPr>
          <p:nvPr>
            <p:ph type="dt" sz="half" idx="10"/>
          </p:nvPr>
        </p:nvSpPr>
        <p:spPr/>
        <p:txBody>
          <a:bodyPr/>
          <a:lstStyle/>
          <a:p>
            <a:fld id="{06EB840E-9FDA-4052-81FB-9A0CE0214F02}" type="datetimeFigureOut">
              <a:rPr lang="en-IN" smtClean="0"/>
              <a:t>22-03-2021</a:t>
            </a:fld>
            <a:endParaRPr lang="en-IN"/>
          </a:p>
        </p:txBody>
      </p:sp>
      <p:sp>
        <p:nvSpPr>
          <p:cNvPr id="5" name="Footer Placeholder 4">
            <a:extLst>
              <a:ext uri="{FF2B5EF4-FFF2-40B4-BE49-F238E27FC236}">
                <a16:creationId xmlns:a16="http://schemas.microsoft.com/office/drawing/2014/main" id="{C4319417-ECD3-427D-8072-7A195DD222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5C8ED8-2B29-4E09-A1EF-AAADD1869588}"/>
              </a:ext>
            </a:extLst>
          </p:cNvPr>
          <p:cNvSpPr>
            <a:spLocks noGrp="1"/>
          </p:cNvSpPr>
          <p:nvPr>
            <p:ph type="sldNum" sz="quarter" idx="12"/>
          </p:nvPr>
        </p:nvSpPr>
        <p:spPr/>
        <p:txBody>
          <a:bodyPr/>
          <a:lstStyle/>
          <a:p>
            <a:fld id="{A41E6D16-ABE4-4B45-9E7C-4862A8D0AF0D}" type="slidenum">
              <a:rPr lang="en-IN" smtClean="0"/>
              <a:t>‹#›</a:t>
            </a:fld>
            <a:endParaRPr lang="en-IN"/>
          </a:p>
        </p:txBody>
      </p:sp>
    </p:spTree>
    <p:extLst>
      <p:ext uri="{BB962C8B-B14F-4D97-AF65-F5344CB8AC3E}">
        <p14:creationId xmlns:p14="http://schemas.microsoft.com/office/powerpoint/2010/main" val="13168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5BE4-4685-4C25-8A97-04FE83F0EC2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5CE6C2C-DA07-453A-979C-B7149A61FE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26F6B63-16FD-4B45-A47E-D6F41C6D5C09}"/>
              </a:ext>
            </a:extLst>
          </p:cNvPr>
          <p:cNvSpPr>
            <a:spLocks noGrp="1"/>
          </p:cNvSpPr>
          <p:nvPr>
            <p:ph type="dt" sz="half" idx="10"/>
          </p:nvPr>
        </p:nvSpPr>
        <p:spPr/>
        <p:txBody>
          <a:bodyPr/>
          <a:lstStyle/>
          <a:p>
            <a:fld id="{06EB840E-9FDA-4052-81FB-9A0CE0214F02}" type="datetimeFigureOut">
              <a:rPr lang="en-IN" smtClean="0"/>
              <a:t>22-03-2021</a:t>
            </a:fld>
            <a:endParaRPr lang="en-IN"/>
          </a:p>
        </p:txBody>
      </p:sp>
      <p:sp>
        <p:nvSpPr>
          <p:cNvPr id="5" name="Footer Placeholder 4">
            <a:extLst>
              <a:ext uri="{FF2B5EF4-FFF2-40B4-BE49-F238E27FC236}">
                <a16:creationId xmlns:a16="http://schemas.microsoft.com/office/drawing/2014/main" id="{DB5D7CB3-1C54-491F-BAF5-D2346B493D1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FB63C98-7849-45B6-B171-AD4F63BC8800}"/>
              </a:ext>
            </a:extLst>
          </p:cNvPr>
          <p:cNvSpPr>
            <a:spLocks noGrp="1"/>
          </p:cNvSpPr>
          <p:nvPr>
            <p:ph type="sldNum" sz="quarter" idx="12"/>
          </p:nvPr>
        </p:nvSpPr>
        <p:spPr/>
        <p:txBody>
          <a:bodyPr/>
          <a:lstStyle/>
          <a:p>
            <a:fld id="{A41E6D16-ABE4-4B45-9E7C-4862A8D0AF0D}" type="slidenum">
              <a:rPr lang="en-IN" smtClean="0"/>
              <a:t>‹#›</a:t>
            </a:fld>
            <a:endParaRPr lang="en-IN"/>
          </a:p>
        </p:txBody>
      </p:sp>
    </p:spTree>
    <p:extLst>
      <p:ext uri="{BB962C8B-B14F-4D97-AF65-F5344CB8AC3E}">
        <p14:creationId xmlns:p14="http://schemas.microsoft.com/office/powerpoint/2010/main" val="66306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EA953-04E5-4773-A221-377EB4CAF1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C0F88AA-1E73-4275-A7B7-D6A8832090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232952-1FC0-4A95-ABD0-6E7E0F9D6E6D}"/>
              </a:ext>
            </a:extLst>
          </p:cNvPr>
          <p:cNvSpPr>
            <a:spLocks noGrp="1"/>
          </p:cNvSpPr>
          <p:nvPr>
            <p:ph type="dt" sz="half" idx="10"/>
          </p:nvPr>
        </p:nvSpPr>
        <p:spPr/>
        <p:txBody>
          <a:bodyPr/>
          <a:lstStyle/>
          <a:p>
            <a:fld id="{06EB840E-9FDA-4052-81FB-9A0CE0214F02}" type="datetimeFigureOut">
              <a:rPr lang="en-IN" smtClean="0"/>
              <a:t>22-03-2021</a:t>
            </a:fld>
            <a:endParaRPr lang="en-IN"/>
          </a:p>
        </p:txBody>
      </p:sp>
      <p:sp>
        <p:nvSpPr>
          <p:cNvPr id="5" name="Footer Placeholder 4">
            <a:extLst>
              <a:ext uri="{FF2B5EF4-FFF2-40B4-BE49-F238E27FC236}">
                <a16:creationId xmlns:a16="http://schemas.microsoft.com/office/drawing/2014/main" id="{4100A275-5442-4DBC-9E3E-666443FD4A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2AA4AE-AE63-4FF8-84E8-176466F688D0}"/>
              </a:ext>
            </a:extLst>
          </p:cNvPr>
          <p:cNvSpPr>
            <a:spLocks noGrp="1"/>
          </p:cNvSpPr>
          <p:nvPr>
            <p:ph type="sldNum" sz="quarter" idx="12"/>
          </p:nvPr>
        </p:nvSpPr>
        <p:spPr/>
        <p:txBody>
          <a:bodyPr/>
          <a:lstStyle/>
          <a:p>
            <a:fld id="{A41E6D16-ABE4-4B45-9E7C-4862A8D0AF0D}" type="slidenum">
              <a:rPr lang="en-IN" smtClean="0"/>
              <a:t>‹#›</a:t>
            </a:fld>
            <a:endParaRPr lang="en-IN"/>
          </a:p>
        </p:txBody>
      </p:sp>
    </p:spTree>
    <p:extLst>
      <p:ext uri="{BB962C8B-B14F-4D97-AF65-F5344CB8AC3E}">
        <p14:creationId xmlns:p14="http://schemas.microsoft.com/office/powerpoint/2010/main" val="248920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484A-6DFC-4BAA-92D0-A81735F9D19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E62C3C-949D-4D32-9E68-460A75F1A0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7838BA-2B1D-4105-9C71-13339A2537F6}"/>
              </a:ext>
            </a:extLst>
          </p:cNvPr>
          <p:cNvSpPr>
            <a:spLocks noGrp="1"/>
          </p:cNvSpPr>
          <p:nvPr>
            <p:ph type="dt" sz="half" idx="10"/>
          </p:nvPr>
        </p:nvSpPr>
        <p:spPr/>
        <p:txBody>
          <a:bodyPr/>
          <a:lstStyle/>
          <a:p>
            <a:fld id="{06EB840E-9FDA-4052-81FB-9A0CE0214F02}" type="datetimeFigureOut">
              <a:rPr lang="en-IN" smtClean="0"/>
              <a:t>22-03-2021</a:t>
            </a:fld>
            <a:endParaRPr lang="en-IN"/>
          </a:p>
        </p:txBody>
      </p:sp>
      <p:sp>
        <p:nvSpPr>
          <p:cNvPr id="5" name="Footer Placeholder 4">
            <a:extLst>
              <a:ext uri="{FF2B5EF4-FFF2-40B4-BE49-F238E27FC236}">
                <a16:creationId xmlns:a16="http://schemas.microsoft.com/office/drawing/2014/main" id="{39D9D493-96E1-477B-8EF8-6B6677880AC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326020E-B2D2-454D-99CA-BBCD95F623EA}"/>
              </a:ext>
            </a:extLst>
          </p:cNvPr>
          <p:cNvSpPr>
            <a:spLocks noGrp="1"/>
          </p:cNvSpPr>
          <p:nvPr>
            <p:ph type="sldNum" sz="quarter" idx="12"/>
          </p:nvPr>
        </p:nvSpPr>
        <p:spPr/>
        <p:txBody>
          <a:bodyPr/>
          <a:lstStyle/>
          <a:p>
            <a:fld id="{A41E6D16-ABE4-4B45-9E7C-4862A8D0AF0D}" type="slidenum">
              <a:rPr lang="en-IN" smtClean="0"/>
              <a:t>‹#›</a:t>
            </a:fld>
            <a:endParaRPr lang="en-IN"/>
          </a:p>
        </p:txBody>
      </p:sp>
    </p:spTree>
    <p:extLst>
      <p:ext uri="{BB962C8B-B14F-4D97-AF65-F5344CB8AC3E}">
        <p14:creationId xmlns:p14="http://schemas.microsoft.com/office/powerpoint/2010/main" val="75020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658BD-34FE-4A99-8949-47CA0E5532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E9303B9-72A7-4987-B5D0-34F4518CE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CEEA0-F8B7-4F27-A95F-5BD7795ACC6C}"/>
              </a:ext>
            </a:extLst>
          </p:cNvPr>
          <p:cNvSpPr>
            <a:spLocks noGrp="1"/>
          </p:cNvSpPr>
          <p:nvPr>
            <p:ph type="dt" sz="half" idx="10"/>
          </p:nvPr>
        </p:nvSpPr>
        <p:spPr/>
        <p:txBody>
          <a:bodyPr/>
          <a:lstStyle/>
          <a:p>
            <a:fld id="{06EB840E-9FDA-4052-81FB-9A0CE0214F02}" type="datetimeFigureOut">
              <a:rPr lang="en-IN" smtClean="0"/>
              <a:t>22-03-2021</a:t>
            </a:fld>
            <a:endParaRPr lang="en-IN"/>
          </a:p>
        </p:txBody>
      </p:sp>
      <p:sp>
        <p:nvSpPr>
          <p:cNvPr id="5" name="Footer Placeholder 4">
            <a:extLst>
              <a:ext uri="{FF2B5EF4-FFF2-40B4-BE49-F238E27FC236}">
                <a16:creationId xmlns:a16="http://schemas.microsoft.com/office/drawing/2014/main" id="{AEE691BA-2BE0-45B0-987A-11D155DCB5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15D8C7-21C1-4E7F-B794-A4213F28B229}"/>
              </a:ext>
            </a:extLst>
          </p:cNvPr>
          <p:cNvSpPr>
            <a:spLocks noGrp="1"/>
          </p:cNvSpPr>
          <p:nvPr>
            <p:ph type="sldNum" sz="quarter" idx="12"/>
          </p:nvPr>
        </p:nvSpPr>
        <p:spPr/>
        <p:txBody>
          <a:bodyPr/>
          <a:lstStyle/>
          <a:p>
            <a:fld id="{A41E6D16-ABE4-4B45-9E7C-4862A8D0AF0D}" type="slidenum">
              <a:rPr lang="en-IN" smtClean="0"/>
              <a:t>‹#›</a:t>
            </a:fld>
            <a:endParaRPr lang="en-IN"/>
          </a:p>
        </p:txBody>
      </p:sp>
    </p:spTree>
    <p:extLst>
      <p:ext uri="{BB962C8B-B14F-4D97-AF65-F5344CB8AC3E}">
        <p14:creationId xmlns:p14="http://schemas.microsoft.com/office/powerpoint/2010/main" val="372262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9402-C2C3-4290-A940-99319D32B7D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5B6E591-09B1-4AF9-9B7A-86EE3F35C7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2FD752A-2290-420F-A62C-E6A4904AF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65895F8-1AB4-4080-8EE9-0299B1A750FC}"/>
              </a:ext>
            </a:extLst>
          </p:cNvPr>
          <p:cNvSpPr>
            <a:spLocks noGrp="1"/>
          </p:cNvSpPr>
          <p:nvPr>
            <p:ph type="dt" sz="half" idx="10"/>
          </p:nvPr>
        </p:nvSpPr>
        <p:spPr/>
        <p:txBody>
          <a:bodyPr/>
          <a:lstStyle/>
          <a:p>
            <a:fld id="{06EB840E-9FDA-4052-81FB-9A0CE0214F02}" type="datetimeFigureOut">
              <a:rPr lang="en-IN" smtClean="0"/>
              <a:t>22-03-2021</a:t>
            </a:fld>
            <a:endParaRPr lang="en-IN"/>
          </a:p>
        </p:txBody>
      </p:sp>
      <p:sp>
        <p:nvSpPr>
          <p:cNvPr id="6" name="Footer Placeholder 5">
            <a:extLst>
              <a:ext uri="{FF2B5EF4-FFF2-40B4-BE49-F238E27FC236}">
                <a16:creationId xmlns:a16="http://schemas.microsoft.com/office/drawing/2014/main" id="{C1EDF986-F936-45FE-B992-8DADAA8F15A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57B41C4-B226-4B64-B4F8-FCB379EEC90E}"/>
              </a:ext>
            </a:extLst>
          </p:cNvPr>
          <p:cNvSpPr>
            <a:spLocks noGrp="1"/>
          </p:cNvSpPr>
          <p:nvPr>
            <p:ph type="sldNum" sz="quarter" idx="12"/>
          </p:nvPr>
        </p:nvSpPr>
        <p:spPr/>
        <p:txBody>
          <a:bodyPr/>
          <a:lstStyle/>
          <a:p>
            <a:fld id="{A41E6D16-ABE4-4B45-9E7C-4862A8D0AF0D}" type="slidenum">
              <a:rPr lang="en-IN" smtClean="0"/>
              <a:t>‹#›</a:t>
            </a:fld>
            <a:endParaRPr lang="en-IN"/>
          </a:p>
        </p:txBody>
      </p:sp>
    </p:spTree>
    <p:extLst>
      <p:ext uri="{BB962C8B-B14F-4D97-AF65-F5344CB8AC3E}">
        <p14:creationId xmlns:p14="http://schemas.microsoft.com/office/powerpoint/2010/main" val="88630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A41A-82C3-4C2D-8CD3-1BF23B47E7D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8384134-9E55-46D1-AF80-D60C656C31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73F6E2-1DCC-4C13-9F6C-7CC73CEA14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990650B-415C-4596-869A-63220FAA0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74C9E-243E-4FF9-906C-E8EB4A2E21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D8980D4-30B0-45F5-816B-4F3151CDEF9B}"/>
              </a:ext>
            </a:extLst>
          </p:cNvPr>
          <p:cNvSpPr>
            <a:spLocks noGrp="1"/>
          </p:cNvSpPr>
          <p:nvPr>
            <p:ph type="dt" sz="half" idx="10"/>
          </p:nvPr>
        </p:nvSpPr>
        <p:spPr/>
        <p:txBody>
          <a:bodyPr/>
          <a:lstStyle/>
          <a:p>
            <a:fld id="{06EB840E-9FDA-4052-81FB-9A0CE0214F02}" type="datetimeFigureOut">
              <a:rPr lang="en-IN" smtClean="0"/>
              <a:t>22-03-2021</a:t>
            </a:fld>
            <a:endParaRPr lang="en-IN"/>
          </a:p>
        </p:txBody>
      </p:sp>
      <p:sp>
        <p:nvSpPr>
          <p:cNvPr id="8" name="Footer Placeholder 7">
            <a:extLst>
              <a:ext uri="{FF2B5EF4-FFF2-40B4-BE49-F238E27FC236}">
                <a16:creationId xmlns:a16="http://schemas.microsoft.com/office/drawing/2014/main" id="{E44E7EC3-70EB-40E0-B018-6301522BB82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4464340-BF73-48FD-8F44-64B61B758D52}"/>
              </a:ext>
            </a:extLst>
          </p:cNvPr>
          <p:cNvSpPr>
            <a:spLocks noGrp="1"/>
          </p:cNvSpPr>
          <p:nvPr>
            <p:ph type="sldNum" sz="quarter" idx="12"/>
          </p:nvPr>
        </p:nvSpPr>
        <p:spPr/>
        <p:txBody>
          <a:bodyPr/>
          <a:lstStyle/>
          <a:p>
            <a:fld id="{A41E6D16-ABE4-4B45-9E7C-4862A8D0AF0D}" type="slidenum">
              <a:rPr lang="en-IN" smtClean="0"/>
              <a:t>‹#›</a:t>
            </a:fld>
            <a:endParaRPr lang="en-IN"/>
          </a:p>
        </p:txBody>
      </p:sp>
    </p:spTree>
    <p:extLst>
      <p:ext uri="{BB962C8B-B14F-4D97-AF65-F5344CB8AC3E}">
        <p14:creationId xmlns:p14="http://schemas.microsoft.com/office/powerpoint/2010/main" val="23990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1B9E-E417-4523-BEDB-36AC79925CC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DE425DA-A271-47E9-A61D-4FA23E787798}"/>
              </a:ext>
            </a:extLst>
          </p:cNvPr>
          <p:cNvSpPr>
            <a:spLocks noGrp="1"/>
          </p:cNvSpPr>
          <p:nvPr>
            <p:ph type="dt" sz="half" idx="10"/>
          </p:nvPr>
        </p:nvSpPr>
        <p:spPr/>
        <p:txBody>
          <a:bodyPr/>
          <a:lstStyle/>
          <a:p>
            <a:fld id="{06EB840E-9FDA-4052-81FB-9A0CE0214F02}" type="datetimeFigureOut">
              <a:rPr lang="en-IN" smtClean="0"/>
              <a:t>22-03-2021</a:t>
            </a:fld>
            <a:endParaRPr lang="en-IN"/>
          </a:p>
        </p:txBody>
      </p:sp>
      <p:sp>
        <p:nvSpPr>
          <p:cNvPr id="4" name="Footer Placeholder 3">
            <a:extLst>
              <a:ext uri="{FF2B5EF4-FFF2-40B4-BE49-F238E27FC236}">
                <a16:creationId xmlns:a16="http://schemas.microsoft.com/office/drawing/2014/main" id="{6094DA5F-7C3D-468C-84A4-AB05D1565ED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4344F5A-A9B8-43AF-A0B9-C92A985BA1EC}"/>
              </a:ext>
            </a:extLst>
          </p:cNvPr>
          <p:cNvSpPr>
            <a:spLocks noGrp="1"/>
          </p:cNvSpPr>
          <p:nvPr>
            <p:ph type="sldNum" sz="quarter" idx="12"/>
          </p:nvPr>
        </p:nvSpPr>
        <p:spPr/>
        <p:txBody>
          <a:bodyPr/>
          <a:lstStyle/>
          <a:p>
            <a:fld id="{A41E6D16-ABE4-4B45-9E7C-4862A8D0AF0D}" type="slidenum">
              <a:rPr lang="en-IN" smtClean="0"/>
              <a:t>‹#›</a:t>
            </a:fld>
            <a:endParaRPr lang="en-IN"/>
          </a:p>
        </p:txBody>
      </p:sp>
    </p:spTree>
    <p:extLst>
      <p:ext uri="{BB962C8B-B14F-4D97-AF65-F5344CB8AC3E}">
        <p14:creationId xmlns:p14="http://schemas.microsoft.com/office/powerpoint/2010/main" val="338246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0D97B5-2256-48B2-B1D7-F5EDD05E7FC8}"/>
              </a:ext>
            </a:extLst>
          </p:cNvPr>
          <p:cNvSpPr>
            <a:spLocks noGrp="1"/>
          </p:cNvSpPr>
          <p:nvPr>
            <p:ph type="dt" sz="half" idx="10"/>
          </p:nvPr>
        </p:nvSpPr>
        <p:spPr/>
        <p:txBody>
          <a:bodyPr/>
          <a:lstStyle/>
          <a:p>
            <a:fld id="{06EB840E-9FDA-4052-81FB-9A0CE0214F02}" type="datetimeFigureOut">
              <a:rPr lang="en-IN" smtClean="0"/>
              <a:t>22-03-2021</a:t>
            </a:fld>
            <a:endParaRPr lang="en-IN"/>
          </a:p>
        </p:txBody>
      </p:sp>
      <p:sp>
        <p:nvSpPr>
          <p:cNvPr id="3" name="Footer Placeholder 2">
            <a:extLst>
              <a:ext uri="{FF2B5EF4-FFF2-40B4-BE49-F238E27FC236}">
                <a16:creationId xmlns:a16="http://schemas.microsoft.com/office/drawing/2014/main" id="{9204E2AD-D1AC-40F1-8D42-F7AD9470BBB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1247AA7-33AF-45DB-847E-C0FDB552CC59}"/>
              </a:ext>
            </a:extLst>
          </p:cNvPr>
          <p:cNvSpPr>
            <a:spLocks noGrp="1"/>
          </p:cNvSpPr>
          <p:nvPr>
            <p:ph type="sldNum" sz="quarter" idx="12"/>
          </p:nvPr>
        </p:nvSpPr>
        <p:spPr/>
        <p:txBody>
          <a:bodyPr/>
          <a:lstStyle/>
          <a:p>
            <a:fld id="{A41E6D16-ABE4-4B45-9E7C-4862A8D0AF0D}" type="slidenum">
              <a:rPr lang="en-IN" smtClean="0"/>
              <a:t>‹#›</a:t>
            </a:fld>
            <a:endParaRPr lang="en-IN"/>
          </a:p>
        </p:txBody>
      </p:sp>
    </p:spTree>
    <p:extLst>
      <p:ext uri="{BB962C8B-B14F-4D97-AF65-F5344CB8AC3E}">
        <p14:creationId xmlns:p14="http://schemas.microsoft.com/office/powerpoint/2010/main" val="242495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DFA6-4A57-4893-83D2-DD7238C18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FFDC9E8-9636-4225-8CF9-72A4423D3D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8F771BE-AB36-40D4-8D40-5F7730D2C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51B83-1A2F-4CC7-B7A0-2A09E0EDCE31}"/>
              </a:ext>
            </a:extLst>
          </p:cNvPr>
          <p:cNvSpPr>
            <a:spLocks noGrp="1"/>
          </p:cNvSpPr>
          <p:nvPr>
            <p:ph type="dt" sz="half" idx="10"/>
          </p:nvPr>
        </p:nvSpPr>
        <p:spPr/>
        <p:txBody>
          <a:bodyPr/>
          <a:lstStyle/>
          <a:p>
            <a:fld id="{06EB840E-9FDA-4052-81FB-9A0CE0214F02}" type="datetimeFigureOut">
              <a:rPr lang="en-IN" smtClean="0"/>
              <a:t>22-03-2021</a:t>
            </a:fld>
            <a:endParaRPr lang="en-IN"/>
          </a:p>
        </p:txBody>
      </p:sp>
      <p:sp>
        <p:nvSpPr>
          <p:cNvPr id="6" name="Footer Placeholder 5">
            <a:extLst>
              <a:ext uri="{FF2B5EF4-FFF2-40B4-BE49-F238E27FC236}">
                <a16:creationId xmlns:a16="http://schemas.microsoft.com/office/drawing/2014/main" id="{48AA1A6B-4970-4AE6-BDF6-56F14BDF663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C247CDA-34CD-405C-8B5E-1761B7F60E87}"/>
              </a:ext>
            </a:extLst>
          </p:cNvPr>
          <p:cNvSpPr>
            <a:spLocks noGrp="1"/>
          </p:cNvSpPr>
          <p:nvPr>
            <p:ph type="sldNum" sz="quarter" idx="12"/>
          </p:nvPr>
        </p:nvSpPr>
        <p:spPr/>
        <p:txBody>
          <a:bodyPr/>
          <a:lstStyle/>
          <a:p>
            <a:fld id="{A41E6D16-ABE4-4B45-9E7C-4862A8D0AF0D}" type="slidenum">
              <a:rPr lang="en-IN" smtClean="0"/>
              <a:t>‹#›</a:t>
            </a:fld>
            <a:endParaRPr lang="en-IN"/>
          </a:p>
        </p:txBody>
      </p:sp>
    </p:spTree>
    <p:extLst>
      <p:ext uri="{BB962C8B-B14F-4D97-AF65-F5344CB8AC3E}">
        <p14:creationId xmlns:p14="http://schemas.microsoft.com/office/powerpoint/2010/main" val="389004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56FB-C6A0-4739-9F12-98CEE04CC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DC431C4-A30F-47FA-B2AD-DEDB67E64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ADBAA19-66A6-419F-BD47-ACE0FBFBF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44CD7-1958-4EEB-8717-191F4F33A551}"/>
              </a:ext>
            </a:extLst>
          </p:cNvPr>
          <p:cNvSpPr>
            <a:spLocks noGrp="1"/>
          </p:cNvSpPr>
          <p:nvPr>
            <p:ph type="dt" sz="half" idx="10"/>
          </p:nvPr>
        </p:nvSpPr>
        <p:spPr/>
        <p:txBody>
          <a:bodyPr/>
          <a:lstStyle/>
          <a:p>
            <a:fld id="{06EB840E-9FDA-4052-81FB-9A0CE0214F02}" type="datetimeFigureOut">
              <a:rPr lang="en-IN" smtClean="0"/>
              <a:t>22-03-2021</a:t>
            </a:fld>
            <a:endParaRPr lang="en-IN"/>
          </a:p>
        </p:txBody>
      </p:sp>
      <p:sp>
        <p:nvSpPr>
          <p:cNvPr id="6" name="Footer Placeholder 5">
            <a:extLst>
              <a:ext uri="{FF2B5EF4-FFF2-40B4-BE49-F238E27FC236}">
                <a16:creationId xmlns:a16="http://schemas.microsoft.com/office/drawing/2014/main" id="{7A9BC5A2-6BCA-4269-BD51-1B86F561158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17ACF4A-2328-456E-ADE7-75856FC1555C}"/>
              </a:ext>
            </a:extLst>
          </p:cNvPr>
          <p:cNvSpPr>
            <a:spLocks noGrp="1"/>
          </p:cNvSpPr>
          <p:nvPr>
            <p:ph type="sldNum" sz="quarter" idx="12"/>
          </p:nvPr>
        </p:nvSpPr>
        <p:spPr/>
        <p:txBody>
          <a:bodyPr/>
          <a:lstStyle/>
          <a:p>
            <a:fld id="{A41E6D16-ABE4-4B45-9E7C-4862A8D0AF0D}" type="slidenum">
              <a:rPr lang="en-IN" smtClean="0"/>
              <a:t>‹#›</a:t>
            </a:fld>
            <a:endParaRPr lang="en-IN"/>
          </a:p>
        </p:txBody>
      </p:sp>
    </p:spTree>
    <p:extLst>
      <p:ext uri="{BB962C8B-B14F-4D97-AF65-F5344CB8AC3E}">
        <p14:creationId xmlns:p14="http://schemas.microsoft.com/office/powerpoint/2010/main" val="73603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465E55-715D-4B9A-924A-D08495A12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7065F85-B26D-4758-B89F-383391192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13E95E-F725-4315-8B1A-1D26B7839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B840E-9FDA-4052-81FB-9A0CE0214F02}" type="datetimeFigureOut">
              <a:rPr lang="en-IN" smtClean="0"/>
              <a:t>22-03-2021</a:t>
            </a:fld>
            <a:endParaRPr lang="en-IN"/>
          </a:p>
        </p:txBody>
      </p:sp>
      <p:sp>
        <p:nvSpPr>
          <p:cNvPr id="5" name="Footer Placeholder 4">
            <a:extLst>
              <a:ext uri="{FF2B5EF4-FFF2-40B4-BE49-F238E27FC236}">
                <a16:creationId xmlns:a16="http://schemas.microsoft.com/office/drawing/2014/main" id="{2B4D8F57-80FD-4B37-B26C-6B0C68C18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127AB6D-1B80-4BE0-A662-ADE81BDE35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E6D16-ABE4-4B45-9E7C-4862A8D0AF0D}" type="slidenum">
              <a:rPr lang="en-IN" smtClean="0"/>
              <a:t>‹#›</a:t>
            </a:fld>
            <a:endParaRPr lang="en-IN"/>
          </a:p>
        </p:txBody>
      </p:sp>
    </p:spTree>
    <p:extLst>
      <p:ext uri="{BB962C8B-B14F-4D97-AF65-F5344CB8AC3E}">
        <p14:creationId xmlns:p14="http://schemas.microsoft.com/office/powerpoint/2010/main" val="3432762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DAF46F-B0C8-4ED9-B944-A537CDED941C}"/>
              </a:ext>
            </a:extLst>
          </p:cNvPr>
          <p:cNvSpPr txBox="1"/>
          <p:nvPr/>
        </p:nvSpPr>
        <p:spPr>
          <a:xfrm>
            <a:off x="1047563" y="1997476"/>
            <a:ext cx="10281853" cy="2554545"/>
          </a:xfrm>
          <a:prstGeom prst="rect">
            <a:avLst/>
          </a:prstGeom>
          <a:noFill/>
        </p:spPr>
        <p:txBody>
          <a:bodyPr wrap="square" rtlCol="0">
            <a:spAutoFit/>
          </a:bodyPr>
          <a:lstStyle/>
          <a:p>
            <a:r>
              <a:rPr lang="en-IN" sz="3200" b="1" dirty="0">
                <a:solidFill>
                  <a:srgbClr val="002060"/>
                </a:solidFill>
                <a:latin typeface="Times New Roman" panose="02020603050405020304" pitchFamily="18" charset="0"/>
                <a:cs typeface="Times New Roman" panose="02020603050405020304" pitchFamily="18" charset="0"/>
              </a:rPr>
              <a:t>Elimination Reactions: E1cB (elimination, Pyrolytic elimination, and Chugave elimination)</a:t>
            </a:r>
          </a:p>
          <a:p>
            <a:pPr algn="just"/>
            <a:r>
              <a:rPr lang="en-IN" sz="3200" b="1" dirty="0">
                <a:solidFill>
                  <a:srgbClr val="002060"/>
                </a:solidFill>
                <a:latin typeface="Times New Roman" panose="02020603050405020304" pitchFamily="18" charset="0"/>
                <a:cs typeface="Times New Roman" panose="02020603050405020304" pitchFamily="18" charset="0"/>
              </a:rPr>
              <a:t>                               By</a:t>
            </a:r>
          </a:p>
          <a:p>
            <a:pPr algn="just"/>
            <a:r>
              <a:rPr lang="en-IN" sz="3200" b="1" dirty="0">
                <a:solidFill>
                  <a:srgbClr val="002060"/>
                </a:solidFill>
                <a:latin typeface="Times New Roman" panose="02020603050405020304" pitchFamily="18" charset="0"/>
                <a:cs typeface="Times New Roman" panose="02020603050405020304" pitchFamily="18" charset="0"/>
              </a:rPr>
              <a:t>             Dr. Mahender Khatravath</a:t>
            </a:r>
          </a:p>
          <a:p>
            <a:pPr algn="just"/>
            <a:r>
              <a:rPr lang="en-IN" sz="3200" b="1" dirty="0">
                <a:solidFill>
                  <a:srgbClr val="002060"/>
                </a:solidFill>
                <a:latin typeface="Times New Roman" panose="02020603050405020304" pitchFamily="18" charset="0"/>
                <a:cs typeface="Times New Roman" panose="02020603050405020304" pitchFamily="18" charset="0"/>
              </a:rPr>
              <a:t>Central University of South Bihar, Gaya</a:t>
            </a:r>
          </a:p>
        </p:txBody>
      </p:sp>
      <p:sp>
        <p:nvSpPr>
          <p:cNvPr id="3" name="TextBox 2">
            <a:extLst>
              <a:ext uri="{FF2B5EF4-FFF2-40B4-BE49-F238E27FC236}">
                <a16:creationId xmlns:a16="http://schemas.microsoft.com/office/drawing/2014/main" id="{0B754CBE-206C-44EF-9FD2-5E0E0BB56790}"/>
              </a:ext>
            </a:extLst>
          </p:cNvPr>
          <p:cNvSpPr txBox="1"/>
          <p:nvPr/>
        </p:nvSpPr>
        <p:spPr>
          <a:xfrm>
            <a:off x="3089428" y="6178858"/>
            <a:ext cx="8193333" cy="369332"/>
          </a:xfrm>
          <a:prstGeom prst="rect">
            <a:avLst/>
          </a:prstGeom>
          <a:noFill/>
        </p:spPr>
        <p:txBody>
          <a:bodyPr wrap="non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Reff</a:t>
            </a:r>
            <a:r>
              <a:rPr lang="en-US" b="1" dirty="0">
                <a:solidFill>
                  <a:srgbClr val="FF0000"/>
                </a:solidFill>
                <a:latin typeface="Times New Roman" panose="02020603050405020304" pitchFamily="18" charset="0"/>
                <a:cs typeface="Times New Roman" panose="02020603050405020304" pitchFamily="18" charset="0"/>
              </a:rPr>
              <a:t>: MODERN METHODS OF ORGANIC SYNTHESIS by William Carruthers</a:t>
            </a:r>
            <a:endParaRPr lang="en-I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34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174256-35D2-4E89-9C55-BA7C96A121D6}"/>
              </a:ext>
            </a:extLst>
          </p:cNvPr>
          <p:cNvPicPr>
            <a:picLocks noChangeAspect="1"/>
          </p:cNvPicPr>
          <p:nvPr/>
        </p:nvPicPr>
        <p:blipFill>
          <a:blip r:embed="rId2"/>
          <a:stretch>
            <a:fillRect/>
          </a:stretch>
        </p:blipFill>
        <p:spPr>
          <a:xfrm>
            <a:off x="6338656" y="2635641"/>
            <a:ext cx="5722121" cy="2114375"/>
          </a:xfrm>
          <a:prstGeom prst="rect">
            <a:avLst/>
          </a:prstGeom>
        </p:spPr>
      </p:pic>
      <p:pic>
        <p:nvPicPr>
          <p:cNvPr id="3" name="Picture 2">
            <a:extLst>
              <a:ext uri="{FF2B5EF4-FFF2-40B4-BE49-F238E27FC236}">
                <a16:creationId xmlns:a16="http://schemas.microsoft.com/office/drawing/2014/main" id="{9A3131C5-24C7-4FA2-A707-5F7E11AC444C}"/>
              </a:ext>
            </a:extLst>
          </p:cNvPr>
          <p:cNvPicPr>
            <a:picLocks noChangeAspect="1"/>
          </p:cNvPicPr>
          <p:nvPr/>
        </p:nvPicPr>
        <p:blipFill>
          <a:blip r:embed="rId3"/>
          <a:stretch>
            <a:fillRect/>
          </a:stretch>
        </p:blipFill>
        <p:spPr>
          <a:xfrm>
            <a:off x="368607" y="3790544"/>
            <a:ext cx="6099085" cy="2098273"/>
          </a:xfrm>
          <a:prstGeom prst="rect">
            <a:avLst/>
          </a:prstGeom>
        </p:spPr>
      </p:pic>
      <p:pic>
        <p:nvPicPr>
          <p:cNvPr id="4" name="Picture 3">
            <a:extLst>
              <a:ext uri="{FF2B5EF4-FFF2-40B4-BE49-F238E27FC236}">
                <a16:creationId xmlns:a16="http://schemas.microsoft.com/office/drawing/2014/main" id="{3FEB66AC-C2DF-4479-9E57-AA2FE144D641}"/>
              </a:ext>
            </a:extLst>
          </p:cNvPr>
          <p:cNvPicPr>
            <a:picLocks noChangeAspect="1"/>
          </p:cNvPicPr>
          <p:nvPr/>
        </p:nvPicPr>
        <p:blipFill>
          <a:blip r:embed="rId4"/>
          <a:stretch>
            <a:fillRect/>
          </a:stretch>
        </p:blipFill>
        <p:spPr>
          <a:xfrm>
            <a:off x="213064" y="444524"/>
            <a:ext cx="5316476" cy="992511"/>
          </a:xfrm>
          <a:prstGeom prst="rect">
            <a:avLst/>
          </a:prstGeom>
        </p:spPr>
      </p:pic>
      <p:sp>
        <p:nvSpPr>
          <p:cNvPr id="5" name="Rectangle 4">
            <a:extLst>
              <a:ext uri="{FF2B5EF4-FFF2-40B4-BE49-F238E27FC236}">
                <a16:creationId xmlns:a16="http://schemas.microsoft.com/office/drawing/2014/main" id="{834EA2D8-A138-4F4A-ADDE-83C471347096}"/>
              </a:ext>
            </a:extLst>
          </p:cNvPr>
          <p:cNvSpPr/>
          <p:nvPr/>
        </p:nvSpPr>
        <p:spPr>
          <a:xfrm>
            <a:off x="47342" y="1793689"/>
            <a:ext cx="6096000" cy="1200329"/>
          </a:xfrm>
          <a:prstGeom prst="rect">
            <a:avLst/>
          </a:prstGeom>
        </p:spPr>
        <p:txBody>
          <a:bodyPr>
            <a:spAutoFit/>
          </a:bodyPr>
          <a:lstStyle/>
          <a:p>
            <a:pPr marL="285750" indent="-285750" algn="just">
              <a:buFont typeface="Wingdings" panose="05000000000000000000" pitchFamily="2" charset="2"/>
              <a:buChar char="v"/>
            </a:pPr>
            <a:r>
              <a:rPr lang="en-US" dirty="0">
                <a:solidFill>
                  <a:srgbClr val="000000"/>
                </a:solidFill>
                <a:latin typeface="Times New Roman" panose="02020603050405020304" pitchFamily="18" charset="0"/>
              </a:rPr>
              <a:t>The electron withdrawing group (EWG) can be a carbonyl group (keto, aldehyde, ester), a nitro group, an electron deficient aromatic group etc. Dehydration of aldol is the most common E1cB reaction</a:t>
            </a:r>
            <a:endParaRPr lang="en-IN" dirty="0"/>
          </a:p>
        </p:txBody>
      </p:sp>
      <p:pic>
        <p:nvPicPr>
          <p:cNvPr id="6" name="Picture 5">
            <a:extLst>
              <a:ext uri="{FF2B5EF4-FFF2-40B4-BE49-F238E27FC236}">
                <a16:creationId xmlns:a16="http://schemas.microsoft.com/office/drawing/2014/main" id="{5DD01FBF-874A-4754-8FD7-445EDDB1699C}"/>
              </a:ext>
            </a:extLst>
          </p:cNvPr>
          <p:cNvPicPr>
            <a:picLocks noChangeAspect="1"/>
          </p:cNvPicPr>
          <p:nvPr/>
        </p:nvPicPr>
        <p:blipFill>
          <a:blip r:embed="rId5"/>
          <a:stretch>
            <a:fillRect/>
          </a:stretch>
        </p:blipFill>
        <p:spPr>
          <a:xfrm>
            <a:off x="6143342" y="776841"/>
            <a:ext cx="5578528" cy="1062274"/>
          </a:xfrm>
          <a:prstGeom prst="rect">
            <a:avLst/>
          </a:prstGeom>
        </p:spPr>
      </p:pic>
      <p:sp>
        <p:nvSpPr>
          <p:cNvPr id="7" name="TextBox 6">
            <a:extLst>
              <a:ext uri="{FF2B5EF4-FFF2-40B4-BE49-F238E27FC236}">
                <a16:creationId xmlns:a16="http://schemas.microsoft.com/office/drawing/2014/main" id="{C16623A6-3CFF-4F01-BC04-6A58911D044A}"/>
              </a:ext>
            </a:extLst>
          </p:cNvPr>
          <p:cNvSpPr txBox="1"/>
          <p:nvPr/>
        </p:nvSpPr>
        <p:spPr>
          <a:xfrm>
            <a:off x="6338656" y="550416"/>
            <a:ext cx="1156727" cy="369332"/>
          </a:xfrm>
          <a:prstGeom prst="rect">
            <a:avLst/>
          </a:prstGeom>
          <a:noFill/>
        </p:spPr>
        <p:txBody>
          <a:bodyPr wrap="none" rtlCol="0">
            <a:spAutoFit/>
          </a:bodyPr>
          <a:lstStyle/>
          <a:p>
            <a:r>
              <a:rPr lang="en-IN" dirty="0">
                <a:solidFill>
                  <a:srgbClr val="002060"/>
                </a:solidFill>
              </a:rPr>
              <a:t>Example:2</a:t>
            </a:r>
          </a:p>
        </p:txBody>
      </p:sp>
      <p:sp>
        <p:nvSpPr>
          <p:cNvPr id="8" name="Rectangle 7">
            <a:extLst>
              <a:ext uri="{FF2B5EF4-FFF2-40B4-BE49-F238E27FC236}">
                <a16:creationId xmlns:a16="http://schemas.microsoft.com/office/drawing/2014/main" id="{4E4009BE-B6B8-4DD8-B673-33185636559A}"/>
              </a:ext>
            </a:extLst>
          </p:cNvPr>
          <p:cNvSpPr/>
          <p:nvPr/>
        </p:nvSpPr>
        <p:spPr>
          <a:xfrm>
            <a:off x="6831532" y="2418710"/>
            <a:ext cx="1156727" cy="369332"/>
          </a:xfrm>
          <a:prstGeom prst="rect">
            <a:avLst/>
          </a:prstGeom>
        </p:spPr>
        <p:txBody>
          <a:bodyPr wrap="none">
            <a:spAutoFit/>
          </a:bodyPr>
          <a:lstStyle/>
          <a:p>
            <a:r>
              <a:rPr lang="en-IN" dirty="0">
                <a:solidFill>
                  <a:srgbClr val="002060"/>
                </a:solidFill>
              </a:rPr>
              <a:t>Example:3</a:t>
            </a:r>
          </a:p>
        </p:txBody>
      </p:sp>
    </p:spTree>
    <p:extLst>
      <p:ext uri="{BB962C8B-B14F-4D97-AF65-F5344CB8AC3E}">
        <p14:creationId xmlns:p14="http://schemas.microsoft.com/office/powerpoint/2010/main" val="361310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6EA766-385C-4A4F-B341-6D084B2964EF}"/>
              </a:ext>
            </a:extLst>
          </p:cNvPr>
          <p:cNvSpPr/>
          <p:nvPr/>
        </p:nvSpPr>
        <p:spPr>
          <a:xfrm>
            <a:off x="6898031" y="4571375"/>
            <a:ext cx="4873841" cy="1997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a:extLst>
              <a:ext uri="{FF2B5EF4-FFF2-40B4-BE49-F238E27FC236}">
                <a16:creationId xmlns:a16="http://schemas.microsoft.com/office/drawing/2014/main" id="{A5395303-5FEE-470B-8998-B49564E9553C}"/>
              </a:ext>
            </a:extLst>
          </p:cNvPr>
          <p:cNvSpPr/>
          <p:nvPr/>
        </p:nvSpPr>
        <p:spPr>
          <a:xfrm>
            <a:off x="31898" y="-31531"/>
            <a:ext cx="6421823" cy="523220"/>
          </a:xfrm>
          <a:prstGeom prst="rect">
            <a:avLst/>
          </a:prstGeom>
        </p:spPr>
        <p:txBody>
          <a:bodyPr wrap="none">
            <a:spAutoFit/>
          </a:bodyPr>
          <a:lstStyle/>
          <a:p>
            <a:r>
              <a:rPr lang="en-IN" sz="2800" b="1" dirty="0">
                <a:solidFill>
                  <a:srgbClr val="002060"/>
                </a:solidFill>
                <a:latin typeface="Times New Roman" panose="02020603050405020304" pitchFamily="18" charset="0"/>
                <a:cs typeface="Times New Roman" panose="02020603050405020304" pitchFamily="18" charset="0"/>
              </a:rPr>
              <a:t>Pyrolytic elimination or  </a:t>
            </a:r>
            <a:r>
              <a:rPr lang="en-IN" sz="2800" b="1" i="1" dirty="0">
                <a:solidFill>
                  <a:srgbClr val="002060"/>
                </a:solidFill>
                <a:latin typeface="Times New Roman" panose="02020603050405020304" pitchFamily="18" charset="0"/>
                <a:cs typeface="Times New Roman" panose="02020603050405020304" pitchFamily="18" charset="0"/>
              </a:rPr>
              <a:t>syn eliminations</a:t>
            </a:r>
            <a:endParaRPr lang="en-IN" sz="2800" b="1" dirty="0">
              <a:solidFill>
                <a:srgbClr val="00206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96EE72E-C64D-4172-80E0-DF41651AB301}"/>
              </a:ext>
            </a:extLst>
          </p:cNvPr>
          <p:cNvSpPr/>
          <p:nvPr/>
        </p:nvSpPr>
        <p:spPr>
          <a:xfrm>
            <a:off x="79898" y="601057"/>
            <a:ext cx="12112102" cy="3970318"/>
          </a:xfrm>
          <a:prstGeom prst="rect">
            <a:avLst/>
          </a:prstGeom>
        </p:spPr>
        <p:txBody>
          <a:bodyPr wrap="square">
            <a:spAutoFit/>
          </a:bodyPr>
          <a:lstStyle/>
          <a:p>
            <a:pPr marL="285750" indent="-285750" algn="just">
              <a:buFont typeface="Wingdings" panose="05000000000000000000" pitchFamily="2" charset="2"/>
              <a:buChar char="v"/>
            </a:pPr>
            <a:r>
              <a:rPr lang="en-US" dirty="0"/>
              <a:t>The term pyrolytic elimination literally means an elimination reaction occurring in the organic substrate due to the application of heat (Greek word </a:t>
            </a:r>
            <a:r>
              <a:rPr lang="en-US" i="1" dirty="0" err="1"/>
              <a:t>pyr</a:t>
            </a:r>
            <a:r>
              <a:rPr lang="en-US" i="1" dirty="0"/>
              <a:t> meaning fire). Pyrolytic eliminations do </a:t>
            </a:r>
            <a:r>
              <a:rPr lang="en-US" dirty="0"/>
              <a:t>not require any additional reagent or solvent to occur, and mostly carried out in the gaseous phase though can be performed in inert solvents. Thus, these type of eliminations are different from other types of eliminations (E1,E2 or E1cB) as all other types of elimination reactions require an added base (external base or solvent) to proceed. These thermal elimination reactions of molecules can also be termed as pyrolytic </a:t>
            </a:r>
            <a:r>
              <a:rPr lang="en-US" b="1" dirty="0" err="1"/>
              <a:t>Ei</a:t>
            </a:r>
            <a:r>
              <a:rPr lang="en-US" b="1" dirty="0"/>
              <a:t> (</a:t>
            </a:r>
            <a:r>
              <a:rPr lang="en-US" b="1" i="1" dirty="0"/>
              <a:t>Elimination internal) reactions. </a:t>
            </a:r>
            <a:endParaRPr lang="en-US"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solidFill>
                  <a:srgbClr val="000000"/>
                </a:solidFill>
                <a:latin typeface="Times New Roman" panose="02020603050405020304" pitchFamily="18" charset="0"/>
                <a:cs typeface="Times New Roman" panose="02020603050405020304" pitchFamily="18" charset="0"/>
              </a:rPr>
              <a:t>Pyrolytic eliminations are an important group of alkene-forming reactions, </a:t>
            </a:r>
            <a:r>
              <a:rPr lang="en-IN" dirty="0">
                <a:solidFill>
                  <a:srgbClr val="000000"/>
                </a:solidFill>
                <a:latin typeface="Times New Roman" panose="02020603050405020304" pitchFamily="18" charset="0"/>
                <a:cs typeface="Times New Roman" panose="02020603050405020304" pitchFamily="18" charset="0"/>
              </a:rPr>
              <a:t>by thermal decomposition. </a:t>
            </a:r>
          </a:p>
          <a:p>
            <a:pPr marL="285750" indent="-285750" algn="just">
              <a:buFont typeface="Wingdings" panose="05000000000000000000" pitchFamily="2" charset="2"/>
              <a:buChar char="v"/>
            </a:pPr>
            <a:r>
              <a:rPr lang="en-US" dirty="0"/>
              <a:t>The </a:t>
            </a:r>
            <a:r>
              <a:rPr lang="en-US" b="1" dirty="0"/>
              <a:t>pyrolytic</a:t>
            </a:r>
            <a:r>
              <a:rPr lang="en-US" dirty="0"/>
              <a:t> decomposition of </a:t>
            </a:r>
            <a:r>
              <a:rPr lang="en-US" dirty="0">
                <a:solidFill>
                  <a:srgbClr val="000000"/>
                </a:solidFill>
                <a:latin typeface="Times New Roman" panose="02020603050405020304" pitchFamily="18" charset="0"/>
                <a:cs typeface="Times New Roman" panose="02020603050405020304" pitchFamily="18" charset="0"/>
              </a:rPr>
              <a:t>carboxylic esters, xanthates, amine oxides, sulfoxides and selenoxides under high temperature to form carbon-carbon double are commonly known examples of pyrolytic elimination. </a:t>
            </a:r>
          </a:p>
          <a:p>
            <a:pPr marL="285750" indent="-285750" algn="just">
              <a:buFont typeface="Wingdings" panose="05000000000000000000" pitchFamily="2" charset="2"/>
              <a:buChar char="v"/>
            </a:pPr>
            <a:r>
              <a:rPr lang="en-US" dirty="0">
                <a:solidFill>
                  <a:srgbClr val="000000"/>
                </a:solidFill>
                <a:latin typeface="Times New Roman" panose="02020603050405020304" pitchFamily="18" charset="0"/>
                <a:cs typeface="Times New Roman" panose="02020603050405020304" pitchFamily="18" charset="0"/>
              </a:rPr>
              <a:t>These reactions take place in a concerted manner, by way of a cyclic transition state (five or six membered TS) and therefore proceed with </a:t>
            </a:r>
            <a:r>
              <a:rPr lang="en-US" i="1" dirty="0">
                <a:solidFill>
                  <a:srgbClr val="000000"/>
                </a:solidFill>
                <a:latin typeface="Times New Roman" panose="02020603050405020304" pitchFamily="18" charset="0"/>
                <a:cs typeface="Times New Roman" panose="02020603050405020304" pitchFamily="18" charset="0"/>
              </a:rPr>
              <a:t>syn stereochemistry, such that the hydrogen atom and the </a:t>
            </a:r>
            <a:r>
              <a:rPr lang="en-US" dirty="0">
                <a:solidFill>
                  <a:srgbClr val="000000"/>
                </a:solidFill>
                <a:latin typeface="Times New Roman" panose="02020603050405020304" pitchFamily="18" charset="0"/>
                <a:cs typeface="Times New Roman" panose="02020603050405020304" pitchFamily="18" charset="0"/>
              </a:rPr>
              <a:t>leaving group depart from the same side of the incipient double bond.</a:t>
            </a:r>
          </a:p>
          <a:p>
            <a:pPr marL="285750" indent="-285750">
              <a:buFont typeface="Wingdings" panose="05000000000000000000" pitchFamily="2" charset="2"/>
              <a:buChar char="v"/>
            </a:pPr>
            <a:r>
              <a:rPr lang="en-US" dirty="0">
                <a:solidFill>
                  <a:srgbClr val="000000"/>
                </a:solidFill>
                <a:latin typeface="Times New Roman" panose="02020603050405020304" pitchFamily="18" charset="0"/>
                <a:cs typeface="Times New Roman" panose="02020603050405020304" pitchFamily="18" charset="0"/>
              </a:rPr>
              <a:t>Or </a:t>
            </a:r>
            <a:r>
              <a:rPr lang="en-US" i="1" dirty="0"/>
              <a:t>Some substrates such as </a:t>
            </a:r>
            <a:r>
              <a:rPr lang="en-US" b="1" i="1" dirty="0"/>
              <a:t>esters and amine oxides do not require any </a:t>
            </a:r>
            <a:r>
              <a:rPr lang="en-US" i="1" dirty="0"/>
              <a:t>external agent for elimination. Simply heating such substrates provides elimination product. These reactions are known as </a:t>
            </a:r>
            <a:r>
              <a:rPr lang="en-US" b="1" i="1" dirty="0"/>
              <a:t>pyrolytic  </a:t>
            </a:r>
            <a:r>
              <a:rPr lang="en-IN" b="1" i="1" dirty="0"/>
              <a:t>Elimination.</a:t>
            </a:r>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6D50E49-0E17-4A69-9FD3-081EAB03879B}"/>
              </a:ext>
            </a:extLst>
          </p:cNvPr>
          <p:cNvPicPr>
            <a:picLocks noChangeAspect="1"/>
          </p:cNvPicPr>
          <p:nvPr/>
        </p:nvPicPr>
        <p:blipFill>
          <a:blip r:embed="rId2"/>
          <a:stretch>
            <a:fillRect/>
          </a:stretch>
        </p:blipFill>
        <p:spPr>
          <a:xfrm>
            <a:off x="170504" y="4571375"/>
            <a:ext cx="5724269" cy="2173629"/>
          </a:xfrm>
          <a:prstGeom prst="rect">
            <a:avLst/>
          </a:prstGeom>
        </p:spPr>
      </p:pic>
      <p:sp>
        <p:nvSpPr>
          <p:cNvPr id="7" name="TextBox 6">
            <a:extLst>
              <a:ext uri="{FF2B5EF4-FFF2-40B4-BE49-F238E27FC236}">
                <a16:creationId xmlns:a16="http://schemas.microsoft.com/office/drawing/2014/main" id="{FE3728A5-1796-42B4-AD54-594B0BBCCE99}"/>
              </a:ext>
            </a:extLst>
          </p:cNvPr>
          <p:cNvSpPr txBox="1"/>
          <p:nvPr/>
        </p:nvSpPr>
        <p:spPr>
          <a:xfrm>
            <a:off x="6933465" y="6525097"/>
            <a:ext cx="2872902" cy="400110"/>
          </a:xfrm>
          <a:prstGeom prst="rect">
            <a:avLst/>
          </a:prstGeom>
          <a:noFill/>
        </p:spPr>
        <p:txBody>
          <a:bodyPr wrap="none" rtlCol="0">
            <a:spAutoFit/>
          </a:bodyPr>
          <a:lstStyle/>
          <a:p>
            <a:r>
              <a:rPr lang="en-IN" sz="2000" b="1" dirty="0">
                <a:solidFill>
                  <a:srgbClr val="FF0000"/>
                </a:solidFill>
                <a:latin typeface="Times New Roman" panose="02020603050405020304" pitchFamily="18" charset="0"/>
                <a:cs typeface="Times New Roman" panose="02020603050405020304" pitchFamily="18" charset="0"/>
              </a:rPr>
              <a:t>Generalized mechanism </a:t>
            </a:r>
          </a:p>
        </p:txBody>
      </p:sp>
      <p:pic>
        <p:nvPicPr>
          <p:cNvPr id="8" name="Picture 7">
            <a:extLst>
              <a:ext uri="{FF2B5EF4-FFF2-40B4-BE49-F238E27FC236}">
                <a16:creationId xmlns:a16="http://schemas.microsoft.com/office/drawing/2014/main" id="{52F89D7D-E405-4CBD-B370-03CFC098AA82}"/>
              </a:ext>
            </a:extLst>
          </p:cNvPr>
          <p:cNvPicPr>
            <a:picLocks noChangeAspect="1"/>
          </p:cNvPicPr>
          <p:nvPr/>
        </p:nvPicPr>
        <p:blipFill>
          <a:blip r:embed="rId3"/>
          <a:stretch>
            <a:fillRect/>
          </a:stretch>
        </p:blipFill>
        <p:spPr>
          <a:xfrm>
            <a:off x="7004563" y="5058407"/>
            <a:ext cx="4500897" cy="922736"/>
          </a:xfrm>
          <a:prstGeom prst="rect">
            <a:avLst/>
          </a:prstGeom>
        </p:spPr>
      </p:pic>
    </p:spTree>
    <p:extLst>
      <p:ext uri="{BB962C8B-B14F-4D97-AF65-F5344CB8AC3E}">
        <p14:creationId xmlns:p14="http://schemas.microsoft.com/office/powerpoint/2010/main" val="2397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605385-0A0E-4134-8510-B6C08BDFDC93}"/>
              </a:ext>
            </a:extLst>
          </p:cNvPr>
          <p:cNvSpPr/>
          <p:nvPr/>
        </p:nvSpPr>
        <p:spPr>
          <a:xfrm>
            <a:off x="159798" y="289781"/>
            <a:ext cx="12032202" cy="1477328"/>
          </a:xfrm>
          <a:prstGeom prst="rect">
            <a:avLst/>
          </a:prstGeom>
        </p:spPr>
        <p:txBody>
          <a:bodyPr wrap="square">
            <a:spAutoFit/>
          </a:bodyPr>
          <a:lstStyle/>
          <a:p>
            <a:pPr marL="285750" indent="-285750"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Exclusive syn elimination as demonstrated experimentally in various substrates with the use of radio-labelling techniques. For example, the pyrolysis of the </a:t>
            </a:r>
            <a:r>
              <a:rPr lang="en-US" dirty="0" err="1">
                <a:latin typeface="Times New Roman" panose="02020603050405020304" pitchFamily="18" charset="0"/>
                <a:cs typeface="Times New Roman" panose="02020603050405020304" pitchFamily="18" charset="0"/>
              </a:rPr>
              <a:t>erythro</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threo</a:t>
            </a:r>
            <a:r>
              <a:rPr lang="en-US" dirty="0">
                <a:latin typeface="Times New Roman" panose="02020603050405020304" pitchFamily="18" charset="0"/>
                <a:cs typeface="Times New Roman" panose="02020603050405020304" pitchFamily="18" charset="0"/>
              </a:rPr>
              <a:t> isomers of 1-acetoxy-2-deutero-1,2-diphenylethane gave in each case trans-stilbene but, the stilbene from the </a:t>
            </a:r>
            <a:r>
              <a:rPr lang="en-US" dirty="0" err="1">
                <a:latin typeface="Times New Roman" panose="02020603050405020304" pitchFamily="18" charset="0"/>
                <a:cs typeface="Times New Roman" panose="02020603050405020304" pitchFamily="18" charset="0"/>
              </a:rPr>
              <a:t>erythro</a:t>
            </a:r>
            <a:r>
              <a:rPr lang="en-US" dirty="0">
                <a:latin typeface="Times New Roman" panose="02020603050405020304" pitchFamily="18" charset="0"/>
                <a:cs typeface="Times New Roman" panose="02020603050405020304" pitchFamily="18" charset="0"/>
              </a:rPr>
              <a:t> compound retained all the deuterium while the </a:t>
            </a:r>
            <a:r>
              <a:rPr lang="en-US" dirty="0" err="1">
                <a:latin typeface="Times New Roman" panose="02020603050405020304" pitchFamily="18" charset="0"/>
                <a:cs typeface="Times New Roman" panose="02020603050405020304" pitchFamily="18" charset="0"/>
              </a:rPr>
              <a:t>threo</a:t>
            </a:r>
            <a:r>
              <a:rPr lang="en-US" dirty="0">
                <a:latin typeface="Times New Roman" panose="02020603050405020304" pitchFamily="18" charset="0"/>
                <a:cs typeface="Times New Roman" panose="02020603050405020304" pitchFamily="18" charset="0"/>
              </a:rPr>
              <a:t> compound lost all of it. This must be due to syn elimination of hydrogen or the deuterium atom and the acetoxy group and preferred conformations (as shown) for syn elimination</a:t>
            </a:r>
            <a:endParaRPr lang="en-IN"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6D8BC11-5973-4DA9-912D-AD5912A4CFDA}"/>
              </a:ext>
            </a:extLst>
          </p:cNvPr>
          <p:cNvPicPr>
            <a:picLocks noChangeAspect="1"/>
          </p:cNvPicPr>
          <p:nvPr/>
        </p:nvPicPr>
        <p:blipFill>
          <a:blip r:embed="rId2"/>
          <a:stretch>
            <a:fillRect/>
          </a:stretch>
        </p:blipFill>
        <p:spPr>
          <a:xfrm>
            <a:off x="389555" y="2080119"/>
            <a:ext cx="5318788" cy="4024602"/>
          </a:xfrm>
          <a:prstGeom prst="rect">
            <a:avLst/>
          </a:prstGeom>
        </p:spPr>
      </p:pic>
      <p:sp>
        <p:nvSpPr>
          <p:cNvPr id="4" name="Rectangle 3">
            <a:extLst>
              <a:ext uri="{FF2B5EF4-FFF2-40B4-BE49-F238E27FC236}">
                <a16:creationId xmlns:a16="http://schemas.microsoft.com/office/drawing/2014/main" id="{758DA1E1-C869-429B-9AE1-516491D85A87}"/>
              </a:ext>
            </a:extLst>
          </p:cNvPr>
          <p:cNvSpPr/>
          <p:nvPr/>
        </p:nvSpPr>
        <p:spPr>
          <a:xfrm>
            <a:off x="6096000" y="2080119"/>
            <a:ext cx="5617668" cy="1477328"/>
          </a:xfrm>
          <a:prstGeom prst="rect">
            <a:avLst/>
          </a:prstGeom>
        </p:spPr>
        <p:txBody>
          <a:bodyPr wrap="square">
            <a:spAutoFit/>
          </a:bodyPr>
          <a:lstStyle/>
          <a:p>
            <a:pPr marL="285750" indent="-285750" algn="just">
              <a:buFont typeface="Wingdings" panose="05000000000000000000" pitchFamily="2" charset="2"/>
              <a:buChar char="v"/>
            </a:pPr>
            <a:r>
              <a:rPr lang="en-US" dirty="0">
                <a:solidFill>
                  <a:srgbClr val="000000"/>
                </a:solidFill>
                <a:latin typeface="Times New Roman" panose="02020603050405020304" pitchFamily="18" charset="0"/>
              </a:rPr>
              <a:t>Pyrolysis of esters to give an alkene and a carboxylic acid is usually effected at a temperature of about 300–500  </a:t>
            </a:r>
            <a:r>
              <a:rPr lang="en-US" baseline="30000" dirty="0">
                <a:solidFill>
                  <a:srgbClr val="000000"/>
                </a:solidFill>
                <a:latin typeface="Times New Roman" panose="02020603050405020304" pitchFamily="18" charset="0"/>
              </a:rPr>
              <a:t>0</a:t>
            </a:r>
            <a:r>
              <a:rPr lang="en-US" dirty="0">
                <a:solidFill>
                  <a:srgbClr val="000000"/>
                </a:solidFill>
                <a:latin typeface="Times New Roman" panose="02020603050405020304" pitchFamily="18" charset="0"/>
              </a:rPr>
              <a:t>C and may be carried out by heating the ester if its boiling point is high enough, or by passing the vapour through a heated </a:t>
            </a:r>
            <a:r>
              <a:rPr lang="en-IN" dirty="0">
                <a:solidFill>
                  <a:srgbClr val="000000"/>
                </a:solidFill>
                <a:latin typeface="Times New Roman" panose="02020603050405020304" pitchFamily="18" charset="0"/>
              </a:rPr>
              <a:t>tube</a:t>
            </a:r>
            <a:endParaRPr lang="en-IN" dirty="0"/>
          </a:p>
        </p:txBody>
      </p:sp>
      <p:pic>
        <p:nvPicPr>
          <p:cNvPr id="5" name="Picture 4">
            <a:extLst>
              <a:ext uri="{FF2B5EF4-FFF2-40B4-BE49-F238E27FC236}">
                <a16:creationId xmlns:a16="http://schemas.microsoft.com/office/drawing/2014/main" id="{0DBDCEDF-2BB0-467B-ACA9-3E7C38AC6308}"/>
              </a:ext>
            </a:extLst>
          </p:cNvPr>
          <p:cNvPicPr>
            <a:picLocks noChangeAspect="1"/>
          </p:cNvPicPr>
          <p:nvPr/>
        </p:nvPicPr>
        <p:blipFill>
          <a:blip r:embed="rId3"/>
          <a:stretch>
            <a:fillRect/>
          </a:stretch>
        </p:blipFill>
        <p:spPr>
          <a:xfrm>
            <a:off x="6749017" y="3700780"/>
            <a:ext cx="4703177" cy="2252226"/>
          </a:xfrm>
          <a:prstGeom prst="rect">
            <a:avLst/>
          </a:prstGeom>
        </p:spPr>
      </p:pic>
    </p:spTree>
    <p:extLst>
      <p:ext uri="{BB962C8B-B14F-4D97-AF65-F5344CB8AC3E}">
        <p14:creationId xmlns:p14="http://schemas.microsoft.com/office/powerpoint/2010/main" val="22881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692B0E-9AA7-4FA5-A68B-212EA705AEFD}"/>
              </a:ext>
            </a:extLst>
          </p:cNvPr>
          <p:cNvSpPr txBox="1"/>
          <p:nvPr/>
        </p:nvSpPr>
        <p:spPr>
          <a:xfrm>
            <a:off x="-8876" y="44385"/>
            <a:ext cx="10834954" cy="523220"/>
          </a:xfrm>
          <a:prstGeom prst="rect">
            <a:avLst/>
          </a:prstGeom>
          <a:noFill/>
        </p:spPr>
        <p:txBody>
          <a:bodyPr wrap="non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Aspects of pyrolytic eliminations in acyclic systems and cyclic systems</a:t>
            </a:r>
            <a:endParaRPr lang="en-IN" sz="2800" b="1"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309514D-3BCF-42AE-8519-577401ECC20E}"/>
              </a:ext>
            </a:extLst>
          </p:cNvPr>
          <p:cNvPicPr>
            <a:picLocks noChangeAspect="1"/>
          </p:cNvPicPr>
          <p:nvPr/>
        </p:nvPicPr>
        <p:blipFill>
          <a:blip r:embed="rId2"/>
          <a:stretch>
            <a:fillRect/>
          </a:stretch>
        </p:blipFill>
        <p:spPr>
          <a:xfrm>
            <a:off x="369876" y="2389531"/>
            <a:ext cx="5038725" cy="1228725"/>
          </a:xfrm>
          <a:prstGeom prst="rect">
            <a:avLst/>
          </a:prstGeom>
        </p:spPr>
      </p:pic>
      <p:sp>
        <p:nvSpPr>
          <p:cNvPr id="4" name="Rectangle 3">
            <a:extLst>
              <a:ext uri="{FF2B5EF4-FFF2-40B4-BE49-F238E27FC236}">
                <a16:creationId xmlns:a16="http://schemas.microsoft.com/office/drawing/2014/main" id="{9F8E591E-03CB-4A78-A64C-CF18F1C46FF1}"/>
              </a:ext>
            </a:extLst>
          </p:cNvPr>
          <p:cNvSpPr/>
          <p:nvPr/>
        </p:nvSpPr>
        <p:spPr>
          <a:xfrm>
            <a:off x="275208" y="790476"/>
            <a:ext cx="11916792" cy="1200329"/>
          </a:xfrm>
          <a:prstGeom prst="rect">
            <a:avLst/>
          </a:prstGeom>
        </p:spPr>
        <p:txBody>
          <a:bodyPr wrap="square">
            <a:spAutoFit/>
          </a:bodyPr>
          <a:lstStyle/>
          <a:p>
            <a:r>
              <a:rPr lang="en-US" dirty="0">
                <a:solidFill>
                  <a:srgbClr val="000000"/>
                </a:solidFill>
                <a:latin typeface="Times New Roman" panose="02020603050405020304" pitchFamily="18" charset="0"/>
              </a:rPr>
              <a:t>If two or more syn periplanar arrangements are available, the one with least crowding is preferred, as seen in the preceding </a:t>
            </a:r>
            <a:r>
              <a:rPr lang="en-IN" dirty="0">
                <a:solidFill>
                  <a:srgbClr val="000000"/>
                </a:solidFill>
                <a:latin typeface="Times New Roman" panose="02020603050405020304" pitchFamily="18" charset="0"/>
              </a:rPr>
              <a:t>discussion for 1-acetoxy-2-deutero-1,2-diphenylethane. Similarly, pyrolysis of 2-butyl acetate </a:t>
            </a:r>
            <a:r>
              <a:rPr lang="en-US" dirty="0">
                <a:solidFill>
                  <a:srgbClr val="000000"/>
                </a:solidFill>
                <a:latin typeface="Times New Roman" panose="02020603050405020304" pitchFamily="18" charset="0"/>
              </a:rPr>
              <a:t>affords a mixture of 1-butene, cis-2-butene, and trans-2-butene, with the trans/cis ratio around 2 (since there is less steric interaction between the two methyl groups in the transition state leading </a:t>
            </a:r>
            <a:r>
              <a:rPr lang="en-IN" dirty="0">
                <a:solidFill>
                  <a:srgbClr val="000000"/>
                </a:solidFill>
                <a:latin typeface="Times New Roman" panose="02020603050405020304" pitchFamily="18" charset="0"/>
              </a:rPr>
              <a:t>to the trans-alkene). </a:t>
            </a:r>
            <a:endParaRPr lang="en-IN" dirty="0"/>
          </a:p>
        </p:txBody>
      </p:sp>
      <p:pic>
        <p:nvPicPr>
          <p:cNvPr id="5" name="Picture 4">
            <a:extLst>
              <a:ext uri="{FF2B5EF4-FFF2-40B4-BE49-F238E27FC236}">
                <a16:creationId xmlns:a16="http://schemas.microsoft.com/office/drawing/2014/main" id="{16F9C918-DDAD-43FB-BF93-5CE0D9961673}"/>
              </a:ext>
            </a:extLst>
          </p:cNvPr>
          <p:cNvPicPr>
            <a:picLocks noChangeAspect="1"/>
          </p:cNvPicPr>
          <p:nvPr/>
        </p:nvPicPr>
        <p:blipFill>
          <a:blip r:embed="rId3"/>
          <a:stretch>
            <a:fillRect/>
          </a:stretch>
        </p:blipFill>
        <p:spPr>
          <a:xfrm>
            <a:off x="5923625" y="2213676"/>
            <a:ext cx="5334000" cy="3895725"/>
          </a:xfrm>
          <a:prstGeom prst="rect">
            <a:avLst/>
          </a:prstGeom>
        </p:spPr>
      </p:pic>
    </p:spTree>
    <p:extLst>
      <p:ext uri="{BB962C8B-B14F-4D97-AF65-F5344CB8AC3E}">
        <p14:creationId xmlns:p14="http://schemas.microsoft.com/office/powerpoint/2010/main" val="59126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877789-B942-4F82-A5D1-8D5F79811CD4}"/>
              </a:ext>
            </a:extLst>
          </p:cNvPr>
          <p:cNvSpPr/>
          <p:nvPr/>
        </p:nvSpPr>
        <p:spPr>
          <a:xfrm>
            <a:off x="319596" y="208092"/>
            <a:ext cx="11789546" cy="1200329"/>
          </a:xfrm>
          <a:prstGeom prst="rect">
            <a:avLst/>
          </a:prstGeom>
        </p:spPr>
        <p:txBody>
          <a:bodyPr wrap="square">
            <a:spAutoFit/>
          </a:bodyPr>
          <a:lstStyle/>
          <a:p>
            <a:pPr marL="285750" indent="-285750" algn="just">
              <a:buFont typeface="Wingdings" panose="05000000000000000000" pitchFamily="2" charset="2"/>
              <a:buChar char="v"/>
            </a:pPr>
            <a:r>
              <a:rPr lang="en-US" dirty="0">
                <a:solidFill>
                  <a:srgbClr val="000000"/>
                </a:solidFill>
                <a:latin typeface="Times New Roman" panose="02020603050405020304" pitchFamily="18" charset="0"/>
              </a:rPr>
              <a:t>In cyclic compounds some restrictions are imposed by the conformation of the leaving groups and the necessity to form the cyclic transition state. Thus, the acetate </a:t>
            </a:r>
            <a:r>
              <a:rPr lang="en-US" b="1" dirty="0">
                <a:solidFill>
                  <a:srgbClr val="000000"/>
                </a:solidFill>
                <a:latin typeface="Cambria" panose="02040503050406030204" pitchFamily="18" charset="0"/>
              </a:rPr>
              <a:t>(cis)</a:t>
            </a:r>
            <a:r>
              <a:rPr lang="en-US" b="1" dirty="0">
                <a:solidFill>
                  <a:srgbClr val="000000"/>
                </a:solidFill>
                <a:latin typeface="Times New Roman" panose="02020603050405020304" pitchFamily="18" charset="0"/>
              </a:rPr>
              <a:t>, in which the leaving group is axial, does not form a double bond in the direction </a:t>
            </a:r>
            <a:r>
              <a:rPr lang="en-US" dirty="0">
                <a:solidFill>
                  <a:srgbClr val="000000"/>
                </a:solidFill>
                <a:latin typeface="Times New Roman" panose="02020603050405020304" pitchFamily="18" charset="0"/>
              </a:rPr>
              <a:t>of the ethoxycarbonyl group, even though it would be conjugated. In contrast, the trans-diastereomer </a:t>
            </a:r>
            <a:r>
              <a:rPr lang="en-US" b="1" dirty="0">
                <a:solidFill>
                  <a:srgbClr val="000000"/>
                </a:solidFill>
                <a:latin typeface="Times New Roman" panose="02020603050405020304" pitchFamily="18" charset="0"/>
              </a:rPr>
              <a:t>can adopt the necessary cyclic transition state that leads to the </a:t>
            </a:r>
            <a:r>
              <a:rPr lang="en-IN" dirty="0">
                <a:solidFill>
                  <a:srgbClr val="000000"/>
                </a:solidFill>
                <a:latin typeface="Times New Roman" panose="02020603050405020304" pitchFamily="18" charset="0"/>
              </a:rPr>
              <a:t>conjugated alkene</a:t>
            </a:r>
            <a:endParaRPr lang="en-IN" dirty="0"/>
          </a:p>
        </p:txBody>
      </p:sp>
      <p:pic>
        <p:nvPicPr>
          <p:cNvPr id="4" name="Picture 3">
            <a:extLst>
              <a:ext uri="{FF2B5EF4-FFF2-40B4-BE49-F238E27FC236}">
                <a16:creationId xmlns:a16="http://schemas.microsoft.com/office/drawing/2014/main" id="{7CD356E7-2FBD-407E-87DE-3D58E132F7B8}"/>
              </a:ext>
            </a:extLst>
          </p:cNvPr>
          <p:cNvPicPr>
            <a:picLocks noChangeAspect="1"/>
          </p:cNvPicPr>
          <p:nvPr/>
        </p:nvPicPr>
        <p:blipFill>
          <a:blip r:embed="rId2"/>
          <a:stretch>
            <a:fillRect/>
          </a:stretch>
        </p:blipFill>
        <p:spPr>
          <a:xfrm>
            <a:off x="1029624" y="2032617"/>
            <a:ext cx="9251037" cy="2792766"/>
          </a:xfrm>
          <a:prstGeom prst="rect">
            <a:avLst/>
          </a:prstGeom>
        </p:spPr>
      </p:pic>
      <p:sp>
        <p:nvSpPr>
          <p:cNvPr id="2" name="Rectangle 1">
            <a:extLst>
              <a:ext uri="{FF2B5EF4-FFF2-40B4-BE49-F238E27FC236}">
                <a16:creationId xmlns:a16="http://schemas.microsoft.com/office/drawing/2014/main" id="{9E5BA2B2-E900-4663-A9B3-0C3226382614}"/>
              </a:ext>
            </a:extLst>
          </p:cNvPr>
          <p:cNvSpPr/>
          <p:nvPr/>
        </p:nvSpPr>
        <p:spPr>
          <a:xfrm>
            <a:off x="509491" y="4851648"/>
            <a:ext cx="11599651" cy="1754326"/>
          </a:xfrm>
          <a:prstGeom prst="rect">
            <a:avLst/>
          </a:prstGeom>
        </p:spPr>
        <p:txBody>
          <a:bodyPr wrap="square">
            <a:spAutoFit/>
          </a:bodyPr>
          <a:lstStyle/>
          <a:p>
            <a:r>
              <a:rPr lang="en-US" dirty="0">
                <a:solidFill>
                  <a:srgbClr val="000000"/>
                </a:solidFill>
                <a:latin typeface="Times New Roman" panose="02020603050405020304" pitchFamily="18" charset="0"/>
              </a:rPr>
              <a:t>Thus, we can generalize these observations as: </a:t>
            </a:r>
          </a:p>
          <a:p>
            <a:r>
              <a:rPr lang="en-IN" dirty="0">
                <a:latin typeface="Arial" panose="020B0604020202020204" pitchFamily="34" charset="0"/>
              </a:rPr>
              <a:t>1.)  </a:t>
            </a:r>
            <a:r>
              <a:rPr lang="en-US" dirty="0">
                <a:solidFill>
                  <a:srgbClr val="000000"/>
                </a:solidFill>
                <a:latin typeface="Times New Roman" panose="02020603050405020304" pitchFamily="18" charset="0"/>
              </a:rPr>
              <a:t>When leaving group is axial, it cannot attain a cyclic transition state with a neighboring </a:t>
            </a:r>
            <a:r>
              <a:rPr lang="en-IN" dirty="0">
                <a:solidFill>
                  <a:srgbClr val="000000"/>
                </a:solidFill>
                <a:latin typeface="Times New Roman" panose="02020603050405020304" pitchFamily="18" charset="0"/>
              </a:rPr>
              <a:t>axial hydrogen. </a:t>
            </a:r>
          </a:p>
          <a:p>
            <a:pPr marL="342900" indent="-342900">
              <a:buAutoNum type="arabicPeriod"/>
            </a:pPr>
            <a:endParaRPr lang="en-IN"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2.</a:t>
            </a:r>
            <a:r>
              <a:rPr lang="en-US" dirty="0">
                <a:solidFill>
                  <a:srgbClr val="000000"/>
                </a:solidFill>
                <a:latin typeface="Arial" panose="020B0604020202020204" pitchFamily="34" charset="0"/>
              </a:rPr>
              <a:t> </a:t>
            </a:r>
            <a:r>
              <a:rPr lang="en-US" dirty="0">
                <a:solidFill>
                  <a:srgbClr val="000000"/>
                </a:solidFill>
                <a:latin typeface="Times New Roman" panose="02020603050405020304" pitchFamily="18" charset="0"/>
              </a:rPr>
              <a:t>When the leaving group is equatorial, it can form the cyclic transition state with either an equatorial (trans-relationship) or axial (cis-relationship) with a hydrogen atom at adjacent carbon as can be seen in the following example of </a:t>
            </a:r>
            <a:r>
              <a:rPr lang="en-US" dirty="0" err="1">
                <a:solidFill>
                  <a:srgbClr val="000000"/>
                </a:solidFill>
                <a:latin typeface="Times New Roman" panose="02020603050405020304" pitchFamily="18" charset="0"/>
              </a:rPr>
              <a:t>methylcyclohexyl</a:t>
            </a:r>
            <a:r>
              <a:rPr lang="en-US" dirty="0">
                <a:solidFill>
                  <a:srgbClr val="000000"/>
                </a:solidFill>
                <a:latin typeface="Times New Roman" panose="02020603050405020304" pitchFamily="18" charset="0"/>
              </a:rPr>
              <a:t> xanthate.</a:t>
            </a:r>
            <a:endParaRPr lang="en-IN" dirty="0"/>
          </a:p>
        </p:txBody>
      </p:sp>
    </p:spTree>
    <p:extLst>
      <p:ext uri="{BB962C8B-B14F-4D97-AF65-F5344CB8AC3E}">
        <p14:creationId xmlns:p14="http://schemas.microsoft.com/office/powerpoint/2010/main" val="1625188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 mechanism - Wikipedia">
            <a:extLst>
              <a:ext uri="{FF2B5EF4-FFF2-40B4-BE49-F238E27FC236}">
                <a16:creationId xmlns:a16="http://schemas.microsoft.com/office/drawing/2014/main" id="{CFD8145C-B009-46C2-9FA1-B0747DB4C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48" y="1870769"/>
            <a:ext cx="5575915" cy="15101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4B24BE4-B5BA-4F51-B3C2-8EAF86976930}"/>
              </a:ext>
            </a:extLst>
          </p:cNvPr>
          <p:cNvSpPr/>
          <p:nvPr/>
        </p:nvSpPr>
        <p:spPr>
          <a:xfrm>
            <a:off x="1" y="84399"/>
            <a:ext cx="12192000" cy="1477328"/>
          </a:xfrm>
          <a:prstGeom prst="rect">
            <a:avLst/>
          </a:prstGeom>
        </p:spPr>
        <p:txBody>
          <a:bodyPr wrap="square">
            <a:spAutoFit/>
          </a:bodyPr>
          <a:lstStyle/>
          <a:p>
            <a:pPr marL="285750" indent="-285750">
              <a:buFont typeface="Wingdings" panose="05000000000000000000" pitchFamily="2" charset="2"/>
              <a:buChar char="v"/>
            </a:pPr>
            <a:r>
              <a:rPr lang="en-US" b="1" dirty="0">
                <a:solidFill>
                  <a:srgbClr val="FF0000"/>
                </a:solidFill>
                <a:latin typeface="Times New Roman" panose="02020603050405020304" pitchFamily="18" charset="0"/>
              </a:rPr>
              <a:t>Chugave Elimination</a:t>
            </a:r>
            <a:r>
              <a:rPr lang="en-US" dirty="0">
                <a:solidFill>
                  <a:srgbClr val="000000"/>
                </a:solidFill>
                <a:latin typeface="Times New Roman" panose="02020603050405020304" pitchFamily="18" charset="0"/>
              </a:rPr>
              <a:t>: The thermal/pyrolytic syn elimination of related thiocarbonates or xanthates to corresponding alkenes via cyclic transition state is known as  Chugave elimination.</a:t>
            </a:r>
          </a:p>
          <a:p>
            <a:pPr marL="285750" indent="-285750" algn="just">
              <a:buFont typeface="Wingdings" panose="05000000000000000000" pitchFamily="2" charset="2"/>
              <a:buChar char="v"/>
            </a:pPr>
            <a:r>
              <a:rPr lang="en-US" dirty="0">
                <a:solidFill>
                  <a:srgbClr val="000000"/>
                </a:solidFill>
                <a:latin typeface="Times New Roman" panose="02020603050405020304" pitchFamily="18" charset="0"/>
              </a:rPr>
              <a:t> this reactions, eliminate at temperatures in the region of 150–250 </a:t>
            </a:r>
            <a:r>
              <a:rPr lang="en-US" baseline="30000" dirty="0">
                <a:solidFill>
                  <a:srgbClr val="000000"/>
                </a:solidFill>
                <a:latin typeface="Times New Roman" panose="02020603050405020304" pitchFamily="18" charset="0"/>
              </a:rPr>
              <a:t>0</a:t>
            </a:r>
            <a:r>
              <a:rPr lang="en-US" dirty="0">
                <a:solidFill>
                  <a:srgbClr val="000000"/>
                </a:solidFill>
                <a:latin typeface="Times New Roman" panose="02020603050405020304" pitchFamily="18" charset="0"/>
              </a:rPr>
              <a:t>C , with the result that further decomposition of the alkene product (</a:t>
            </a:r>
            <a:r>
              <a:rPr lang="en-US" dirty="0" err="1">
                <a:solidFill>
                  <a:srgbClr val="002060"/>
                </a:solidFill>
                <a:latin typeface="Times New Roman" panose="02020603050405020304" pitchFamily="18" charset="0"/>
              </a:rPr>
              <a:t>Chugaev</a:t>
            </a:r>
            <a:r>
              <a:rPr lang="en-US" dirty="0">
                <a:solidFill>
                  <a:srgbClr val="002060"/>
                </a:solidFill>
                <a:latin typeface="Times New Roman" panose="02020603050405020304" pitchFamily="18" charset="0"/>
              </a:rPr>
              <a:t> reaction</a:t>
            </a:r>
            <a:r>
              <a:rPr lang="en-US" dirty="0">
                <a:solidFill>
                  <a:srgbClr val="000000"/>
                </a:solidFill>
                <a:latin typeface="Times New Roman" panose="02020603050405020304" pitchFamily="18" charset="0"/>
              </a:rPr>
              <a:t>). On the other hand, separation of the alkene from sulfur-containing by-products can sometimes be troublesome. In the same way as the corresponding acetates, the pyrolysis of </a:t>
            </a:r>
            <a:r>
              <a:rPr lang="en-IN" dirty="0">
                <a:solidFill>
                  <a:srgbClr val="000000"/>
                </a:solidFill>
                <a:latin typeface="Times New Roman" panose="02020603050405020304" pitchFamily="18" charset="0"/>
              </a:rPr>
              <a:t>xanthates promotes a </a:t>
            </a:r>
            <a:r>
              <a:rPr lang="en-IN" i="1" dirty="0">
                <a:solidFill>
                  <a:srgbClr val="000000"/>
                </a:solidFill>
                <a:latin typeface="Cambria" panose="02040503050406030204" pitchFamily="18" charset="0"/>
              </a:rPr>
              <a:t>syn </a:t>
            </a:r>
            <a:r>
              <a:rPr lang="en-IN" i="1" dirty="0">
                <a:solidFill>
                  <a:srgbClr val="000000"/>
                </a:solidFill>
                <a:latin typeface="Times New Roman" panose="02020603050405020304" pitchFamily="18" charset="0"/>
              </a:rPr>
              <a:t>elimination</a:t>
            </a:r>
            <a:endParaRPr lang="en-IN" dirty="0"/>
          </a:p>
        </p:txBody>
      </p:sp>
      <p:pic>
        <p:nvPicPr>
          <p:cNvPr id="4" name="Picture 3">
            <a:extLst>
              <a:ext uri="{FF2B5EF4-FFF2-40B4-BE49-F238E27FC236}">
                <a16:creationId xmlns:a16="http://schemas.microsoft.com/office/drawing/2014/main" id="{1A29BE73-1F42-419B-B6BA-A8DF0D2A68FF}"/>
              </a:ext>
            </a:extLst>
          </p:cNvPr>
          <p:cNvPicPr>
            <a:picLocks noChangeAspect="1"/>
          </p:cNvPicPr>
          <p:nvPr/>
        </p:nvPicPr>
        <p:blipFill>
          <a:blip r:embed="rId3"/>
          <a:stretch>
            <a:fillRect/>
          </a:stretch>
        </p:blipFill>
        <p:spPr>
          <a:xfrm>
            <a:off x="371104" y="4068001"/>
            <a:ext cx="4848965" cy="1702086"/>
          </a:xfrm>
          <a:prstGeom prst="rect">
            <a:avLst/>
          </a:prstGeom>
        </p:spPr>
      </p:pic>
      <p:sp>
        <p:nvSpPr>
          <p:cNvPr id="7" name="Arrow: Down 6">
            <a:extLst>
              <a:ext uri="{FF2B5EF4-FFF2-40B4-BE49-F238E27FC236}">
                <a16:creationId xmlns:a16="http://schemas.microsoft.com/office/drawing/2014/main" id="{789C4D36-42E2-49DB-970E-1083600347B5}"/>
              </a:ext>
            </a:extLst>
          </p:cNvPr>
          <p:cNvSpPr/>
          <p:nvPr/>
        </p:nvSpPr>
        <p:spPr>
          <a:xfrm>
            <a:off x="5982664" y="1837478"/>
            <a:ext cx="177554" cy="4752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4" descr="Stereoelectronic requirement for Ei-type Elimination: abstraction ...">
            <a:extLst>
              <a:ext uri="{FF2B5EF4-FFF2-40B4-BE49-F238E27FC236}">
                <a16:creationId xmlns:a16="http://schemas.microsoft.com/office/drawing/2014/main" id="{B8A5D83C-F7C6-4DD2-8B6C-897E0EF13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790" y="3497841"/>
            <a:ext cx="4367680" cy="3275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ugaev Elimination">
            <a:extLst>
              <a:ext uri="{FF2B5EF4-FFF2-40B4-BE49-F238E27FC236}">
                <a16:creationId xmlns:a16="http://schemas.microsoft.com/office/drawing/2014/main" id="{B4FE69FB-8069-412F-8F87-797CE0BD0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1758" y="1870769"/>
            <a:ext cx="4367680" cy="156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95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CE9EDB-CA73-44E2-830D-8575D70E02DC}"/>
              </a:ext>
            </a:extLst>
          </p:cNvPr>
          <p:cNvSpPr/>
          <p:nvPr/>
        </p:nvSpPr>
        <p:spPr>
          <a:xfrm>
            <a:off x="142043" y="121143"/>
            <a:ext cx="9880847" cy="646331"/>
          </a:xfrm>
          <a:prstGeom prst="rect">
            <a:avLst/>
          </a:prstGeom>
        </p:spPr>
        <p:txBody>
          <a:bodyPr wrap="square">
            <a:spAutoFit/>
          </a:bodyPr>
          <a:lstStyle/>
          <a:p>
            <a:pPr marL="285750" indent="-285750">
              <a:buFont typeface="Wingdings" panose="05000000000000000000" pitchFamily="2" charset="2"/>
              <a:buChar char="v"/>
            </a:pPr>
            <a:r>
              <a:rPr lang="en-US" dirty="0">
                <a:solidFill>
                  <a:srgbClr val="000000"/>
                </a:solidFill>
                <a:latin typeface="Times New Roman" panose="02020603050405020304" pitchFamily="18" charset="0"/>
              </a:rPr>
              <a:t>Eliminations using acyclic xanthates give predominantly the </a:t>
            </a:r>
            <a:r>
              <a:rPr lang="en-US" i="1" dirty="0">
                <a:solidFill>
                  <a:srgbClr val="000000"/>
                </a:solidFill>
                <a:latin typeface="Cambria" panose="02040503050406030204" pitchFamily="18" charset="0"/>
              </a:rPr>
              <a:t>E</a:t>
            </a:r>
            <a:r>
              <a:rPr lang="en-US" i="1" dirty="0">
                <a:solidFill>
                  <a:srgbClr val="000000"/>
                </a:solidFill>
                <a:latin typeface="Times New Roman" panose="02020603050405020304" pitchFamily="18" charset="0"/>
              </a:rPr>
              <a:t>-alkene product, although signiﬁcant amounts of the </a:t>
            </a:r>
            <a:r>
              <a:rPr lang="en-US" i="1" dirty="0">
                <a:solidFill>
                  <a:srgbClr val="000000"/>
                </a:solidFill>
                <a:latin typeface="Cambria" panose="02040503050406030204" pitchFamily="18" charset="0"/>
              </a:rPr>
              <a:t>Z</a:t>
            </a:r>
            <a:r>
              <a:rPr lang="en-US" i="1" dirty="0">
                <a:solidFill>
                  <a:srgbClr val="000000"/>
                </a:solidFill>
                <a:latin typeface="Times New Roman" panose="02020603050405020304" pitchFamily="18" charset="0"/>
              </a:rPr>
              <a:t>-isomer </a:t>
            </a:r>
            <a:r>
              <a:rPr lang="en-US" dirty="0">
                <a:solidFill>
                  <a:srgbClr val="000000"/>
                </a:solidFill>
                <a:latin typeface="Times New Roman" panose="02020603050405020304" pitchFamily="18" charset="0"/>
              </a:rPr>
              <a:t>are also obtained and the regioselectivity is often poor.</a:t>
            </a:r>
            <a:endParaRPr lang="en-IN" dirty="0"/>
          </a:p>
        </p:txBody>
      </p:sp>
      <p:pic>
        <p:nvPicPr>
          <p:cNvPr id="6" name="Picture 5">
            <a:extLst>
              <a:ext uri="{FF2B5EF4-FFF2-40B4-BE49-F238E27FC236}">
                <a16:creationId xmlns:a16="http://schemas.microsoft.com/office/drawing/2014/main" id="{4C5DBBFA-3E89-46F6-AB12-F6A102A0624E}"/>
              </a:ext>
            </a:extLst>
          </p:cNvPr>
          <p:cNvPicPr>
            <a:picLocks noChangeAspect="1"/>
          </p:cNvPicPr>
          <p:nvPr/>
        </p:nvPicPr>
        <p:blipFill>
          <a:blip r:embed="rId2"/>
          <a:stretch>
            <a:fillRect/>
          </a:stretch>
        </p:blipFill>
        <p:spPr>
          <a:xfrm>
            <a:off x="678309" y="1295193"/>
            <a:ext cx="4639414" cy="2133807"/>
          </a:xfrm>
          <a:prstGeom prst="rect">
            <a:avLst/>
          </a:prstGeom>
        </p:spPr>
      </p:pic>
      <p:pic>
        <p:nvPicPr>
          <p:cNvPr id="7" name="Picture 4" descr="Chugaev elimination - Wikipedia">
            <a:extLst>
              <a:ext uri="{FF2B5EF4-FFF2-40B4-BE49-F238E27FC236}">
                <a16:creationId xmlns:a16="http://schemas.microsoft.com/office/drawing/2014/main" id="{A5C1790F-C60D-4198-8C8E-B93DA1D81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09" y="4547394"/>
            <a:ext cx="4078919" cy="15182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ugaev Elimination">
            <a:extLst>
              <a:ext uri="{FF2B5EF4-FFF2-40B4-BE49-F238E27FC236}">
                <a16:creationId xmlns:a16="http://schemas.microsoft.com/office/drawing/2014/main" id="{142576D4-CB10-46B2-A71D-C55C3135F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823" y="2556550"/>
            <a:ext cx="6116715" cy="1366703"/>
          </a:xfrm>
          <a:prstGeom prst="rect">
            <a:avLst/>
          </a:prstGeom>
          <a:noFill/>
          <a:extLst>
            <a:ext uri="{909E8E84-426E-40DD-AFC4-6F175D3DCCD1}">
              <a14:hiddenFill xmlns:a14="http://schemas.microsoft.com/office/drawing/2010/main">
                <a:solidFill>
                  <a:srgbClr val="FFFFFF"/>
                </a:solidFill>
              </a14:hiddenFill>
            </a:ext>
          </a:extLst>
        </p:spPr>
      </p:pic>
      <p:sp>
        <p:nvSpPr>
          <p:cNvPr id="3" name="Arrow: Down 2">
            <a:extLst>
              <a:ext uri="{FF2B5EF4-FFF2-40B4-BE49-F238E27FC236}">
                <a16:creationId xmlns:a16="http://schemas.microsoft.com/office/drawing/2014/main" id="{0F13FA83-5D85-4F1F-94AE-219B85E42862}"/>
              </a:ext>
            </a:extLst>
          </p:cNvPr>
          <p:cNvSpPr/>
          <p:nvPr/>
        </p:nvSpPr>
        <p:spPr>
          <a:xfrm>
            <a:off x="5699464" y="1189608"/>
            <a:ext cx="310719" cy="4989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20644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AC145-AFDB-4600-B793-D2BB6971BCD7}"/>
              </a:ext>
            </a:extLst>
          </p:cNvPr>
          <p:cNvSpPr/>
          <p:nvPr/>
        </p:nvSpPr>
        <p:spPr>
          <a:xfrm>
            <a:off x="-26634" y="72574"/>
            <a:ext cx="12126898" cy="1200329"/>
          </a:xfrm>
          <a:prstGeom prst="rect">
            <a:avLst/>
          </a:prstGeom>
        </p:spPr>
        <p:txBody>
          <a:bodyPr wrap="square">
            <a:spAutoFit/>
          </a:bodyPr>
          <a:lstStyle/>
          <a:p>
            <a:pPr marL="285750" indent="-285750" algn="just">
              <a:buFont typeface="Wingdings" panose="05000000000000000000" pitchFamily="2" charset="2"/>
              <a:buChar char="v"/>
            </a:pPr>
            <a:r>
              <a:rPr lang="en-US" dirty="0">
                <a:solidFill>
                  <a:srgbClr val="000000"/>
                </a:solidFill>
                <a:latin typeface="Times New Roman" panose="02020603050405020304" pitchFamily="18" charset="0"/>
                <a:cs typeface="Times New Roman" panose="02020603050405020304" pitchFamily="18" charset="0"/>
              </a:rPr>
              <a:t>Pyrolysis of tertiary amine oxides (the Cope elimination reaction) also offers relatively mild reaction conditions (100–200 </a:t>
            </a:r>
            <a:r>
              <a:rPr lang="en-US" baseline="30000" dirty="0">
                <a:solidFill>
                  <a:srgbClr val="000000"/>
                </a:solidFill>
                <a:latin typeface="Times New Roman" panose="02020603050405020304" pitchFamily="18" charset="0"/>
                <a:cs typeface="Times New Roman" panose="02020603050405020304" pitchFamily="18" charset="0"/>
              </a:rPr>
              <a:t>0</a:t>
            </a:r>
            <a:r>
              <a:rPr lang="en-US" dirty="0">
                <a:solidFill>
                  <a:srgbClr val="000000"/>
                </a:solidFill>
                <a:latin typeface="Times New Roman" panose="02020603050405020304" pitchFamily="18" charset="0"/>
                <a:cs typeface="Times New Roman" panose="02020603050405020304" pitchFamily="18" charset="0"/>
              </a:rPr>
              <a:t>C)Oxidation of the tertiary amine </a:t>
            </a:r>
            <a:r>
              <a:rPr lang="en-US" dirty="0">
                <a:latin typeface="Times New Roman" panose="02020603050405020304" pitchFamily="18" charset="0"/>
                <a:cs typeface="Times New Roman" panose="02020603050405020304" pitchFamily="18" charset="0"/>
              </a:rPr>
              <a:t>to the </a:t>
            </a:r>
            <a:r>
              <a:rPr lang="en-US" i="1" dirty="0">
                <a:latin typeface="Times New Roman" panose="02020603050405020304" pitchFamily="18" charset="0"/>
                <a:cs typeface="Times New Roman" panose="02020603050405020304" pitchFamily="18" charset="0"/>
              </a:rPr>
              <a:t>N-oxide (e.g. with H</a:t>
            </a:r>
            <a:r>
              <a:rPr lang="en-IN" dirty="0">
                <a:latin typeface="Times New Roman" panose="02020603050405020304" pitchFamily="18" charset="0"/>
                <a:cs typeface="Times New Roman" panose="02020603050405020304" pitchFamily="18" charset="0"/>
              </a:rPr>
              <a:t>2O2</a:t>
            </a:r>
            <a:r>
              <a:rPr lang="en-US" dirty="0">
                <a:latin typeface="Times New Roman" panose="02020603050405020304" pitchFamily="18" charset="0"/>
                <a:cs typeface="Times New Roman" panose="02020603050405020304" pitchFamily="18" charset="0"/>
              </a:rPr>
              <a:t>or </a:t>
            </a:r>
            <a:r>
              <a:rPr lang="en-US" dirty="0" err="1">
                <a:latin typeface="Times New Roman" panose="02020603050405020304" pitchFamily="18" charset="0"/>
                <a:cs typeface="Times New Roman" panose="02020603050405020304" pitchFamily="18" charset="0"/>
              </a:rPr>
              <a:t>mCPBA</a:t>
            </a:r>
            <a:r>
              <a:rPr lang="en-US" dirty="0">
                <a:latin typeface="Times New Roman" panose="02020603050405020304" pitchFamily="18" charset="0"/>
                <a:cs typeface="Times New Roman" panose="02020603050405020304" pitchFamily="18" charset="0"/>
              </a:rPr>
              <a:t>), followed by heating, provides an alternative to the Hofmann elimination of the quaternary ammonium salt. The mild conditions of the Cope elimination reaction allow the generation of a new carbon–carbon double bond without subsequent migration. </a:t>
            </a:r>
            <a:endParaRPr lang="en-IN"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117C9CC-89CD-45DE-8D9F-AF6B3D65D9AC}"/>
              </a:ext>
            </a:extLst>
          </p:cNvPr>
          <p:cNvPicPr>
            <a:picLocks noChangeAspect="1"/>
          </p:cNvPicPr>
          <p:nvPr/>
        </p:nvPicPr>
        <p:blipFill>
          <a:blip r:embed="rId2"/>
          <a:stretch>
            <a:fillRect/>
          </a:stretch>
        </p:blipFill>
        <p:spPr>
          <a:xfrm>
            <a:off x="738603" y="1772534"/>
            <a:ext cx="3855921" cy="1200328"/>
          </a:xfrm>
          <a:prstGeom prst="rect">
            <a:avLst/>
          </a:prstGeom>
        </p:spPr>
      </p:pic>
      <p:pic>
        <p:nvPicPr>
          <p:cNvPr id="3076" name="Picture 4" descr="The Cope Elimination: Introduction, Examples and Mechanism">
            <a:extLst>
              <a:ext uri="{FF2B5EF4-FFF2-40B4-BE49-F238E27FC236}">
                <a16:creationId xmlns:a16="http://schemas.microsoft.com/office/drawing/2014/main" id="{70584300-84A3-4AD1-88B4-DE5FC8216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4" y="3591519"/>
            <a:ext cx="5996404" cy="25467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64F7BDB-861B-4FE3-A543-BE4FC577809F}"/>
              </a:ext>
            </a:extLst>
          </p:cNvPr>
          <p:cNvSpPr/>
          <p:nvPr/>
        </p:nvSpPr>
        <p:spPr>
          <a:xfrm>
            <a:off x="6222232" y="3954468"/>
            <a:ext cx="5709356" cy="2308324"/>
          </a:xfrm>
          <a:prstGeom prst="rect">
            <a:avLst/>
          </a:prstGeom>
        </p:spPr>
        <p:txBody>
          <a:bodyPr wrap="square">
            <a:spAutoFit/>
          </a:bodyPr>
          <a:lstStyle/>
          <a:p>
            <a:pPr marL="285750" indent="-285750" algn="just">
              <a:buFont typeface="Wingdings" panose="05000000000000000000" pitchFamily="2" charset="2"/>
              <a:buChar char="v"/>
            </a:pPr>
            <a:r>
              <a:rPr lang="en-US" dirty="0">
                <a:solidFill>
                  <a:srgbClr val="000000"/>
                </a:solidFill>
                <a:latin typeface="Times New Roman" panose="02020603050405020304" pitchFamily="18" charset="0"/>
                <a:cs typeface="Times New Roman" panose="02020603050405020304" pitchFamily="18" charset="0"/>
              </a:rPr>
              <a:t>The stereochemistry of the product alkene for acyclic 1,2-disubstituted or trisubstituted alkenes is determined by the conﬁguration of the tertiary amine oxide. A stereospeciﬁc </a:t>
            </a:r>
            <a:r>
              <a:rPr lang="en-US" i="1" dirty="0">
                <a:solidFill>
                  <a:srgbClr val="000000"/>
                </a:solidFill>
                <a:latin typeface="Times New Roman" panose="02020603050405020304" pitchFamily="18" charset="0"/>
                <a:cs typeface="Times New Roman" panose="02020603050405020304" pitchFamily="18" charset="0"/>
              </a:rPr>
              <a:t>syn elimination pathway is followed. With cyclic substrates, the </a:t>
            </a:r>
            <a:r>
              <a:rPr lang="en-US" dirty="0">
                <a:solidFill>
                  <a:srgbClr val="000000"/>
                </a:solidFill>
                <a:latin typeface="Times New Roman" panose="02020603050405020304" pitchFamily="18" charset="0"/>
                <a:cs typeface="Times New Roman" panose="02020603050405020304" pitchFamily="18" charset="0"/>
              </a:rPr>
              <a:t>ring conformation is important, such that heating dimethylmenthylamine oxide </a:t>
            </a:r>
            <a:r>
              <a:rPr lang="en-US" b="1" dirty="0">
                <a:solidFill>
                  <a:srgbClr val="000000"/>
                </a:solidFill>
                <a:latin typeface="Times New Roman" panose="02020603050405020304" pitchFamily="18" charset="0"/>
                <a:cs typeface="Times New Roman" panose="02020603050405020304" pitchFamily="18" charset="0"/>
              </a:rPr>
              <a:t>1 gave a mixture of 2- and 3-menthene, whereas the isomeric </a:t>
            </a:r>
            <a:r>
              <a:rPr lang="en-US" b="1" dirty="0" err="1">
                <a:solidFill>
                  <a:srgbClr val="000000"/>
                </a:solidFill>
                <a:latin typeface="Times New Roman" panose="02020603050405020304" pitchFamily="18" charset="0"/>
                <a:cs typeface="Times New Roman" panose="02020603050405020304" pitchFamily="18" charset="0"/>
              </a:rPr>
              <a:t>neomenthylamine</a:t>
            </a:r>
            <a:r>
              <a:rPr lang="en-US" b="1" dirty="0">
                <a:solidFill>
                  <a:srgbClr val="000000"/>
                </a:solidFill>
                <a:latin typeface="Times New Roman" panose="02020603050405020304" pitchFamily="18" charset="0"/>
                <a:cs typeface="Times New Roman" panose="02020603050405020304" pitchFamily="18" charset="0"/>
              </a:rPr>
              <a:t> </a:t>
            </a:r>
            <a:r>
              <a:rPr lang="en-IN" dirty="0">
                <a:solidFill>
                  <a:srgbClr val="000000"/>
                </a:solidFill>
                <a:latin typeface="Times New Roman" panose="02020603050405020304" pitchFamily="18" charset="0"/>
                <a:cs typeface="Times New Roman" panose="02020603050405020304" pitchFamily="18" charset="0"/>
              </a:rPr>
              <a:t>oxide </a:t>
            </a:r>
            <a:r>
              <a:rPr lang="en-IN" b="1" dirty="0">
                <a:solidFill>
                  <a:srgbClr val="000000"/>
                </a:solidFill>
                <a:latin typeface="Times New Roman" panose="02020603050405020304" pitchFamily="18" charset="0"/>
                <a:cs typeface="Times New Roman" panose="02020603050405020304" pitchFamily="18" charset="0"/>
              </a:rPr>
              <a:t>2 gave only one product</a:t>
            </a:r>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DCB9CB-8355-497E-9882-83B0338B761F}"/>
              </a:ext>
            </a:extLst>
          </p:cNvPr>
          <p:cNvPicPr>
            <a:picLocks noChangeAspect="1"/>
          </p:cNvPicPr>
          <p:nvPr/>
        </p:nvPicPr>
        <p:blipFill>
          <a:blip r:embed="rId4"/>
          <a:stretch>
            <a:fillRect/>
          </a:stretch>
        </p:blipFill>
        <p:spPr>
          <a:xfrm>
            <a:off x="6305550" y="1272903"/>
            <a:ext cx="5219700" cy="1949801"/>
          </a:xfrm>
          <a:prstGeom prst="rect">
            <a:avLst/>
          </a:prstGeom>
        </p:spPr>
      </p:pic>
    </p:spTree>
    <p:extLst>
      <p:ext uri="{BB962C8B-B14F-4D97-AF65-F5344CB8AC3E}">
        <p14:creationId xmlns:p14="http://schemas.microsoft.com/office/powerpoint/2010/main" val="2564614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2A9E40-5927-462B-AC24-ED41F7CFAEB9}"/>
              </a:ext>
            </a:extLst>
          </p:cNvPr>
          <p:cNvPicPr>
            <a:picLocks noChangeAspect="1"/>
          </p:cNvPicPr>
          <p:nvPr/>
        </p:nvPicPr>
        <p:blipFill>
          <a:blip r:embed="rId2"/>
          <a:stretch>
            <a:fillRect/>
          </a:stretch>
        </p:blipFill>
        <p:spPr>
          <a:xfrm>
            <a:off x="598418" y="1047750"/>
            <a:ext cx="10995164" cy="4214813"/>
          </a:xfrm>
          <a:prstGeom prst="rect">
            <a:avLst/>
          </a:prstGeom>
        </p:spPr>
      </p:pic>
    </p:spTree>
    <p:extLst>
      <p:ext uri="{BB962C8B-B14F-4D97-AF65-F5344CB8AC3E}">
        <p14:creationId xmlns:p14="http://schemas.microsoft.com/office/powerpoint/2010/main" val="95724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mine Reactivity">
            <a:extLst>
              <a:ext uri="{FF2B5EF4-FFF2-40B4-BE49-F238E27FC236}">
                <a16:creationId xmlns:a16="http://schemas.microsoft.com/office/drawing/2014/main" id="{2CD727E4-C4FE-4D62-B7D5-8746DCF72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875" y="869024"/>
            <a:ext cx="9121898" cy="511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5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71374-2DFA-4C9A-99B5-C411716790FE}"/>
              </a:ext>
            </a:extLst>
          </p:cNvPr>
          <p:cNvSpPr txBox="1"/>
          <p:nvPr/>
        </p:nvSpPr>
        <p:spPr>
          <a:xfrm>
            <a:off x="-9525" y="9525"/>
            <a:ext cx="4855816" cy="523220"/>
          </a:xfrm>
          <a:prstGeom prst="rect">
            <a:avLst/>
          </a:prstGeom>
          <a:noFill/>
        </p:spPr>
        <p:txBody>
          <a:bodyPr wrap="none" rtlCol="0">
            <a:spAutoFit/>
          </a:bodyPr>
          <a:lstStyle/>
          <a:p>
            <a:r>
              <a:rPr lang="en-US" sz="2800" b="1" dirty="0">
                <a:solidFill>
                  <a:srgbClr val="002060"/>
                </a:solidFill>
                <a:latin typeface="Arial" panose="020B0604020202020204" pitchFamily="34" charset="0"/>
                <a:cs typeface="Arial" panose="020B0604020202020204" pitchFamily="34" charset="0"/>
              </a:rPr>
              <a:t>Outline of the Presentation</a:t>
            </a:r>
            <a:r>
              <a:rPr lang="en-US" b="1" dirty="0">
                <a:latin typeface="Arial" panose="020B0604020202020204" pitchFamily="34" charset="0"/>
                <a:cs typeface="Arial" panose="020B0604020202020204" pitchFamily="34" charset="0"/>
              </a:rPr>
              <a:t>:</a:t>
            </a:r>
            <a:endParaRPr lang="en-IN"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4F3F30D-7A15-4262-924C-CBAB7B4B5B45}"/>
              </a:ext>
            </a:extLst>
          </p:cNvPr>
          <p:cNvSpPr/>
          <p:nvPr/>
        </p:nvSpPr>
        <p:spPr>
          <a:xfrm>
            <a:off x="419099" y="897315"/>
            <a:ext cx="10258425" cy="3891258"/>
          </a:xfrm>
          <a:prstGeom prst="rect">
            <a:avLst/>
          </a:prstGeom>
        </p:spPr>
        <p:txBody>
          <a:bodyPr wrap="square">
            <a:spAutoFit/>
          </a:bodyPr>
          <a:lstStyle/>
          <a:p>
            <a:pPr marL="400050" indent="-400050" algn="just">
              <a:lnSpc>
                <a:spcPct val="200000"/>
              </a:lnSpc>
              <a:buAutoNum type="romanUcPeriod"/>
            </a:pPr>
            <a:r>
              <a:rPr lang="en-IN" dirty="0">
                <a:solidFill>
                  <a:srgbClr val="000000"/>
                </a:solidFill>
                <a:latin typeface="Times New Roman" panose="02020603050405020304" pitchFamily="18" charset="0"/>
              </a:rPr>
              <a:t>E1cB Elimination</a:t>
            </a:r>
          </a:p>
          <a:p>
            <a:pPr algn="just">
              <a:lnSpc>
                <a:spcPct val="200000"/>
              </a:lnSpc>
            </a:pPr>
            <a:endParaRPr lang="en-IN" dirty="0">
              <a:solidFill>
                <a:srgbClr val="000000"/>
              </a:solidFill>
              <a:latin typeface="Times New Roman" panose="02020603050405020304" pitchFamily="18" charset="0"/>
            </a:endParaRPr>
          </a:p>
          <a:p>
            <a:pPr algn="just">
              <a:lnSpc>
                <a:spcPct val="200000"/>
              </a:lnSpc>
            </a:pPr>
            <a:r>
              <a:rPr lang="en-IN" dirty="0">
                <a:solidFill>
                  <a:srgbClr val="000000"/>
                </a:solidFill>
                <a:latin typeface="Times New Roman" panose="02020603050405020304" pitchFamily="18" charset="0"/>
              </a:rPr>
              <a:t>II. Pyrolytic Elimination Introduction</a:t>
            </a:r>
            <a:endParaRPr lang="en-US" dirty="0">
              <a:solidFill>
                <a:srgbClr val="000000"/>
              </a:solidFill>
              <a:latin typeface="Times New Roman" panose="02020603050405020304" pitchFamily="18" charset="0"/>
            </a:endParaRPr>
          </a:p>
          <a:p>
            <a:pPr algn="just">
              <a:lnSpc>
                <a:spcPct val="200000"/>
              </a:lnSpc>
            </a:pPr>
            <a:r>
              <a:rPr lang="en-US" dirty="0">
                <a:solidFill>
                  <a:srgbClr val="000000"/>
                </a:solidFill>
                <a:latin typeface="Times New Roman" panose="02020603050405020304" pitchFamily="18" charset="0"/>
              </a:rPr>
              <a:t>      a) Chugave elimination of Xanthates and Thionocarbonates</a:t>
            </a:r>
          </a:p>
          <a:p>
            <a:pPr algn="just">
              <a:lnSpc>
                <a:spcPct val="200000"/>
              </a:lnSpc>
            </a:pPr>
            <a:r>
              <a:rPr lang="en-US" dirty="0">
                <a:solidFill>
                  <a:srgbClr val="000000"/>
                </a:solidFill>
                <a:latin typeface="Times New Roman" panose="02020603050405020304" pitchFamily="18" charset="0"/>
              </a:rPr>
              <a:t>      b)The Cope Elimination of tert-</a:t>
            </a:r>
            <a:r>
              <a:rPr lang="en-US" dirty="0" err="1">
                <a:solidFill>
                  <a:srgbClr val="000000"/>
                </a:solidFill>
                <a:latin typeface="Times New Roman" panose="02020603050405020304" pitchFamily="18" charset="0"/>
              </a:rPr>
              <a:t>amineoxides</a:t>
            </a:r>
            <a:endParaRPr lang="en-US" dirty="0">
              <a:solidFill>
                <a:srgbClr val="000000"/>
              </a:solidFill>
              <a:latin typeface="Times New Roman" panose="02020603050405020304" pitchFamily="18" charset="0"/>
            </a:endParaRPr>
          </a:p>
          <a:p>
            <a:pPr algn="just">
              <a:lnSpc>
                <a:spcPct val="200000"/>
              </a:lnSpc>
            </a:pPr>
            <a:r>
              <a:rPr lang="en-IN" dirty="0">
                <a:solidFill>
                  <a:srgbClr val="000000"/>
                </a:solidFill>
                <a:latin typeface="Times New Roman" panose="02020603050405020304" pitchFamily="18" charset="0"/>
              </a:rPr>
              <a:t>      c)Sulfoxides containing substrates</a:t>
            </a:r>
          </a:p>
          <a:p>
            <a:pPr algn="just">
              <a:lnSpc>
                <a:spcPct val="200000"/>
              </a:lnSpc>
            </a:pPr>
            <a:r>
              <a:rPr lang="en-IN" dirty="0">
                <a:solidFill>
                  <a:srgbClr val="000000"/>
                </a:solidFill>
                <a:latin typeface="Times New Roman" panose="02020603050405020304" pitchFamily="18" charset="0"/>
              </a:rPr>
              <a:t>       d) Selenoxides pyrolysis</a:t>
            </a:r>
            <a:endParaRPr lang="en-IN" dirty="0"/>
          </a:p>
        </p:txBody>
      </p:sp>
    </p:spTree>
    <p:extLst>
      <p:ext uri="{BB962C8B-B14F-4D97-AF65-F5344CB8AC3E}">
        <p14:creationId xmlns:p14="http://schemas.microsoft.com/office/powerpoint/2010/main" val="2316211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444605D-169B-4625-904C-DAC8F4EF7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83" y="1184522"/>
            <a:ext cx="10910656" cy="369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5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75AD36-E026-4EF3-B6E0-6BDD18DB9454}"/>
              </a:ext>
            </a:extLst>
          </p:cNvPr>
          <p:cNvSpPr/>
          <p:nvPr/>
        </p:nvSpPr>
        <p:spPr>
          <a:xfrm>
            <a:off x="123825" y="534591"/>
            <a:ext cx="11791950" cy="1477328"/>
          </a:xfrm>
          <a:prstGeom prst="rect">
            <a:avLst/>
          </a:prstGeom>
        </p:spPr>
        <p:txBody>
          <a:bodyPr wrap="square">
            <a:spAutoFit/>
          </a:bodyPr>
          <a:lstStyle/>
          <a:p>
            <a:pPr marL="285750" indent="-285750" algn="just">
              <a:buFont typeface="Wingdings" panose="05000000000000000000" pitchFamily="2" charset="2"/>
              <a:buChar char="v"/>
            </a:pPr>
            <a:r>
              <a:rPr lang="en-US" dirty="0">
                <a:solidFill>
                  <a:srgbClr val="000000"/>
                </a:solidFill>
                <a:latin typeface="Times New Roman" panose="02020603050405020304" pitchFamily="18" charset="0"/>
              </a:rPr>
              <a:t>Sulfoxides with a -hydrogen atom readily undergo </a:t>
            </a:r>
            <a:r>
              <a:rPr lang="en-US" i="1" dirty="0">
                <a:solidFill>
                  <a:srgbClr val="000000"/>
                </a:solidFill>
                <a:latin typeface="Cambria" panose="02040503050406030204" pitchFamily="18" charset="0"/>
              </a:rPr>
              <a:t>syn </a:t>
            </a:r>
            <a:r>
              <a:rPr lang="en-US" i="1" dirty="0">
                <a:solidFill>
                  <a:srgbClr val="000000"/>
                </a:solidFill>
                <a:latin typeface="Times New Roman" panose="02020603050405020304" pitchFamily="18" charset="0"/>
              </a:rPr>
              <a:t>elimination on pyroly</a:t>
            </a:r>
            <a:r>
              <a:rPr lang="en-US" dirty="0">
                <a:solidFill>
                  <a:srgbClr val="000000"/>
                </a:solidFill>
                <a:latin typeface="Times New Roman" panose="02020603050405020304" pitchFamily="18" charset="0"/>
              </a:rPr>
              <a:t>sis to form alkenes. These reactions take place by way of a concerted cyclic pathway and are therefore highly stereoselective. The sulfoxide </a:t>
            </a:r>
            <a:r>
              <a:rPr lang="en-US" i="1" dirty="0">
                <a:solidFill>
                  <a:srgbClr val="000000"/>
                </a:solidFill>
                <a:latin typeface="Cambria" panose="02040503050406030204" pitchFamily="18" charset="0"/>
              </a:rPr>
              <a:t>anti</a:t>
            </a:r>
            <a:r>
              <a:rPr lang="en-US" i="1" dirty="0">
                <a:solidFill>
                  <a:srgbClr val="000000"/>
                </a:solidFill>
                <a:latin typeface="Times New Roman" panose="02020603050405020304" pitchFamily="18" charset="0"/>
              </a:rPr>
              <a:t>-</a:t>
            </a:r>
            <a:r>
              <a:rPr lang="en-US" b="1" i="1" dirty="0">
                <a:solidFill>
                  <a:srgbClr val="000000"/>
                </a:solidFill>
                <a:latin typeface="Cambria" panose="02040503050406030204" pitchFamily="18" charset="0"/>
              </a:rPr>
              <a:t>24</a:t>
            </a:r>
            <a:r>
              <a:rPr lang="en-US" b="1" i="1" dirty="0">
                <a:solidFill>
                  <a:srgbClr val="000000"/>
                </a:solidFill>
                <a:latin typeface="Times New Roman" panose="02020603050405020304" pitchFamily="18" charset="0"/>
              </a:rPr>
              <a:t>, for example, </a:t>
            </a:r>
            <a:r>
              <a:rPr lang="en-US" dirty="0">
                <a:solidFill>
                  <a:srgbClr val="000000"/>
                </a:solidFill>
                <a:latin typeface="Times New Roman" panose="02020603050405020304" pitchFamily="18" charset="0"/>
              </a:rPr>
              <a:t>gives predominantly </a:t>
            </a:r>
            <a:r>
              <a:rPr lang="en-US" i="1" dirty="0">
                <a:solidFill>
                  <a:srgbClr val="000000"/>
                </a:solidFill>
                <a:latin typeface="Cambria" panose="02040503050406030204" pitchFamily="18" charset="0"/>
              </a:rPr>
              <a:t>trans</a:t>
            </a:r>
            <a:r>
              <a:rPr lang="en-US" i="1" dirty="0">
                <a:solidFill>
                  <a:srgbClr val="000000"/>
                </a:solidFill>
                <a:latin typeface="Times New Roman" panose="02020603050405020304" pitchFamily="18" charset="0"/>
              </a:rPr>
              <a:t>-</a:t>
            </a:r>
            <a:r>
              <a:rPr lang="en-US" i="1" dirty="0" err="1">
                <a:solidFill>
                  <a:srgbClr val="000000"/>
                </a:solidFill>
                <a:latin typeface="Times New Roman" panose="02020603050405020304" pitchFamily="18" charset="0"/>
              </a:rPr>
              <a:t>methylstilbene</a:t>
            </a:r>
            <a:r>
              <a:rPr lang="en-US" i="1" dirty="0">
                <a:solidFill>
                  <a:srgbClr val="000000"/>
                </a:solidFill>
                <a:latin typeface="Times New Roman" panose="02020603050405020304" pitchFamily="18" charset="0"/>
              </a:rPr>
              <a:t>, whereas the corresponding </a:t>
            </a:r>
            <a:r>
              <a:rPr lang="en-US" i="1" dirty="0">
                <a:solidFill>
                  <a:srgbClr val="000000"/>
                </a:solidFill>
                <a:latin typeface="Cambria" panose="02040503050406030204" pitchFamily="18" charset="0"/>
              </a:rPr>
              <a:t>syn</a:t>
            </a:r>
            <a:r>
              <a:rPr lang="en-US" i="1" dirty="0">
                <a:solidFill>
                  <a:srgbClr val="000000"/>
                </a:solidFill>
                <a:latin typeface="Times New Roman" panose="02020603050405020304" pitchFamily="18" charset="0"/>
              </a:rPr>
              <a:t>-isomer </a:t>
            </a:r>
            <a:r>
              <a:rPr lang="en-US" dirty="0">
                <a:solidFill>
                  <a:srgbClr val="000000"/>
                </a:solidFill>
                <a:latin typeface="Times New Roman" panose="02020603050405020304" pitchFamily="18" charset="0"/>
              </a:rPr>
              <a:t>gives mainly </a:t>
            </a:r>
            <a:r>
              <a:rPr lang="en-US" i="1" dirty="0">
                <a:solidFill>
                  <a:srgbClr val="000000"/>
                </a:solidFill>
                <a:latin typeface="Cambria" panose="02040503050406030204" pitchFamily="18" charset="0"/>
              </a:rPr>
              <a:t>cis</a:t>
            </a:r>
            <a:r>
              <a:rPr lang="en-US" i="1" dirty="0">
                <a:solidFill>
                  <a:srgbClr val="000000"/>
                </a:solidFill>
                <a:latin typeface="Times New Roman" panose="02020603050405020304" pitchFamily="18" charset="0"/>
              </a:rPr>
              <a:t>-</a:t>
            </a:r>
            <a:r>
              <a:rPr lang="en-US" i="1" dirty="0" err="1">
                <a:solidFill>
                  <a:srgbClr val="000000"/>
                </a:solidFill>
                <a:latin typeface="Times New Roman" panose="02020603050405020304" pitchFamily="18" charset="0"/>
              </a:rPr>
              <a:t>methylstilbene</a:t>
            </a:r>
            <a:r>
              <a:rPr lang="en-US" i="1" dirty="0">
                <a:solidFill>
                  <a:srgbClr val="000000"/>
                </a:solidFill>
                <a:latin typeface="Times New Roman" panose="02020603050405020304" pitchFamily="18" charset="0"/>
              </a:rPr>
              <a:t>. Because sulfoxides are readily obtained </a:t>
            </a:r>
            <a:r>
              <a:rPr lang="en-US" dirty="0">
                <a:solidFill>
                  <a:srgbClr val="000000"/>
                </a:solidFill>
                <a:latin typeface="Times New Roman" panose="02020603050405020304" pitchFamily="18" charset="0"/>
              </a:rPr>
              <a:t>by oxidation of sulﬁdes, the reaction provides another useful method for making </a:t>
            </a:r>
            <a:r>
              <a:rPr lang="en-IN" dirty="0">
                <a:solidFill>
                  <a:srgbClr val="000000"/>
                </a:solidFill>
                <a:latin typeface="Times New Roman" panose="02020603050405020304" pitchFamily="18" charset="0"/>
              </a:rPr>
              <a:t>carbon–carbon double bonds.</a:t>
            </a:r>
            <a:endParaRPr lang="en-IN" dirty="0"/>
          </a:p>
        </p:txBody>
      </p:sp>
      <p:pic>
        <p:nvPicPr>
          <p:cNvPr id="3" name="Picture 2">
            <a:extLst>
              <a:ext uri="{FF2B5EF4-FFF2-40B4-BE49-F238E27FC236}">
                <a16:creationId xmlns:a16="http://schemas.microsoft.com/office/drawing/2014/main" id="{D1118B3F-F20C-499C-A88B-DADB97480AEB}"/>
              </a:ext>
            </a:extLst>
          </p:cNvPr>
          <p:cNvPicPr>
            <a:picLocks noChangeAspect="1"/>
          </p:cNvPicPr>
          <p:nvPr/>
        </p:nvPicPr>
        <p:blipFill>
          <a:blip r:embed="rId2"/>
          <a:stretch>
            <a:fillRect/>
          </a:stretch>
        </p:blipFill>
        <p:spPr>
          <a:xfrm>
            <a:off x="123825" y="2800350"/>
            <a:ext cx="6038607" cy="2045732"/>
          </a:xfrm>
          <a:prstGeom prst="rect">
            <a:avLst/>
          </a:prstGeom>
        </p:spPr>
      </p:pic>
      <p:pic>
        <p:nvPicPr>
          <p:cNvPr id="4" name="Picture 3">
            <a:extLst>
              <a:ext uri="{FF2B5EF4-FFF2-40B4-BE49-F238E27FC236}">
                <a16:creationId xmlns:a16="http://schemas.microsoft.com/office/drawing/2014/main" id="{7BBE6F76-EEBB-42A0-95A4-29F712843E3F}"/>
              </a:ext>
            </a:extLst>
          </p:cNvPr>
          <p:cNvPicPr>
            <a:picLocks noChangeAspect="1"/>
          </p:cNvPicPr>
          <p:nvPr/>
        </p:nvPicPr>
        <p:blipFill>
          <a:blip r:embed="rId3"/>
          <a:stretch>
            <a:fillRect/>
          </a:stretch>
        </p:blipFill>
        <p:spPr>
          <a:xfrm>
            <a:off x="6162432" y="2209400"/>
            <a:ext cx="5753343" cy="3227632"/>
          </a:xfrm>
          <a:prstGeom prst="rect">
            <a:avLst/>
          </a:prstGeom>
        </p:spPr>
      </p:pic>
      <p:sp>
        <p:nvSpPr>
          <p:cNvPr id="5" name="Arrow: Down 4">
            <a:extLst>
              <a:ext uri="{FF2B5EF4-FFF2-40B4-BE49-F238E27FC236}">
                <a16:creationId xmlns:a16="http://schemas.microsoft.com/office/drawing/2014/main" id="{5077E792-E7D3-4F22-8978-51DE3532A6AF}"/>
              </a:ext>
            </a:extLst>
          </p:cNvPr>
          <p:cNvSpPr/>
          <p:nvPr/>
        </p:nvSpPr>
        <p:spPr>
          <a:xfrm>
            <a:off x="6019800" y="2011919"/>
            <a:ext cx="484632" cy="3674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06A2676B-6841-4855-ABEB-ADCB5D30B5EE}"/>
              </a:ext>
            </a:extLst>
          </p:cNvPr>
          <p:cNvSpPr txBox="1"/>
          <p:nvPr/>
        </p:nvSpPr>
        <p:spPr>
          <a:xfrm>
            <a:off x="447675" y="19050"/>
            <a:ext cx="6335389" cy="523220"/>
          </a:xfrm>
          <a:prstGeom prst="rect">
            <a:avLst/>
          </a:prstGeom>
          <a:noFill/>
        </p:spPr>
        <p:txBody>
          <a:bodyPr wrap="none" rtlCol="0">
            <a:spAutoFit/>
          </a:bodyPr>
          <a:lstStyle/>
          <a:p>
            <a:r>
              <a:rPr lang="en-IN" sz="2800" b="1" dirty="0">
                <a:solidFill>
                  <a:srgbClr val="002060"/>
                </a:solidFill>
                <a:latin typeface="Arial" panose="020B0604020202020204" pitchFamily="34" charset="0"/>
                <a:cs typeface="Arial" panose="020B0604020202020204" pitchFamily="34" charset="0"/>
              </a:rPr>
              <a:t>Pyrolytic elimination of </a:t>
            </a:r>
            <a:r>
              <a:rPr lang="en-IN" sz="2800" b="1" dirty="0" err="1">
                <a:solidFill>
                  <a:srgbClr val="002060"/>
                </a:solidFill>
                <a:latin typeface="Arial" panose="020B0604020202020204" pitchFamily="34" charset="0"/>
                <a:cs typeface="Arial" panose="020B0604020202020204" pitchFamily="34" charset="0"/>
              </a:rPr>
              <a:t>sulphoxides</a:t>
            </a:r>
            <a:endParaRPr lang="en-IN"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50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BD8D98-8569-4768-A01E-63335666A15C}"/>
              </a:ext>
            </a:extLst>
          </p:cNvPr>
          <p:cNvPicPr>
            <a:picLocks noChangeAspect="1"/>
          </p:cNvPicPr>
          <p:nvPr/>
        </p:nvPicPr>
        <p:blipFill>
          <a:blip r:embed="rId2"/>
          <a:stretch>
            <a:fillRect/>
          </a:stretch>
        </p:blipFill>
        <p:spPr>
          <a:xfrm>
            <a:off x="1495425" y="4119562"/>
            <a:ext cx="6629400" cy="2295525"/>
          </a:xfrm>
          <a:prstGeom prst="rect">
            <a:avLst/>
          </a:prstGeom>
        </p:spPr>
      </p:pic>
      <p:pic>
        <p:nvPicPr>
          <p:cNvPr id="3" name="Picture 2">
            <a:extLst>
              <a:ext uri="{FF2B5EF4-FFF2-40B4-BE49-F238E27FC236}">
                <a16:creationId xmlns:a16="http://schemas.microsoft.com/office/drawing/2014/main" id="{AE59B48D-5504-4288-A376-EB61975B1151}"/>
              </a:ext>
            </a:extLst>
          </p:cNvPr>
          <p:cNvPicPr>
            <a:picLocks noChangeAspect="1"/>
          </p:cNvPicPr>
          <p:nvPr/>
        </p:nvPicPr>
        <p:blipFill>
          <a:blip r:embed="rId3"/>
          <a:stretch>
            <a:fillRect/>
          </a:stretch>
        </p:blipFill>
        <p:spPr>
          <a:xfrm>
            <a:off x="819150" y="206"/>
            <a:ext cx="9963150" cy="3244995"/>
          </a:xfrm>
          <a:prstGeom prst="rect">
            <a:avLst/>
          </a:prstGeom>
        </p:spPr>
      </p:pic>
      <p:pic>
        <p:nvPicPr>
          <p:cNvPr id="4" name="Picture 3">
            <a:extLst>
              <a:ext uri="{FF2B5EF4-FFF2-40B4-BE49-F238E27FC236}">
                <a16:creationId xmlns:a16="http://schemas.microsoft.com/office/drawing/2014/main" id="{58F341CF-41E5-41BF-AFA9-7774780FF275}"/>
              </a:ext>
            </a:extLst>
          </p:cNvPr>
          <p:cNvPicPr>
            <a:picLocks noChangeAspect="1"/>
          </p:cNvPicPr>
          <p:nvPr/>
        </p:nvPicPr>
        <p:blipFill>
          <a:blip r:embed="rId4"/>
          <a:stretch>
            <a:fillRect/>
          </a:stretch>
        </p:blipFill>
        <p:spPr>
          <a:xfrm>
            <a:off x="1152525" y="3245201"/>
            <a:ext cx="4183002" cy="367597"/>
          </a:xfrm>
          <a:prstGeom prst="rect">
            <a:avLst/>
          </a:prstGeom>
        </p:spPr>
      </p:pic>
    </p:spTree>
    <p:extLst>
      <p:ext uri="{BB962C8B-B14F-4D97-AF65-F5344CB8AC3E}">
        <p14:creationId xmlns:p14="http://schemas.microsoft.com/office/powerpoint/2010/main" val="1187601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A2DD10-2575-445B-B7E7-535399817BD5}"/>
              </a:ext>
            </a:extLst>
          </p:cNvPr>
          <p:cNvPicPr>
            <a:picLocks noChangeAspect="1"/>
          </p:cNvPicPr>
          <p:nvPr/>
        </p:nvPicPr>
        <p:blipFill>
          <a:blip r:embed="rId2"/>
          <a:stretch>
            <a:fillRect/>
          </a:stretch>
        </p:blipFill>
        <p:spPr>
          <a:xfrm>
            <a:off x="690562" y="962025"/>
            <a:ext cx="7724775" cy="2686050"/>
          </a:xfrm>
          <a:prstGeom prst="rect">
            <a:avLst/>
          </a:prstGeom>
        </p:spPr>
      </p:pic>
      <p:pic>
        <p:nvPicPr>
          <p:cNvPr id="3" name="Picture 2">
            <a:extLst>
              <a:ext uri="{FF2B5EF4-FFF2-40B4-BE49-F238E27FC236}">
                <a16:creationId xmlns:a16="http://schemas.microsoft.com/office/drawing/2014/main" id="{64AFCF04-7DA1-45F8-A7D0-7128AE09C188}"/>
              </a:ext>
            </a:extLst>
          </p:cNvPr>
          <p:cNvPicPr>
            <a:picLocks noChangeAspect="1"/>
          </p:cNvPicPr>
          <p:nvPr/>
        </p:nvPicPr>
        <p:blipFill>
          <a:blip r:embed="rId3"/>
          <a:stretch>
            <a:fillRect/>
          </a:stretch>
        </p:blipFill>
        <p:spPr>
          <a:xfrm>
            <a:off x="300037" y="152400"/>
            <a:ext cx="2085975" cy="361950"/>
          </a:xfrm>
          <a:prstGeom prst="rect">
            <a:avLst/>
          </a:prstGeom>
        </p:spPr>
      </p:pic>
      <p:pic>
        <p:nvPicPr>
          <p:cNvPr id="4" name="Picture 3">
            <a:extLst>
              <a:ext uri="{FF2B5EF4-FFF2-40B4-BE49-F238E27FC236}">
                <a16:creationId xmlns:a16="http://schemas.microsoft.com/office/drawing/2014/main" id="{5E74223B-0C0E-46B8-BD2D-B5F369F94811}"/>
              </a:ext>
            </a:extLst>
          </p:cNvPr>
          <p:cNvPicPr>
            <a:picLocks noChangeAspect="1"/>
          </p:cNvPicPr>
          <p:nvPr/>
        </p:nvPicPr>
        <p:blipFill>
          <a:blip r:embed="rId4"/>
          <a:stretch>
            <a:fillRect/>
          </a:stretch>
        </p:blipFill>
        <p:spPr>
          <a:xfrm>
            <a:off x="442912" y="4107139"/>
            <a:ext cx="5305425" cy="1362075"/>
          </a:xfrm>
          <a:prstGeom prst="rect">
            <a:avLst/>
          </a:prstGeom>
        </p:spPr>
      </p:pic>
      <p:pic>
        <p:nvPicPr>
          <p:cNvPr id="5" name="Picture 4">
            <a:extLst>
              <a:ext uri="{FF2B5EF4-FFF2-40B4-BE49-F238E27FC236}">
                <a16:creationId xmlns:a16="http://schemas.microsoft.com/office/drawing/2014/main" id="{48061536-C521-46D2-85B5-6696AC0E0BB3}"/>
              </a:ext>
            </a:extLst>
          </p:cNvPr>
          <p:cNvPicPr>
            <a:picLocks noChangeAspect="1"/>
          </p:cNvPicPr>
          <p:nvPr/>
        </p:nvPicPr>
        <p:blipFill>
          <a:blip r:embed="rId5"/>
          <a:stretch>
            <a:fillRect/>
          </a:stretch>
        </p:blipFill>
        <p:spPr>
          <a:xfrm>
            <a:off x="5995988" y="3429000"/>
            <a:ext cx="5948362" cy="2592665"/>
          </a:xfrm>
          <a:prstGeom prst="rect">
            <a:avLst/>
          </a:prstGeom>
        </p:spPr>
      </p:pic>
    </p:spTree>
    <p:extLst>
      <p:ext uri="{BB962C8B-B14F-4D97-AF65-F5344CB8AC3E}">
        <p14:creationId xmlns:p14="http://schemas.microsoft.com/office/powerpoint/2010/main" val="415247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CBD41E-A247-47BD-84B4-6828029EC8E5}"/>
              </a:ext>
            </a:extLst>
          </p:cNvPr>
          <p:cNvPicPr>
            <a:picLocks noChangeAspect="1"/>
          </p:cNvPicPr>
          <p:nvPr/>
        </p:nvPicPr>
        <p:blipFill>
          <a:blip r:embed="rId2"/>
          <a:stretch>
            <a:fillRect/>
          </a:stretch>
        </p:blipFill>
        <p:spPr>
          <a:xfrm>
            <a:off x="1495424" y="345802"/>
            <a:ext cx="8086725" cy="6166395"/>
          </a:xfrm>
          <a:prstGeom prst="rect">
            <a:avLst/>
          </a:prstGeom>
        </p:spPr>
      </p:pic>
      <p:sp>
        <p:nvSpPr>
          <p:cNvPr id="3" name="TextBox 2">
            <a:extLst>
              <a:ext uri="{FF2B5EF4-FFF2-40B4-BE49-F238E27FC236}">
                <a16:creationId xmlns:a16="http://schemas.microsoft.com/office/drawing/2014/main" id="{6B6C3AC1-F018-41D1-92D8-7A265677A67D}"/>
              </a:ext>
            </a:extLst>
          </p:cNvPr>
          <p:cNvSpPr txBox="1"/>
          <p:nvPr/>
        </p:nvSpPr>
        <p:spPr>
          <a:xfrm>
            <a:off x="38100" y="47625"/>
            <a:ext cx="1821332" cy="523220"/>
          </a:xfrm>
          <a:prstGeom prst="rect">
            <a:avLst/>
          </a:prstGeom>
          <a:noFill/>
        </p:spPr>
        <p:txBody>
          <a:bodyPr wrap="none" rtlCol="0">
            <a:spAutoFit/>
          </a:bodyPr>
          <a:lstStyle/>
          <a:p>
            <a:r>
              <a:rPr lang="en-IN" sz="2800" b="1" dirty="0">
                <a:solidFill>
                  <a:srgbClr val="002060"/>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208837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35614-201A-4C13-8761-E191DB829C52}"/>
              </a:ext>
            </a:extLst>
          </p:cNvPr>
          <p:cNvSpPr txBox="1"/>
          <p:nvPr/>
        </p:nvSpPr>
        <p:spPr>
          <a:xfrm>
            <a:off x="4252404" y="2095130"/>
            <a:ext cx="2435410" cy="707886"/>
          </a:xfrm>
          <a:prstGeom prst="rect">
            <a:avLst/>
          </a:prstGeom>
          <a:noFill/>
        </p:spPr>
        <p:txBody>
          <a:bodyPr wrap="none" rtlCol="0">
            <a:spAutoFit/>
          </a:bodyPr>
          <a:lstStyle/>
          <a:p>
            <a:r>
              <a:rPr lang="en-IN" sz="4000" dirty="0">
                <a:solidFill>
                  <a:srgbClr val="FF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54326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4CC997-DD1A-43FE-AF80-8BAF7C727915}"/>
              </a:ext>
            </a:extLst>
          </p:cNvPr>
          <p:cNvSpPr txBox="1"/>
          <p:nvPr/>
        </p:nvSpPr>
        <p:spPr>
          <a:xfrm>
            <a:off x="772352" y="461633"/>
            <a:ext cx="2858610" cy="523220"/>
          </a:xfrm>
          <a:prstGeom prst="rect">
            <a:avLst/>
          </a:prstGeom>
          <a:noFill/>
        </p:spPr>
        <p:txBody>
          <a:bodyPr wrap="square" rtlCol="0">
            <a:spAutoFit/>
          </a:bodyPr>
          <a:lstStyle/>
          <a:p>
            <a:r>
              <a:rPr lang="en-IN" sz="2800" b="1" dirty="0">
                <a:solidFill>
                  <a:srgbClr val="002060"/>
                </a:solidFill>
                <a:latin typeface="Times New Roman" panose="02020603050405020304" pitchFamily="18" charset="0"/>
                <a:cs typeface="Times New Roman" panose="02020603050405020304" pitchFamily="18" charset="0"/>
              </a:rPr>
              <a:t>E1cB Reaction</a:t>
            </a:r>
          </a:p>
        </p:txBody>
      </p:sp>
      <p:sp>
        <p:nvSpPr>
          <p:cNvPr id="4" name="Rectangle 3">
            <a:extLst>
              <a:ext uri="{FF2B5EF4-FFF2-40B4-BE49-F238E27FC236}">
                <a16:creationId xmlns:a16="http://schemas.microsoft.com/office/drawing/2014/main" id="{F77A4795-47B4-4927-A413-FDEF32667748}"/>
              </a:ext>
            </a:extLst>
          </p:cNvPr>
          <p:cNvSpPr/>
          <p:nvPr/>
        </p:nvSpPr>
        <p:spPr>
          <a:xfrm>
            <a:off x="329953" y="1305341"/>
            <a:ext cx="11532094" cy="4247317"/>
          </a:xfrm>
          <a:prstGeom prst="rect">
            <a:avLst/>
          </a:prstGeom>
        </p:spPr>
        <p:txBody>
          <a:bodyPr wrap="square">
            <a:spAutoFit/>
          </a:bodyPr>
          <a:lstStyle/>
          <a:p>
            <a:pPr marL="285750" indent="-285750" algn="just">
              <a:buFont typeface="Wingdings" panose="05000000000000000000" pitchFamily="2" charset="2"/>
              <a:buChar char="v"/>
            </a:pPr>
            <a:r>
              <a:rPr lang="en-IN" dirty="0">
                <a:solidFill>
                  <a:srgbClr val="000000"/>
                </a:solidFill>
                <a:latin typeface="Times New Roman" panose="02020603050405020304" pitchFamily="18" charset="0"/>
                <a:cs typeface="Times New Roman" panose="02020603050405020304" pitchFamily="18" charset="0"/>
              </a:rPr>
              <a:t>The E1cb </a:t>
            </a:r>
            <a:r>
              <a:rPr lang="en-US" dirty="0">
                <a:solidFill>
                  <a:srgbClr val="000000"/>
                </a:solidFill>
                <a:latin typeface="Times New Roman" panose="02020603050405020304" pitchFamily="18" charset="0"/>
                <a:cs typeface="Times New Roman" panose="02020603050405020304" pitchFamily="18" charset="0"/>
              </a:rPr>
              <a:t>mechanism, like the E1, involves two steps, but the order is reversed. Deprotonation, forming a carbanion intermediate, precedes expulsion of the leaving group.</a:t>
            </a:r>
          </a:p>
          <a:p>
            <a:pPr marL="285750" indent="-285750" algn="just">
              <a:buFont typeface="Wingdings" panose="05000000000000000000" pitchFamily="2" charset="2"/>
              <a:buChar char="v"/>
            </a:pPr>
            <a:endParaRPr lang="en-US"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E1cB stands for </a:t>
            </a:r>
            <a:r>
              <a:rPr lang="en-US" b="1" dirty="0">
                <a:latin typeface="Times New Roman" panose="02020603050405020304" pitchFamily="18" charset="0"/>
                <a:cs typeface="Times New Roman" panose="02020603050405020304" pitchFamily="18" charset="0"/>
              </a:rPr>
              <a:t>Elimination Unimolecular conjugate Base. The reaction is </a:t>
            </a:r>
            <a:r>
              <a:rPr lang="en-US" dirty="0">
                <a:latin typeface="Times New Roman" panose="02020603050405020304" pitchFamily="18" charset="0"/>
                <a:cs typeface="Times New Roman" panose="02020603050405020304" pitchFamily="18" charset="0"/>
              </a:rPr>
              <a:t>unimolecular from the conjugate base of the starting compound, which in turn is formed by deprotonation of the starting compound by a suitable base.</a:t>
            </a:r>
          </a:p>
          <a:p>
            <a:pPr marL="285750" indent="-285750" algn="just">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In this reaction base first abstracts the β hydrogen, giving rise to a carbanion or conjugate base of the substrate from which the leaving group departs subsequently to form the product.</a:t>
            </a:r>
          </a:p>
          <a:p>
            <a:pPr marL="285750" indent="-285750" algn="just">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An interesting comparison can be done with the E1 pathway. The timing of departure of the groups is reversed as compared to that in E1 reaction. In E1cB, the deprotonation occurs ahead of leaving group departure.</a:t>
            </a:r>
          </a:p>
          <a:p>
            <a:pPr marL="285750" indent="-285750" algn="just">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Reaction usually follows second order kinetics but is designated as E1cB to indicate that the departure of the leaving group is from the initially formed conjugate base (i.e., carbanion).</a:t>
            </a:r>
          </a:p>
          <a:p>
            <a:pPr marL="285750" indent="-285750" algn="just">
              <a:buFont typeface="Wingdings" panose="05000000000000000000" pitchFamily="2" charset="2"/>
              <a:buChar char="v"/>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2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3AA53-2880-47E4-A99C-DC1FF1E6D7B5}"/>
              </a:ext>
            </a:extLst>
          </p:cNvPr>
          <p:cNvPicPr>
            <a:picLocks noChangeAspect="1"/>
          </p:cNvPicPr>
          <p:nvPr/>
        </p:nvPicPr>
        <p:blipFill rotWithShape="1">
          <a:blip r:embed="rId2"/>
          <a:srcRect l="23665" t="43494" r="35558" b="17024"/>
          <a:stretch/>
        </p:blipFill>
        <p:spPr>
          <a:xfrm>
            <a:off x="3027285" y="2459115"/>
            <a:ext cx="4971496" cy="2707690"/>
          </a:xfrm>
          <a:prstGeom prst="rect">
            <a:avLst/>
          </a:prstGeom>
        </p:spPr>
      </p:pic>
      <p:sp>
        <p:nvSpPr>
          <p:cNvPr id="4" name="TextBox 3">
            <a:extLst>
              <a:ext uri="{FF2B5EF4-FFF2-40B4-BE49-F238E27FC236}">
                <a16:creationId xmlns:a16="http://schemas.microsoft.com/office/drawing/2014/main" id="{8950303F-E0CA-482F-87A7-37D34A0B0295}"/>
              </a:ext>
            </a:extLst>
          </p:cNvPr>
          <p:cNvSpPr txBox="1"/>
          <p:nvPr/>
        </p:nvSpPr>
        <p:spPr>
          <a:xfrm>
            <a:off x="2636668" y="1526959"/>
            <a:ext cx="7336432" cy="584775"/>
          </a:xfrm>
          <a:prstGeom prst="rect">
            <a:avLst/>
          </a:prstGeom>
          <a:noFill/>
        </p:spPr>
        <p:txBody>
          <a:bodyPr wrap="none" rtlCol="0">
            <a:spAutoFit/>
          </a:bodyPr>
          <a:lstStyle/>
          <a:p>
            <a:r>
              <a:rPr lang="en-IN" sz="3200" b="1" dirty="0"/>
              <a:t>E1cB mechanism or carbanion mechanism</a:t>
            </a:r>
          </a:p>
        </p:txBody>
      </p:sp>
    </p:spTree>
    <p:extLst>
      <p:ext uri="{BB962C8B-B14F-4D97-AF65-F5344CB8AC3E}">
        <p14:creationId xmlns:p14="http://schemas.microsoft.com/office/powerpoint/2010/main" val="145864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B72BD2-CB3E-4630-8672-7300082E8CED}"/>
              </a:ext>
            </a:extLst>
          </p:cNvPr>
          <p:cNvPicPr>
            <a:picLocks noChangeAspect="1"/>
          </p:cNvPicPr>
          <p:nvPr/>
        </p:nvPicPr>
        <p:blipFill>
          <a:blip r:embed="rId2"/>
          <a:stretch>
            <a:fillRect/>
          </a:stretch>
        </p:blipFill>
        <p:spPr>
          <a:xfrm>
            <a:off x="1503915" y="521570"/>
            <a:ext cx="9433902" cy="1247358"/>
          </a:xfrm>
          <a:prstGeom prst="rect">
            <a:avLst/>
          </a:prstGeom>
        </p:spPr>
      </p:pic>
      <p:sp>
        <p:nvSpPr>
          <p:cNvPr id="3" name="TextBox 2">
            <a:extLst>
              <a:ext uri="{FF2B5EF4-FFF2-40B4-BE49-F238E27FC236}">
                <a16:creationId xmlns:a16="http://schemas.microsoft.com/office/drawing/2014/main" id="{EDF26651-2ABB-49B6-A579-A1F59EF54049}"/>
              </a:ext>
            </a:extLst>
          </p:cNvPr>
          <p:cNvSpPr txBox="1"/>
          <p:nvPr/>
        </p:nvSpPr>
        <p:spPr>
          <a:xfrm>
            <a:off x="1411550" y="2938509"/>
            <a:ext cx="184731" cy="369332"/>
          </a:xfrm>
          <a:prstGeom prst="rect">
            <a:avLst/>
          </a:prstGeom>
          <a:noFill/>
        </p:spPr>
        <p:txBody>
          <a:bodyPr wrap="none" rtlCol="0">
            <a:spAutoFit/>
          </a:bodyPr>
          <a:lstStyle/>
          <a:p>
            <a:endParaRPr lang="en-IN" dirty="0"/>
          </a:p>
        </p:txBody>
      </p:sp>
      <p:sp>
        <p:nvSpPr>
          <p:cNvPr id="4" name="Rectangle 3">
            <a:extLst>
              <a:ext uri="{FF2B5EF4-FFF2-40B4-BE49-F238E27FC236}">
                <a16:creationId xmlns:a16="http://schemas.microsoft.com/office/drawing/2014/main" id="{790F2091-ACF7-41FE-A54F-C31B3108BAA2}"/>
              </a:ext>
            </a:extLst>
          </p:cNvPr>
          <p:cNvSpPr/>
          <p:nvPr/>
        </p:nvSpPr>
        <p:spPr>
          <a:xfrm>
            <a:off x="257451" y="2158788"/>
            <a:ext cx="10990555" cy="1477328"/>
          </a:xfrm>
          <a:prstGeom prst="rect">
            <a:avLst/>
          </a:prstGeom>
        </p:spPr>
        <p:txBody>
          <a:bodyPr wrap="square">
            <a:spAutoFit/>
          </a:bodyPr>
          <a:lstStyle/>
          <a:p>
            <a:pPr marL="285750" indent="-285750" algn="just">
              <a:buFont typeface="Wingdings" panose="05000000000000000000" pitchFamily="2" charset="2"/>
              <a:buChar char="v"/>
            </a:pPr>
            <a:r>
              <a:rPr lang="en-IN" dirty="0">
                <a:solidFill>
                  <a:srgbClr val="000000"/>
                </a:solidFill>
                <a:latin typeface="Times New Roman" panose="02020603050405020304" pitchFamily="18" charset="0"/>
              </a:rPr>
              <a:t>E1cb </a:t>
            </a:r>
            <a:r>
              <a:rPr lang="en-US" dirty="0">
                <a:solidFill>
                  <a:srgbClr val="000000"/>
                </a:solidFill>
                <a:latin typeface="Times New Roman" panose="02020603050405020304" pitchFamily="18" charset="0"/>
              </a:rPr>
              <a:t>mechanisms can be subdivided into E1cb</a:t>
            </a:r>
            <a:r>
              <a:rPr lang="en-US" baseline="-25000" dirty="0">
                <a:solidFill>
                  <a:srgbClr val="000000"/>
                </a:solidFill>
                <a:latin typeface="Times New Roman" panose="02020603050405020304" pitchFamily="18" charset="0"/>
              </a:rPr>
              <a:t>irr </a:t>
            </a:r>
            <a:r>
              <a:rPr lang="en-IN" sz="800" baseline="-25000" dirty="0">
                <a:solidFill>
                  <a:srgbClr val="000000"/>
                </a:solidFill>
                <a:latin typeface="Times New Roman" panose="02020603050405020304" pitchFamily="18" charset="0"/>
              </a:rPr>
              <a:t> </a:t>
            </a:r>
            <a:r>
              <a:rPr lang="en-IN" dirty="0">
                <a:solidFill>
                  <a:srgbClr val="000000"/>
                </a:solidFill>
                <a:latin typeface="Times New Roman" panose="02020603050405020304" pitchFamily="18" charset="0"/>
              </a:rPr>
              <a:t>and E1cb</a:t>
            </a:r>
            <a:r>
              <a:rPr lang="en-US" baseline="-25000" dirty="0">
                <a:solidFill>
                  <a:srgbClr val="000000"/>
                </a:solidFill>
                <a:latin typeface="Times New Roman" panose="02020603050405020304" pitchFamily="18" charset="0"/>
              </a:rPr>
              <a:t>rev </a:t>
            </a:r>
            <a:r>
              <a:rPr lang="en-IN" dirty="0">
                <a:solidFill>
                  <a:srgbClr val="000000"/>
                </a:solidFill>
                <a:latin typeface="Times New Roman" panose="02020603050405020304" pitchFamily="18" charset="0"/>
              </a:rPr>
              <a:t>, depending on whether the </a:t>
            </a:r>
            <a:r>
              <a:rPr lang="en-US" dirty="0">
                <a:solidFill>
                  <a:srgbClr val="000000"/>
                </a:solidFill>
                <a:latin typeface="Times New Roman" panose="02020603050405020304" pitchFamily="18" charset="0"/>
              </a:rPr>
              <a:t>formation of the carbanion intermediate is or is not rate determining. If the anion is formed reversibly it may be possible to detect proton exchange with the solvent </a:t>
            </a:r>
            <a:r>
              <a:rPr lang="en-IN" dirty="0">
                <a:solidFill>
                  <a:srgbClr val="000000"/>
                </a:solidFill>
                <a:latin typeface="Times New Roman" panose="02020603050405020304" pitchFamily="18" charset="0"/>
              </a:rPr>
              <a:t>(E1cb)</a:t>
            </a:r>
            <a:r>
              <a:rPr lang="en-IN" sz="800" dirty="0">
                <a:solidFill>
                  <a:srgbClr val="000000"/>
                </a:solidFill>
                <a:latin typeface="Times New Roman" panose="02020603050405020304" pitchFamily="18" charset="0"/>
              </a:rPr>
              <a:t>rev </a:t>
            </a:r>
            <a:r>
              <a:rPr lang="en-US" dirty="0">
                <a:solidFill>
                  <a:srgbClr val="000000"/>
                </a:solidFill>
                <a:latin typeface="Times New Roman" panose="02020603050405020304" pitchFamily="18" charset="0"/>
              </a:rPr>
              <a:t>. This is not the case if formation of the carbanion is the rate-determining </a:t>
            </a:r>
            <a:r>
              <a:rPr lang="en-IN" dirty="0">
                <a:solidFill>
                  <a:srgbClr val="000000"/>
                </a:solidFill>
                <a:latin typeface="Times New Roman" panose="02020603050405020304" pitchFamily="18" charset="0"/>
              </a:rPr>
              <a:t>step E1cb</a:t>
            </a:r>
            <a:r>
              <a:rPr lang="en-IN" sz="800" dirty="0">
                <a:solidFill>
                  <a:srgbClr val="000000"/>
                </a:solidFill>
                <a:latin typeface="Times New Roman" panose="02020603050405020304" pitchFamily="18" charset="0"/>
              </a:rPr>
              <a:t>irr.</a:t>
            </a:r>
          </a:p>
          <a:p>
            <a:pPr marL="285750" indent="-285750" algn="just">
              <a:buFont typeface="Wingdings" panose="05000000000000000000" pitchFamily="2" charset="2"/>
              <a:buChar char="v"/>
            </a:pPr>
            <a:endParaRPr lang="en-IN" dirty="0"/>
          </a:p>
        </p:txBody>
      </p:sp>
      <p:pic>
        <p:nvPicPr>
          <p:cNvPr id="5" name="Picture 4">
            <a:extLst>
              <a:ext uri="{FF2B5EF4-FFF2-40B4-BE49-F238E27FC236}">
                <a16:creationId xmlns:a16="http://schemas.microsoft.com/office/drawing/2014/main" id="{BFDAF435-EDC7-4FA3-96F0-B8CDF4338024}"/>
              </a:ext>
            </a:extLst>
          </p:cNvPr>
          <p:cNvPicPr>
            <a:picLocks noChangeAspect="1"/>
          </p:cNvPicPr>
          <p:nvPr/>
        </p:nvPicPr>
        <p:blipFill>
          <a:blip r:embed="rId3"/>
          <a:stretch>
            <a:fillRect/>
          </a:stretch>
        </p:blipFill>
        <p:spPr>
          <a:xfrm>
            <a:off x="1596281" y="4087562"/>
            <a:ext cx="9044020" cy="2087969"/>
          </a:xfrm>
          <a:prstGeom prst="rect">
            <a:avLst/>
          </a:prstGeom>
        </p:spPr>
      </p:pic>
    </p:spTree>
    <p:extLst>
      <p:ext uri="{BB962C8B-B14F-4D97-AF65-F5344CB8AC3E}">
        <p14:creationId xmlns:p14="http://schemas.microsoft.com/office/powerpoint/2010/main" val="32716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A317B6-6081-42EA-A8D1-D6AC9761E2A7}"/>
              </a:ext>
            </a:extLst>
          </p:cNvPr>
          <p:cNvPicPr>
            <a:picLocks noChangeAspect="1"/>
          </p:cNvPicPr>
          <p:nvPr/>
        </p:nvPicPr>
        <p:blipFill>
          <a:blip r:embed="rId2"/>
          <a:stretch>
            <a:fillRect/>
          </a:stretch>
        </p:blipFill>
        <p:spPr>
          <a:xfrm>
            <a:off x="1402625" y="473750"/>
            <a:ext cx="8460467" cy="6125180"/>
          </a:xfrm>
          <a:prstGeom prst="rect">
            <a:avLst/>
          </a:prstGeom>
        </p:spPr>
      </p:pic>
    </p:spTree>
    <p:extLst>
      <p:ext uri="{BB962C8B-B14F-4D97-AF65-F5344CB8AC3E}">
        <p14:creationId xmlns:p14="http://schemas.microsoft.com/office/powerpoint/2010/main" val="171473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246A-7DF6-47C6-8D0C-F08BA52661D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0314715-524A-4ABE-964C-437BD5299372}"/>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57ACA2C0-503E-47C2-BAE2-19FAAC7274F4}"/>
              </a:ext>
            </a:extLst>
          </p:cNvPr>
          <p:cNvPicPr>
            <a:picLocks noChangeAspect="1"/>
          </p:cNvPicPr>
          <p:nvPr/>
        </p:nvPicPr>
        <p:blipFill rotWithShape="1">
          <a:blip r:embed="rId2"/>
          <a:srcRect l="33641" t="16311" r="37379" b="37217"/>
          <a:stretch/>
        </p:blipFill>
        <p:spPr>
          <a:xfrm>
            <a:off x="440322" y="165297"/>
            <a:ext cx="7236510" cy="6527405"/>
          </a:xfrm>
          <a:prstGeom prst="rect">
            <a:avLst/>
          </a:prstGeom>
        </p:spPr>
      </p:pic>
    </p:spTree>
    <p:extLst>
      <p:ext uri="{BB962C8B-B14F-4D97-AF65-F5344CB8AC3E}">
        <p14:creationId xmlns:p14="http://schemas.microsoft.com/office/powerpoint/2010/main" val="253705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8934-BF9F-438F-81A7-967034621BA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6444E6C-3F2D-4ECE-BD60-A1FD695B475E}"/>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132243CF-81A6-4B1F-92A5-8A94B3724DB1}"/>
              </a:ext>
            </a:extLst>
          </p:cNvPr>
          <p:cNvPicPr>
            <a:picLocks noChangeAspect="1"/>
          </p:cNvPicPr>
          <p:nvPr/>
        </p:nvPicPr>
        <p:blipFill rotWithShape="1">
          <a:blip r:embed="rId2"/>
          <a:srcRect l="33641" t="62104" r="37379" b="5324"/>
          <a:stretch/>
        </p:blipFill>
        <p:spPr>
          <a:xfrm>
            <a:off x="1278384" y="476379"/>
            <a:ext cx="9499107" cy="6005477"/>
          </a:xfrm>
          <a:prstGeom prst="rect">
            <a:avLst/>
          </a:prstGeom>
        </p:spPr>
      </p:pic>
    </p:spTree>
    <p:extLst>
      <p:ext uri="{BB962C8B-B14F-4D97-AF65-F5344CB8AC3E}">
        <p14:creationId xmlns:p14="http://schemas.microsoft.com/office/powerpoint/2010/main" val="148654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9F83-5E45-4CCF-BF02-76D393D9D2A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B442135-C349-4E0B-AD7D-AF37E1345131}"/>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40ACC40C-CEF2-4178-A7AF-9C211FC26C84}"/>
              </a:ext>
            </a:extLst>
          </p:cNvPr>
          <p:cNvPicPr>
            <a:picLocks noChangeAspect="1"/>
          </p:cNvPicPr>
          <p:nvPr/>
        </p:nvPicPr>
        <p:blipFill rotWithShape="1">
          <a:blip r:embed="rId2"/>
          <a:srcRect l="27087" t="67444" r="37524" b="14951"/>
          <a:stretch/>
        </p:blipFill>
        <p:spPr>
          <a:xfrm>
            <a:off x="89823" y="1500326"/>
            <a:ext cx="11389140" cy="3187084"/>
          </a:xfrm>
          <a:prstGeom prst="rect">
            <a:avLst/>
          </a:prstGeom>
        </p:spPr>
      </p:pic>
    </p:spTree>
    <p:extLst>
      <p:ext uri="{BB962C8B-B14F-4D97-AF65-F5344CB8AC3E}">
        <p14:creationId xmlns:p14="http://schemas.microsoft.com/office/powerpoint/2010/main" val="589578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1331</Words>
  <Application>Microsoft Office PowerPoint</Application>
  <PresentationFormat>Widescreen</PresentationFormat>
  <Paragraphs>53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Mahender Khatravath</dc:creator>
  <cp:lastModifiedBy>HP</cp:lastModifiedBy>
  <cp:revision>72</cp:revision>
  <dcterms:created xsi:type="dcterms:W3CDTF">2020-04-02T10:31:34Z</dcterms:created>
  <dcterms:modified xsi:type="dcterms:W3CDTF">2021-03-22T07:52:57Z</dcterms:modified>
</cp:coreProperties>
</file>