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30" r:id="rId3"/>
    <p:sldId id="329" r:id="rId4"/>
    <p:sldId id="334" r:id="rId5"/>
    <p:sldId id="335" r:id="rId6"/>
    <p:sldId id="336" r:id="rId7"/>
    <p:sldId id="337" r:id="rId8"/>
    <p:sldId id="338" r:id="rId9"/>
    <p:sldId id="339" r:id="rId10"/>
    <p:sldId id="342"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44" r:id="rId24"/>
    <p:sldId id="345" r:id="rId25"/>
    <p:sldId id="275" r:id="rId26"/>
    <p:sldId id="316" r:id="rId27"/>
    <p:sldId id="328" r:id="rId28"/>
    <p:sldId id="317" r:id="rId29"/>
    <p:sldId id="318" r:id="rId30"/>
    <p:sldId id="319" r:id="rId31"/>
    <p:sldId id="320" r:id="rId32"/>
    <p:sldId id="321" r:id="rId33"/>
    <p:sldId id="322" r:id="rId34"/>
    <p:sldId id="324" r:id="rId35"/>
    <p:sldId id="325" r:id="rId36"/>
    <p:sldId id="326" r:id="rId37"/>
    <p:sldId id="327" r:id="rId38"/>
    <p:sldId id="31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52" autoAdjust="0"/>
  </p:normalViewPr>
  <p:slideViewPr>
    <p:cSldViewPr>
      <p:cViewPr varScale="1">
        <p:scale>
          <a:sx n="84" d="100"/>
          <a:sy n="84" d="100"/>
        </p:scale>
        <p:origin x="118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CD544-0D68-4525-94E7-79DAD5E372DF}" type="datetimeFigureOut">
              <a:rPr lang="en-US" smtClean="0"/>
              <a:pPr/>
              <a:t>2/17/2021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DE766-0ACC-43EE-B6F4-428EB77ECED8}" type="slidenum">
              <a:rPr lang="en-IN" smtClean="0"/>
              <a:pPr/>
              <a:t>‹#›</a:t>
            </a:fld>
            <a:endParaRPr lang="en-IN"/>
          </a:p>
        </p:txBody>
      </p:sp>
    </p:spTree>
    <p:extLst>
      <p:ext uri="{BB962C8B-B14F-4D97-AF65-F5344CB8AC3E}">
        <p14:creationId xmlns:p14="http://schemas.microsoft.com/office/powerpoint/2010/main" val="156736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a:solidFill>
                  <a:schemeClr val="tx1"/>
                </a:solidFill>
                <a:latin typeface="Arial" panose="020B0604020202020204" pitchFamily="34" charset="0"/>
              </a:defRPr>
            </a:lvl1pPr>
            <a:lvl2pPr marL="742950" indent="-285750" defTabSz="965200" eaLnBrk="0" hangingPunct="0">
              <a:defRPr>
                <a:solidFill>
                  <a:schemeClr val="tx1"/>
                </a:solidFill>
                <a:latin typeface="Arial" panose="020B0604020202020204" pitchFamily="34" charset="0"/>
              </a:defRPr>
            </a:lvl2pPr>
            <a:lvl3pPr marL="1143000" indent="-228600" defTabSz="965200" eaLnBrk="0" hangingPunct="0">
              <a:defRPr>
                <a:solidFill>
                  <a:schemeClr val="tx1"/>
                </a:solidFill>
                <a:latin typeface="Arial" panose="020B0604020202020204" pitchFamily="34" charset="0"/>
              </a:defRPr>
            </a:lvl3pPr>
            <a:lvl4pPr marL="1600200" indent="-228600" defTabSz="965200" eaLnBrk="0" hangingPunct="0">
              <a:defRPr>
                <a:solidFill>
                  <a:schemeClr val="tx1"/>
                </a:solidFill>
                <a:latin typeface="Arial" panose="020B0604020202020204" pitchFamily="34" charset="0"/>
              </a:defRPr>
            </a:lvl4pPr>
            <a:lvl5pPr marL="2057400" indent="-228600" defTabSz="965200" eaLnBrk="0" hangingPunct="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FEA83B-50E9-4A98-9412-6E5F4A2F948D}" type="slidenum">
              <a:rPr lang="en-US" altLang="en-US">
                <a:solidFill>
                  <a:srgbClr val="000000"/>
                </a:solidFill>
              </a:rPr>
              <a:pPr eaLnBrk="1" hangingPunct="1"/>
              <a:t>3</a:t>
            </a:fld>
            <a:endParaRPr lang="en-US" altLang="en-US">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a:latin typeface="Arial" panose="020B0604020202020204" pitchFamily="34" charset="0"/>
            </a:endParaRPr>
          </a:p>
        </p:txBody>
      </p:sp>
    </p:spTree>
    <p:extLst>
      <p:ext uri="{BB962C8B-B14F-4D97-AF65-F5344CB8AC3E}">
        <p14:creationId xmlns:p14="http://schemas.microsoft.com/office/powerpoint/2010/main" val="148831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p:txBody>
          <a:bodyPr/>
          <a:lstStyle/>
          <a:p>
            <a:pPr eaLnBrk="1" hangingPunct="1">
              <a:spcBef>
                <a:spcPct val="0"/>
              </a:spcBef>
            </a:pPr>
            <a:r>
              <a:rPr lang="en-US" b="1"/>
              <a:t>Summary:</a:t>
            </a:r>
            <a:endParaRPr lang="en-US"/>
          </a:p>
          <a:p>
            <a:pPr eaLnBrk="1" hangingPunct="1">
              <a:spcBef>
                <a:spcPct val="0"/>
              </a:spcBef>
            </a:pPr>
            <a:r>
              <a:rPr lang="en-US"/>
              <a:t> </a:t>
            </a:r>
          </a:p>
          <a:p>
            <a:pPr eaLnBrk="1" hangingPunct="1">
              <a:spcBef>
                <a:spcPct val="0"/>
              </a:spcBef>
            </a:pPr>
            <a:r>
              <a:rPr lang="en-US"/>
              <a:t>Welcome to the NanoWorld, where nanotechnology is ubiquitous and pervasive. Nanotechnology is an emerging field in all areas of science, engineering and technology. Soon, much of the work in nanotechnology will transcend itself from research into the products and commodities we will use. Consider the fact that computers, cell phones, mp3’s and video game controllers have become exponentially smaller and more powerful over the last 10 years. </a:t>
            </a:r>
          </a:p>
          <a:p>
            <a:pPr eaLnBrk="1" hangingPunct="1">
              <a:spcBef>
                <a:spcPct val="0"/>
              </a:spcBef>
            </a:pPr>
            <a:endParaRPr lang="en-US"/>
          </a:p>
          <a:p>
            <a:pPr eaLnBrk="1" hangingPunct="1">
              <a:spcBef>
                <a:spcPct val="0"/>
              </a:spcBef>
            </a:pPr>
            <a:r>
              <a:rPr lang="en-US"/>
              <a:t>Before long, the materials developed through nanotechnology will lead to such things as better solar panels that are more efficient in transferring solar energy into electricity; stronger and lighter materials that can replace steel in construction of buildings and structures; and better tools for transporting medicine into patients and analyzing blood, cells, etc. The nanotechnology field will continue to expand and provide opportunities for all interested people regardless of their career specialty.</a:t>
            </a:r>
          </a:p>
          <a:p>
            <a:pPr eaLnBrk="1" hangingPunct="1">
              <a:spcBef>
                <a:spcPct val="0"/>
              </a:spcBef>
            </a:pPr>
            <a:endParaRPr lang="en-US"/>
          </a:p>
          <a:p>
            <a:pPr eaLnBrk="1" hangingPunct="1">
              <a:spcBef>
                <a:spcPct val="0"/>
              </a:spcBef>
            </a:pPr>
            <a:r>
              <a:rPr lang="en-US"/>
              <a:t>Fig. 1.26 - Microsoft Office Clip Art.</a:t>
            </a:r>
          </a:p>
          <a:p>
            <a:pPr eaLnBrk="1" hangingPunct="1">
              <a:spcBef>
                <a:spcPct val="0"/>
              </a:spcBef>
            </a:pPr>
            <a:endParaRPr lang="en-US"/>
          </a:p>
          <a:p>
            <a:pPr eaLnBrk="1" hangingPunct="1">
              <a:spcBef>
                <a:spcPct val="0"/>
              </a:spcBef>
            </a:pPr>
            <a:endParaRPr lang="en-US"/>
          </a:p>
        </p:txBody>
      </p:sp>
      <p:sp>
        <p:nvSpPr>
          <p:cNvPr id="58371" name="Slide Number Placeholder 3"/>
          <p:cNvSpPr>
            <a:spLocks noGrp="1"/>
          </p:cNvSpPr>
          <p:nvPr>
            <p:ph type="sldNum" sz="quarter" idx="5"/>
          </p:nvPr>
        </p:nvSpPr>
        <p:spPr>
          <a:noFill/>
        </p:spPr>
        <p:txBody>
          <a:bodyPr/>
          <a:lstStyle/>
          <a:p>
            <a:pPr fontAlgn="base">
              <a:spcBef>
                <a:spcPct val="0"/>
              </a:spcBef>
              <a:spcAft>
                <a:spcPct val="0"/>
              </a:spcAft>
              <a:defRPr/>
            </a:pPr>
            <a:fld id="{06C53754-5B42-42EC-81D7-5B97E6B8B9B8}" type="slidenum">
              <a:rPr lang="en-US"/>
              <a:pPr fontAlgn="base">
                <a:spcBef>
                  <a:spcPct val="0"/>
                </a:spcBef>
                <a:spcAft>
                  <a:spcPct val="0"/>
                </a:spcAft>
                <a:defRPr/>
              </a:pPr>
              <a:t>38</a:t>
            </a:fld>
            <a:endParaRPr lang="en-US"/>
          </a:p>
        </p:txBody>
      </p:sp>
    </p:spTree>
    <p:extLst>
      <p:ext uri="{BB962C8B-B14F-4D97-AF65-F5344CB8AC3E}">
        <p14:creationId xmlns:p14="http://schemas.microsoft.com/office/powerpoint/2010/main" val="144366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2/17/2021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2/17/2021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2/17/2021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748464" y="0"/>
            <a:ext cx="395536" cy="365125"/>
          </a:xfrm>
          <a:prstGeom prst="rect">
            <a:avLst/>
          </a:prstGeom>
        </p:spPr>
        <p:txBody>
          <a:bodyPr vert="horz" lIns="91440" tIns="45720" rIns="91440" bIns="45720" rtlCol="0" anchor="ctr"/>
          <a:lstStyle>
            <a:lvl1pPr algn="r">
              <a:defRPr sz="1200" b="1" baseline="0">
                <a:solidFill>
                  <a:schemeClr val="tx1">
                    <a:tint val="75000"/>
                  </a:schemeClr>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2/17/2021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7049D2-F3D6-432A-A1D2-D78F34E042D1}" type="datetimeFigureOut">
              <a:rPr lang="en-US" smtClean="0"/>
              <a:pPr/>
              <a:t>2/17/2021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A7049D2-F3D6-432A-A1D2-D78F34E042D1}" type="datetimeFigureOut">
              <a:rPr lang="en-US" smtClean="0"/>
              <a:pPr/>
              <a:t>2/17/2021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A7049D2-F3D6-432A-A1D2-D78F34E042D1}" type="datetimeFigureOut">
              <a:rPr lang="en-US" smtClean="0"/>
              <a:pPr/>
              <a:t>2/17/2021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A7049D2-F3D6-432A-A1D2-D78F34E042D1}" type="datetimeFigureOut">
              <a:rPr lang="en-US" smtClean="0"/>
              <a:pPr/>
              <a:t>2/17/2021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049D2-F3D6-432A-A1D2-D78F34E042D1}" type="datetimeFigureOut">
              <a:rPr lang="en-US" smtClean="0"/>
              <a:pPr/>
              <a:t>2/17/2021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049D2-F3D6-432A-A1D2-D78F34E042D1}" type="datetimeFigureOut">
              <a:rPr lang="en-US" smtClean="0"/>
              <a:pPr/>
              <a:t>2/17/2021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049D2-F3D6-432A-A1D2-D78F34E042D1}" type="datetimeFigureOut">
              <a:rPr lang="en-US" smtClean="0"/>
              <a:pPr/>
              <a:t>2/17/2021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049D2-F3D6-432A-A1D2-D78F34E042D1}" type="datetimeFigureOut">
              <a:rPr lang="en-US" smtClean="0"/>
              <a:pPr/>
              <a:t>2/17/2021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7322F-E8F7-44C8-BAD3-31C40AA827F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rajaha.com/wp-content/uploads/2012/10/electrophoresis-principle.jp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t;ul&gt;&lt;li&gt;Quantum size effects result in unique mechanical, electronic, photonic, and magnetic properties of nanoscale mater..."/>
          <p:cNvPicPr>
            <a:picLocks noChangeAspect="1" noChangeArrowheads="1"/>
          </p:cNvPicPr>
          <p:nvPr/>
        </p:nvPicPr>
        <p:blipFill>
          <a:blip r:embed="rId2"/>
          <a:srcRect/>
          <a:stretch>
            <a:fillRect/>
          </a:stretch>
        </p:blipFill>
        <p:spPr bwMode="auto">
          <a:xfrm>
            <a:off x="-1" y="-232174"/>
            <a:ext cx="9453563" cy="709017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755576" y="188640"/>
            <a:ext cx="8229600" cy="1143000"/>
          </a:xfrm>
          <a:prstGeom prst="rect">
            <a:avLst/>
          </a:prstGeom>
        </p:spPr>
        <p:txBody>
          <a:bodyPr/>
          <a:lstStyle/>
          <a:p>
            <a:pPr algn="ctr" eaLnBrk="1" hangingPunct="1"/>
            <a:r>
              <a:rPr lang="en-US" altLang="en-US" sz="3200" dirty="0">
                <a:solidFill>
                  <a:srgbClr val="00FFFF"/>
                </a:solidFill>
                <a:latin typeface="Times New Roman" panose="02020603050405020304" pitchFamily="18" charset="0"/>
                <a:cs typeface="Times New Roman" panose="02020603050405020304" pitchFamily="18" charset="0"/>
              </a:rPr>
              <a:t>Applications of QDs: Light Emitters</a:t>
            </a:r>
          </a:p>
        </p:txBody>
      </p:sp>
      <p:sp>
        <p:nvSpPr>
          <p:cNvPr id="34819" name="Content Placeholder 3"/>
          <p:cNvSpPr>
            <a:spLocks noGrp="1"/>
          </p:cNvSpPr>
          <p:nvPr>
            <p:ph idx="4294967295"/>
          </p:nvPr>
        </p:nvSpPr>
        <p:spPr>
          <a:xfrm>
            <a:off x="611560" y="1844824"/>
            <a:ext cx="8229600" cy="4525963"/>
          </a:xfrm>
          <a:prstGeom prst="rect">
            <a:avLst/>
          </a:prstGeom>
        </p:spPr>
        <p:txBody>
          <a:bodyPr>
            <a:normAutofit lnSpcReduction="10000"/>
          </a:bodyPr>
          <a:lstStyle/>
          <a:p>
            <a:pPr eaLnBrk="1" hangingPunct="1"/>
            <a:r>
              <a:rPr lang="en-US" altLang="en-US" sz="2000" b="1" dirty="0">
                <a:latin typeface="Times New Roman" panose="02020603050405020304" pitchFamily="18" charset="0"/>
                <a:cs typeface="Times New Roman" panose="02020603050405020304" pitchFamily="18" charset="0"/>
              </a:rPr>
              <a:t>The discovery of quantum dots has led to the development of an entirely new gamut of materials for the active regions in LEDs and laser diodes. </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Indirect gap semiconductors that don’t luminesce in their bulk form such as Si become efficient light emitters at the nanoscale due quantum confinement effects. </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The study of QDs has advanced our understanding of the emission mechanisms in conventional LED materials such as </a:t>
            </a:r>
            <a:r>
              <a:rPr lang="en-US" altLang="en-US" sz="2000" b="1" dirty="0" err="1">
                <a:latin typeface="Times New Roman" panose="02020603050405020304" pitchFamily="18" charset="0"/>
                <a:cs typeface="Times New Roman" panose="02020603050405020304" pitchFamily="18" charset="0"/>
              </a:rPr>
              <a:t>InGaN</a:t>
            </a:r>
            <a:r>
              <a:rPr lang="en-US" altLang="en-US" sz="2000" b="1" dirty="0">
                <a:latin typeface="Times New Roman" panose="02020603050405020304" pitchFamily="18" charset="0"/>
                <a:cs typeface="Times New Roman" panose="02020603050405020304" pitchFamily="18" charset="0"/>
              </a:rPr>
              <a:t>, the active region of blue LEDs.</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The high radiative-recombination efficiency of epitaxial </a:t>
            </a:r>
            <a:r>
              <a:rPr lang="en-US" altLang="en-US" sz="2000" b="1" dirty="0" err="1">
                <a:latin typeface="Times New Roman" panose="02020603050405020304" pitchFamily="18" charset="0"/>
                <a:cs typeface="Times New Roman" panose="02020603050405020304" pitchFamily="18" charset="0"/>
              </a:rPr>
              <a:t>InGaN</a:t>
            </a:r>
            <a:r>
              <a:rPr lang="en-US" altLang="en-US" sz="2000" b="1" dirty="0">
                <a:latin typeface="Times New Roman" panose="02020603050405020304" pitchFamily="18" charset="0"/>
                <a:cs typeface="Times New Roman" panose="02020603050405020304" pitchFamily="18" charset="0"/>
              </a:rPr>
              <a:t> is due to self-assembled, localized, In rich clusters that behave like QDs.</a:t>
            </a:r>
          </a:p>
        </p:txBody>
      </p:sp>
    </p:spTree>
    <p:extLst>
      <p:ext uri="{BB962C8B-B14F-4D97-AF65-F5344CB8AC3E}">
        <p14:creationId xmlns:p14="http://schemas.microsoft.com/office/powerpoint/2010/main" val="139777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 Material Processing by Sol-Gel Method &#10;Introduction &#10;The sol-gel process is very long known since the late 1800s. The &#10;...">
            <a:extLst>
              <a:ext uri="{FF2B5EF4-FFF2-40B4-BE49-F238E27FC236}">
                <a16:creationId xmlns:a16="http://schemas.microsoft.com/office/drawing/2014/main" id="{61708DAB-2FCD-47DB-8151-E68DDD8EE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4" y="404664"/>
            <a:ext cx="7864655" cy="590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54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action Characteristics &#10;• In simple terms, whole process control is on control of &#10;relative rate between (a) hydrolysis ...">
            <a:extLst>
              <a:ext uri="{FF2B5EF4-FFF2-40B4-BE49-F238E27FC236}">
                <a16:creationId xmlns:a16="http://schemas.microsoft.com/office/drawing/2014/main" id="{F4860B83-2962-44D7-A29B-0D6AE3835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52" y="617754"/>
            <a:ext cx="8372620" cy="628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8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re Characteristics &#10;• Alcohol as solvent, same as alcohol in alkoxide, one can also &#10;use different alcohols (or co-solve...">
            <a:extLst>
              <a:ext uri="{FF2B5EF4-FFF2-40B4-BE49-F238E27FC236}">
                <a16:creationId xmlns:a16="http://schemas.microsoft.com/office/drawing/2014/main" id="{F99B11B3-550D-4DF8-B1DC-D9459E989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8" y="-18316"/>
            <a:ext cx="8823760" cy="662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1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p coating Spin coating Spary pyrolysis &#10; ">
            <a:extLst>
              <a:ext uri="{FF2B5EF4-FFF2-40B4-BE49-F238E27FC236}">
                <a16:creationId xmlns:a16="http://schemas.microsoft.com/office/drawing/2014/main" id="{A22F0E8D-1C95-4E68-A570-F89833031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96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l-Gel process overview &#10;UNIT IV LECTURE 3 44 &#10;">
            <a:extLst>
              <a:ext uri="{FF2B5EF4-FFF2-40B4-BE49-F238E27FC236}">
                <a16:creationId xmlns:a16="http://schemas.microsoft.com/office/drawing/2014/main" id="{5A6939DC-49EE-4658-B3C3-7D9272602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07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ol gel synthesis of nanoparticles ">
            <a:extLst>
              <a:ext uri="{FF2B5EF4-FFF2-40B4-BE49-F238E27FC236}">
                <a16:creationId xmlns:a16="http://schemas.microsoft.com/office/drawing/2014/main" id="{37D1A0A2-DECD-42DE-AF79-2959E1653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38" y="260648"/>
            <a:ext cx="8396526" cy="630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61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ol gel synthesis of nanoparticles ">
            <a:extLst>
              <a:ext uri="{FF2B5EF4-FFF2-40B4-BE49-F238E27FC236}">
                <a16:creationId xmlns:a16="http://schemas.microsoft.com/office/drawing/2014/main" id="{387BCB8E-2B62-49AE-BC50-7B1137EA4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2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ol gel synthesis of nanoparticles ">
            <a:extLst>
              <a:ext uri="{FF2B5EF4-FFF2-40B4-BE49-F238E27FC236}">
                <a16:creationId xmlns:a16="http://schemas.microsoft.com/office/drawing/2014/main" id="{8B39CA22-B43E-47D0-802E-0CB2C6A4F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652843" cy="574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21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ol gel synthesis of nanoparticles ">
            <a:extLst>
              <a:ext uri="{FF2B5EF4-FFF2-40B4-BE49-F238E27FC236}">
                <a16:creationId xmlns:a16="http://schemas.microsoft.com/office/drawing/2014/main" id="{492CAEC8-5D91-4741-8467-003B639F1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85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a:t>
            </a:r>
            <a:r>
              <a:rPr lang="en-US" dirty="0" err="1"/>
              <a:t>nanoparticles</a:t>
            </a:r>
            <a:endParaRPr lang="en-US" dirty="0"/>
          </a:p>
        </p:txBody>
      </p:sp>
      <p:pic>
        <p:nvPicPr>
          <p:cNvPr id="4" name="Picture 2"/>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0354" y="1748111"/>
            <a:ext cx="7723292" cy="42301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ol gel synthesis of nanoparticles ">
            <a:extLst>
              <a:ext uri="{FF2B5EF4-FFF2-40B4-BE49-F238E27FC236}">
                <a16:creationId xmlns:a16="http://schemas.microsoft.com/office/drawing/2014/main" id="{EB7861D0-3DBD-4503-9103-F58F92D15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87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ol gel synthesis of nanoparticles ">
            <a:extLst>
              <a:ext uri="{FF2B5EF4-FFF2-40B4-BE49-F238E27FC236}">
                <a16:creationId xmlns:a16="http://schemas.microsoft.com/office/drawing/2014/main" id="{26400B82-95C6-46EF-8F16-9CE2F48D7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19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ol gel synthesis of nanoparticles ">
            <a:extLst>
              <a:ext uri="{FF2B5EF4-FFF2-40B4-BE49-F238E27FC236}">
                <a16:creationId xmlns:a16="http://schemas.microsoft.com/office/drawing/2014/main" id="{23E91700-412F-48F4-83C1-E1A1128078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531"/>
          <a:stretch/>
        </p:blipFill>
        <p:spPr bwMode="auto">
          <a:xfrm>
            <a:off x="162948" y="692696"/>
            <a:ext cx="8979926" cy="400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726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F15528-21DE-4FAA-801E-634DDDAF4B2B}" type="slidenum">
              <a:rPr lang="en-US" smtClean="0"/>
              <a:pPr/>
              <a:t>23</a:t>
            </a:fld>
            <a:endParaRPr lang="en-US"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1775" y="1181855"/>
            <a:ext cx="2507456"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txBox="1">
            <a:spLocks noChangeArrowheads="1"/>
          </p:cNvSpPr>
          <p:nvPr/>
        </p:nvSpPr>
        <p:spPr bwMode="auto">
          <a:xfrm>
            <a:off x="251520" y="95434"/>
            <a:ext cx="8208912"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eaLnBrk="1" hangingPunct="1"/>
            <a:r>
              <a:rPr lang="en-US" altLang="en-US" sz="2400" kern="0" baseline="0">
                <a:solidFill>
                  <a:srgbClr val="00FFFF"/>
                </a:solidFill>
              </a:rPr>
              <a:t>Optical Properties: Surface Plasmon Resonance</a:t>
            </a:r>
            <a:endParaRPr lang="en-US" altLang="en-US" sz="2400" kern="0" baseline="0" dirty="0">
              <a:solidFill>
                <a:srgbClr val="00FFFF"/>
              </a:solidFill>
            </a:endParaRPr>
          </a:p>
        </p:txBody>
      </p:sp>
      <p:sp>
        <p:nvSpPr>
          <p:cNvPr id="5" name="Text Box 8"/>
          <p:cNvSpPr txBox="1">
            <a:spLocks noChangeArrowheads="1"/>
          </p:cNvSpPr>
          <p:nvPr/>
        </p:nvSpPr>
        <p:spPr bwMode="auto">
          <a:xfrm>
            <a:off x="101055" y="764704"/>
            <a:ext cx="625546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algn="ctr" eaLnBrk="0" fontAlgn="base" hangingPunct="0">
              <a:spcBef>
                <a:spcPct val="0"/>
              </a:spcBef>
              <a:spcAft>
                <a:spcPct val="0"/>
              </a:spcAft>
              <a:defRPr sz="800">
                <a:solidFill>
                  <a:schemeClr val="tx1"/>
                </a:solidFill>
                <a:latin typeface="Arial" panose="020B0604020202020204" pitchFamily="34" charset="0"/>
              </a:defRPr>
            </a:lvl6pPr>
            <a:lvl7pPr marL="2971800" indent="-228600" algn="ctr" eaLnBrk="0" fontAlgn="base" hangingPunct="0">
              <a:spcBef>
                <a:spcPct val="0"/>
              </a:spcBef>
              <a:spcAft>
                <a:spcPct val="0"/>
              </a:spcAft>
              <a:defRPr sz="800">
                <a:solidFill>
                  <a:schemeClr val="tx1"/>
                </a:solidFill>
                <a:latin typeface="Arial" panose="020B0604020202020204" pitchFamily="34" charset="0"/>
              </a:defRPr>
            </a:lvl7pPr>
            <a:lvl8pPr marL="3429000" indent="-228600" algn="ctr" eaLnBrk="0" fontAlgn="base" hangingPunct="0">
              <a:spcBef>
                <a:spcPct val="0"/>
              </a:spcBef>
              <a:spcAft>
                <a:spcPct val="0"/>
              </a:spcAft>
              <a:defRPr sz="800">
                <a:solidFill>
                  <a:schemeClr val="tx1"/>
                </a:solidFill>
                <a:latin typeface="Arial" panose="020B0604020202020204" pitchFamily="34" charset="0"/>
              </a:defRPr>
            </a:lvl8pPr>
            <a:lvl9pPr marL="3886200" indent="-228600" algn="ctr" eaLnBrk="0" fontAlgn="base" hangingPunct="0">
              <a:spcBef>
                <a:spcPct val="0"/>
              </a:spcBef>
              <a:spcAft>
                <a:spcPct val="0"/>
              </a:spcAft>
              <a:defRPr sz="800">
                <a:solidFill>
                  <a:schemeClr val="tx1"/>
                </a:solidFill>
                <a:latin typeface="Arial" panose="020B0604020202020204" pitchFamily="34" charset="0"/>
              </a:defRPr>
            </a:lvl9pPr>
          </a:lstStyle>
          <a:p>
            <a:pPr eaLnBrk="1" hangingPunct="1">
              <a:buFontTx/>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Surface </a:t>
            </a:r>
            <a:r>
              <a:rPr lang="en-US" altLang="en-US" sz="1800" b="1" baseline="0" dirty="0" err="1">
                <a:solidFill>
                  <a:srgbClr val="FFC000"/>
                </a:solidFill>
                <a:latin typeface="Times New Roman" panose="02020603050405020304" pitchFamily="18" charset="0"/>
                <a:cs typeface="Times New Roman" panose="02020603050405020304" pitchFamily="18" charset="0"/>
              </a:rPr>
              <a:t>plasmon</a:t>
            </a:r>
            <a:r>
              <a:rPr lang="en-US" altLang="en-US" sz="1800" b="1" baseline="0" dirty="0">
                <a:solidFill>
                  <a:srgbClr val="FFC000"/>
                </a:solidFill>
                <a:latin typeface="Times New Roman" panose="02020603050405020304" pitchFamily="18" charset="0"/>
                <a:cs typeface="Times New Roman" panose="02020603050405020304" pitchFamily="18" charset="0"/>
              </a:rPr>
              <a:t> resonance is the coherent excitation </a:t>
            </a:r>
            <a:r>
              <a:rPr lang="en-US" altLang="en-US" sz="1800" b="1" u="sng" baseline="0" dirty="0">
                <a:solidFill>
                  <a:srgbClr val="FFC000"/>
                </a:solidFill>
                <a:latin typeface="Times New Roman" panose="02020603050405020304" pitchFamily="18" charset="0"/>
                <a:cs typeface="Times New Roman" panose="02020603050405020304" pitchFamily="18" charset="0"/>
              </a:rPr>
              <a:t>of all the "free" electrons</a:t>
            </a:r>
            <a:r>
              <a:rPr lang="en-US" altLang="en-US" sz="1800" b="1" baseline="0" dirty="0">
                <a:solidFill>
                  <a:srgbClr val="FFC000"/>
                </a:solidFill>
                <a:latin typeface="Times New Roman" panose="02020603050405020304" pitchFamily="18" charset="0"/>
                <a:cs typeface="Times New Roman" panose="02020603050405020304" pitchFamily="18" charset="0"/>
              </a:rPr>
              <a:t> within the conduction band, leading to an in-phase oscillation.</a:t>
            </a:r>
          </a:p>
          <a:p>
            <a:pPr eaLnBrk="1" hangingPunct="1">
              <a:buFontTx/>
              <a:buChar char="•"/>
            </a:pPr>
            <a:endParaRPr lang="en-US" altLang="en-US" sz="1800" b="1" baseline="0" dirty="0">
              <a:solidFill>
                <a:srgbClr val="FFC000"/>
              </a:solidFill>
              <a:latin typeface="Times New Roman" panose="02020603050405020304" pitchFamily="18" charset="0"/>
              <a:cs typeface="Times New Roman" panose="02020603050405020304" pitchFamily="18" charset="0"/>
            </a:endParaRPr>
          </a:p>
          <a:p>
            <a:pPr eaLnBrk="1" hangingPunct="1">
              <a:buFontTx/>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When the size of a metal nanocrystal is smaller than the wavelength of incident radiation, a surface </a:t>
            </a:r>
            <a:r>
              <a:rPr lang="en-US" altLang="en-US" sz="1800" b="1" baseline="0" dirty="0" err="1">
                <a:solidFill>
                  <a:srgbClr val="FFC000"/>
                </a:solidFill>
                <a:latin typeface="Times New Roman" panose="02020603050405020304" pitchFamily="18" charset="0"/>
                <a:cs typeface="Times New Roman" panose="02020603050405020304" pitchFamily="18" charset="0"/>
              </a:rPr>
              <a:t>plasmon</a:t>
            </a:r>
            <a:r>
              <a:rPr lang="en-US" altLang="en-US" sz="1800" b="1" baseline="0" dirty="0">
                <a:solidFill>
                  <a:srgbClr val="FFC000"/>
                </a:solidFill>
                <a:latin typeface="Times New Roman" panose="02020603050405020304" pitchFamily="18" charset="0"/>
                <a:cs typeface="Times New Roman" panose="02020603050405020304" pitchFamily="18" charset="0"/>
              </a:rPr>
              <a:t> resonance is generated.</a:t>
            </a:r>
          </a:p>
          <a:p>
            <a:pPr eaLnBrk="1" hangingPunct="1">
              <a:buFontTx/>
              <a:buChar char="•"/>
            </a:pPr>
            <a:endParaRPr lang="en-US" altLang="en-US" sz="1800" b="1" baseline="0" dirty="0">
              <a:solidFill>
                <a:srgbClr val="FFC000"/>
              </a:solidFill>
              <a:latin typeface="Times New Roman" panose="02020603050405020304" pitchFamily="18" charset="0"/>
              <a:cs typeface="Times New Roman" panose="02020603050405020304" pitchFamily="18" charset="0"/>
            </a:endParaRPr>
          </a:p>
          <a:p>
            <a:pPr eaLnBrk="1" hangingPunct="1">
              <a:buFontTx/>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 The figure shows schematically how a surface </a:t>
            </a:r>
            <a:r>
              <a:rPr lang="en-US" altLang="en-US" sz="1800" b="1" baseline="0" dirty="0" err="1">
                <a:solidFill>
                  <a:srgbClr val="FFC000"/>
                </a:solidFill>
                <a:latin typeface="Times New Roman" panose="02020603050405020304" pitchFamily="18" charset="0"/>
                <a:cs typeface="Times New Roman" panose="02020603050405020304" pitchFamily="18" charset="0"/>
              </a:rPr>
              <a:t>plasmon</a:t>
            </a:r>
            <a:r>
              <a:rPr lang="en-US" altLang="en-US" sz="1800" b="1" baseline="0" dirty="0">
                <a:solidFill>
                  <a:srgbClr val="FFC000"/>
                </a:solidFill>
                <a:latin typeface="Times New Roman" panose="02020603050405020304" pitchFamily="18" charset="0"/>
                <a:cs typeface="Times New Roman" panose="02020603050405020304" pitchFamily="18" charset="0"/>
              </a:rPr>
              <a:t> oscillation  is created. The electric field of an incoming light induces a polarization of the free electrons relative to the cationic lattice. </a:t>
            </a:r>
          </a:p>
          <a:p>
            <a:pPr eaLnBrk="1" hangingPunct="1"/>
            <a:endParaRPr lang="en-US" altLang="en-US" sz="1800" b="1" baseline="0" dirty="0">
              <a:solidFill>
                <a:srgbClr val="FFC000"/>
              </a:solidFill>
              <a:latin typeface="Times New Roman" panose="02020603050405020304" pitchFamily="18" charset="0"/>
              <a:cs typeface="Times New Roman" panose="02020603050405020304" pitchFamily="18" charset="0"/>
            </a:endParaRPr>
          </a:p>
          <a:p>
            <a:pPr eaLnBrk="1" hangingPunct="1">
              <a:buFontTx/>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The net charge difference occurs at the nanoparticle boundaries (the surface), which in turn acts as a restoring force. In this manner a dipolar oscillation of electrons is created with a certain frequency. </a:t>
            </a:r>
          </a:p>
        </p:txBody>
      </p:sp>
      <p:pic>
        <p:nvPicPr>
          <p:cNvPr id="6" name="Picture 9" descr="78B6D4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198">
            <a:off x="6403476" y="2799045"/>
            <a:ext cx="28384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F15528-21DE-4FAA-801E-634DDDAF4B2B}" type="slidenum">
              <a:rPr lang="en-US" smtClean="0"/>
              <a:pPr/>
              <a:t>24</a:t>
            </a:fld>
            <a:endParaRPr lang="en-US" dirty="0"/>
          </a:p>
        </p:txBody>
      </p:sp>
      <p:sp>
        <p:nvSpPr>
          <p:cNvPr id="3" name="Rectangle 3"/>
          <p:cNvSpPr txBox="1">
            <a:spLocks noChangeArrowheads="1"/>
          </p:cNvSpPr>
          <p:nvPr/>
        </p:nvSpPr>
        <p:spPr bwMode="auto">
          <a:xfrm>
            <a:off x="611560" y="1844824"/>
            <a:ext cx="8424936" cy="339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Font typeface="Wingdings" panose="05000000000000000000" pitchFamily="2" charset="2"/>
              <a:buChar char="Ø"/>
            </a:pPr>
            <a:r>
              <a:rPr lang="en-US" altLang="en-US" sz="2000" kern="0" baseline="0" dirty="0">
                <a:solidFill>
                  <a:srgbClr val="FFC000"/>
                </a:solidFill>
              </a:rPr>
              <a:t>In this manner a dipolar oscillation of electrons is created with a certain frequency. The energy of the surface </a:t>
            </a:r>
            <a:r>
              <a:rPr lang="en-US" altLang="en-US" sz="2000" kern="0" baseline="0" dirty="0" err="1">
                <a:solidFill>
                  <a:srgbClr val="FFC000"/>
                </a:solidFill>
              </a:rPr>
              <a:t>plasmon</a:t>
            </a:r>
            <a:r>
              <a:rPr lang="en-US" altLang="en-US" sz="2000" kern="0" baseline="0" dirty="0">
                <a:solidFill>
                  <a:srgbClr val="FFC000"/>
                </a:solidFill>
              </a:rPr>
              <a:t> resonance depends on both the free electron density and the dielectric medium surrounding the nanoparticle. </a:t>
            </a:r>
          </a:p>
          <a:p>
            <a:pPr eaLnBrk="1" hangingPunct="1">
              <a:buFont typeface="Wingdings" panose="05000000000000000000" pitchFamily="2" charset="2"/>
              <a:buChar char="Ø"/>
            </a:pPr>
            <a:r>
              <a:rPr lang="en-US" altLang="en-US" sz="2000" kern="0" baseline="0" dirty="0">
                <a:solidFill>
                  <a:srgbClr val="FFC000"/>
                </a:solidFill>
              </a:rPr>
              <a:t>The resonance frequency increases with decreasing particle size if the size of the particles is smaller than the wavelength of the particles. </a:t>
            </a:r>
          </a:p>
          <a:p>
            <a:pPr eaLnBrk="1" hangingPunct="1">
              <a:buFont typeface="Wingdings" panose="05000000000000000000" pitchFamily="2" charset="2"/>
              <a:buChar char="Ø"/>
            </a:pPr>
            <a:r>
              <a:rPr lang="en-US" altLang="en-US" sz="2000" kern="0" baseline="0" dirty="0">
                <a:solidFill>
                  <a:srgbClr val="FFC000"/>
                </a:solidFill>
              </a:rPr>
              <a:t>The width of the resonance varies with the characteristic time before electron scattering. For larger nanoparticle, the resonance sharpens as the scattering length increases. Noble metals have the reso­nance frequency in the visible light range. </a:t>
            </a:r>
          </a:p>
          <a:p>
            <a:pPr eaLnBrk="1" hangingPunct="1">
              <a:buFont typeface="Wingdings" panose="05000000000000000000" pitchFamily="2" charset="2"/>
              <a:buChar char="Ø"/>
            </a:pPr>
            <a:r>
              <a:rPr lang="en-US" altLang="en-US" sz="2000" kern="0" baseline="0" dirty="0">
                <a:solidFill>
                  <a:srgbClr val="FFC000"/>
                </a:solidFill>
                <a:cs typeface="Times New Roman" panose="02020603050405020304" pitchFamily="18" charset="0"/>
              </a:rPr>
              <a:t>Mie was the first to explain the red color of gold nanoparticle colloidal in 1908 by solving Maxwell's equation for an electromagnetic light wave interacting with small metallic spheres.</a:t>
            </a:r>
            <a:r>
              <a:rPr lang="en-US" altLang="en-US" sz="2000" kern="0" baseline="0" dirty="0">
                <a:solidFill>
                  <a:srgbClr val="FFC000"/>
                </a:solidFill>
              </a:rPr>
              <a:t> </a:t>
            </a:r>
          </a:p>
        </p:txBody>
      </p:sp>
      <p:sp>
        <p:nvSpPr>
          <p:cNvPr id="4" name="Rectangle 3"/>
          <p:cNvSpPr/>
          <p:nvPr/>
        </p:nvSpPr>
        <p:spPr>
          <a:xfrm>
            <a:off x="2483768" y="581755"/>
            <a:ext cx="4463081" cy="523220"/>
          </a:xfrm>
          <a:prstGeom prst="rect">
            <a:avLst/>
          </a:prstGeom>
        </p:spPr>
        <p:txBody>
          <a:bodyPr wrap="none">
            <a:spAutoFit/>
          </a:bodyPr>
          <a:lstStyle/>
          <a:p>
            <a:r>
              <a:rPr lang="en-US" altLang="en-US" sz="2800" b="1" kern="0" baseline="0" dirty="0">
                <a:solidFill>
                  <a:srgbClr val="00FFFF"/>
                </a:solidFill>
              </a:rPr>
              <a:t>Surface </a:t>
            </a:r>
            <a:r>
              <a:rPr lang="en-US" altLang="en-US" sz="2800" b="1" kern="0" baseline="0" dirty="0" err="1">
                <a:solidFill>
                  <a:srgbClr val="00FFFF"/>
                </a:solidFill>
              </a:rPr>
              <a:t>plasmon</a:t>
            </a:r>
            <a:r>
              <a:rPr lang="en-US" altLang="en-US" sz="2800" b="1" kern="0" baseline="0" dirty="0">
                <a:solidFill>
                  <a:srgbClr val="00FFFF"/>
                </a:solidFill>
              </a:rPr>
              <a:t> resonance </a:t>
            </a:r>
            <a:endParaRPr lang="en-US" sz="2800" b="1" dirty="0">
              <a:solidFill>
                <a:srgbClr val="00FFFF"/>
              </a:solidFill>
            </a:endParaRPr>
          </a:p>
        </p:txBody>
      </p:sp>
    </p:spTree>
    <p:extLst>
      <p:ext uri="{BB962C8B-B14F-4D97-AF65-F5344CB8AC3E}">
        <p14:creationId xmlns:p14="http://schemas.microsoft.com/office/powerpoint/2010/main" val="341489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3794" name="Picture 2" descr="Fine Particle Technology (continued) • Adding certain inorganic clays to rubber dramatically improves  the lifetime and we..."/>
          <p:cNvPicPr>
            <a:picLocks noChangeAspect="1" noChangeArrowheads="1"/>
          </p:cNvPicPr>
          <p:nvPr/>
        </p:nvPicPr>
        <p:blipFill>
          <a:blip r:embed="rId2"/>
          <a:srcRect/>
          <a:stretch>
            <a:fillRect/>
          </a:stretch>
        </p:blipFill>
        <p:spPr bwMode="auto">
          <a:xfrm>
            <a:off x="928662" y="500042"/>
            <a:ext cx="6934200" cy="520065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1026" name="Picture 2" descr="THEORY OF ELECTROPHORESIS&#10;INTRODUCTION:&#10;Electrophoresis is a physical method of analysis which&#10;involves separation of the ..."/>
          <p:cNvPicPr>
            <a:picLocks noChangeAspect="1" noChangeArrowheads="1"/>
          </p:cNvPicPr>
          <p:nvPr/>
        </p:nvPicPr>
        <p:blipFill>
          <a:blip r:embed="rId2"/>
          <a:srcRect/>
          <a:stretch>
            <a:fillRect/>
          </a:stretch>
        </p:blipFill>
        <p:spPr bwMode="auto">
          <a:xfrm>
            <a:off x="0" y="106798"/>
            <a:ext cx="9047984" cy="679308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Electrophoresis</a:t>
            </a:r>
          </a:p>
        </p:txBody>
      </p:sp>
      <p:sp>
        <p:nvSpPr>
          <p:cNvPr id="3" name="Content Placeholder 2"/>
          <p:cNvSpPr>
            <a:spLocks noGrp="1"/>
          </p:cNvSpPr>
          <p:nvPr>
            <p:ph idx="1"/>
          </p:nvPr>
        </p:nvSpPr>
        <p:spPr/>
        <p:txBody>
          <a:bodyPr/>
          <a:lstStyle/>
          <a:p>
            <a:r>
              <a:rPr lang="en-IN" u="sng" dirty="0"/>
              <a:t>Those molecules with higher molecular weight move slower.  While those with small weight move faster. Also the size of the molecule also influences the movement. The bigger size molecule experience more friction than smaller ones in motion. These molecules migrate at different speed and to different lengths based on their charge, mass and shape.</a:t>
            </a: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1266" name="Picture 2" descr="TYPES OF ELECTROPHORESIS&#10;1) Zone Electrophoresis&#10;a) Paper Electrophoresis&#10;b) Gel Electrophoresis&#10;&#10;c) Thin Layer Electropho..."/>
          <p:cNvPicPr>
            <a:picLocks noChangeAspect="1" noChangeArrowheads="1"/>
          </p:cNvPicPr>
          <p:nvPr/>
        </p:nvPicPr>
        <p:blipFill>
          <a:blip r:embed="rId2"/>
          <a:srcRect/>
          <a:stretch>
            <a:fillRect/>
          </a:stretch>
        </p:blipFill>
        <p:spPr bwMode="auto">
          <a:xfrm>
            <a:off x="68807" y="0"/>
            <a:ext cx="9075225" cy="681353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descr="ZONE ELECTROPHORESIS&#10;&#10;&#10;It involves the migration of the charged particle on the supporting media.&#10;&#10;&#10;&#10;Paper, Cellulose ac..."/>
          <p:cNvPicPr>
            <a:picLocks noChangeAspect="1" noChangeArrowheads="1"/>
          </p:cNvPicPr>
          <p:nvPr/>
        </p:nvPicPr>
        <p:blipFill>
          <a:blip r:embed="rId2"/>
          <a:srcRect/>
          <a:stretch>
            <a:fillRect/>
          </a:stretch>
        </p:blipFill>
        <p:spPr bwMode="auto">
          <a:xfrm>
            <a:off x="143142" y="0"/>
            <a:ext cx="8849032" cy="664371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Figure 9.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2611" y="1628800"/>
            <a:ext cx="6076985" cy="291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title" idx="4294967295"/>
          </p:nvPr>
        </p:nvSpPr>
        <p:spPr>
          <a:xfrm>
            <a:off x="457200" y="116632"/>
            <a:ext cx="8229600" cy="1143000"/>
          </a:xfrm>
          <a:prstGeom prst="rect">
            <a:avLst/>
          </a:prstGeom>
        </p:spPr>
        <p:txBody>
          <a:bodyPr/>
          <a:lstStyle/>
          <a:p>
            <a:pPr algn="ctr" eaLnBrk="1" hangingPunct="1"/>
            <a:r>
              <a:rPr lang="en-US" altLang="en-US" sz="3200" b="1" i="1" dirty="0">
                <a:solidFill>
                  <a:srgbClr val="00FF00"/>
                </a:solidFill>
                <a:effectLst>
                  <a:outerShdw blurRad="38100" dist="38100" dir="2700000" algn="tl">
                    <a:srgbClr val="C0C0C0"/>
                  </a:outerShdw>
                </a:effectLst>
                <a:latin typeface="Times New Roman" panose="02020603050405020304" pitchFamily="18" charset="0"/>
              </a:rPr>
              <a:t>Development of electronic properties as a function of cluster size</a:t>
            </a:r>
          </a:p>
        </p:txBody>
      </p:sp>
      <p:sp>
        <p:nvSpPr>
          <p:cNvPr id="18443" name="Text Box 11"/>
          <p:cNvSpPr txBox="1">
            <a:spLocks noChangeArrowheads="1"/>
          </p:cNvSpPr>
          <p:nvPr/>
        </p:nvSpPr>
        <p:spPr bwMode="auto">
          <a:xfrm>
            <a:off x="1314450" y="4857751"/>
            <a:ext cx="73723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it-IT" altLang="en-US" sz="1800" b="1" i="1" baseline="0" dirty="0">
                <a:solidFill>
                  <a:srgbClr val="FFC000"/>
                </a:solidFill>
              </a:rPr>
              <a:t>Each band has a width that reflects the interaction between atoms, with a bandgap between the conduction and the valence bands that reflects the original separation of the bonding ad antibonding states. </a:t>
            </a:r>
          </a:p>
        </p:txBody>
      </p:sp>
    </p:spTree>
    <p:extLst>
      <p:ext uri="{BB962C8B-B14F-4D97-AF65-F5344CB8AC3E}">
        <p14:creationId xmlns:p14="http://schemas.microsoft.com/office/powerpoint/2010/main" val="2104228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descr="GENERAL METHOD OF OPERATION&#10;Saturation of the medium with the buffer.&#10;&#10;Sample application.&#10;Electrophoretic separation.&#10;Rem..."/>
          <p:cNvPicPr>
            <a:picLocks noChangeAspect="1" noChangeArrowheads="1"/>
          </p:cNvPicPr>
          <p:nvPr/>
        </p:nvPicPr>
        <p:blipFill>
          <a:blip r:embed="rId2"/>
          <a:srcRect/>
          <a:stretch>
            <a:fillRect/>
          </a:stretch>
        </p:blipFill>
        <p:spPr bwMode="auto">
          <a:xfrm>
            <a:off x="428596" y="71414"/>
            <a:ext cx="8501122" cy="638250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descr="PAPER ELECTROPHORESIS&#10;&#10;1.&#10;&#10;Horizontal paper Electrophoresis&#10;&#10;2.&#10;&#10;Vertical paper Electrophoresis&#10;&#10;7&#10;&#10; "/>
          <p:cNvPicPr>
            <a:picLocks noChangeAspect="1" noChangeArrowheads="1"/>
          </p:cNvPicPr>
          <p:nvPr/>
        </p:nvPicPr>
        <p:blipFill>
          <a:blip r:embed="rId2"/>
          <a:srcRect/>
          <a:stretch>
            <a:fillRect/>
          </a:stretch>
        </p:blipFill>
        <p:spPr bwMode="auto">
          <a:xfrm>
            <a:off x="0" y="142853"/>
            <a:ext cx="5518770" cy="4143403"/>
          </a:xfrm>
          <a:prstGeom prst="rect">
            <a:avLst/>
          </a:prstGeom>
          <a:noFill/>
        </p:spPr>
      </p:pic>
      <p:pic>
        <p:nvPicPr>
          <p:cNvPr id="5" name="Content Placeholder 4" descr="principle of electrophoresis">
            <a:hlinkClick r:id="rId3"/>
          </p:cNvPr>
          <p:cNvPicPr>
            <a:picLocks noGrp="1"/>
          </p:cNvPicPr>
          <p:nvPr>
            <p:ph idx="1"/>
          </p:nvPr>
        </p:nvPicPr>
        <p:blipFill>
          <a:blip r:embed="rId4"/>
          <a:srcRect/>
          <a:stretch>
            <a:fillRect/>
          </a:stretch>
        </p:blipFill>
        <p:spPr bwMode="auto">
          <a:xfrm>
            <a:off x="4058131" y="2928934"/>
            <a:ext cx="5085901" cy="384017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7170" name="Picture 2" descr="Electrophoresis&#10; a separation technique&#10; Simple, rapid and highly sensitive&#10; used in clinical laboratories to separate ..."/>
          <p:cNvPicPr>
            <a:picLocks noChangeAspect="1" noChangeArrowheads="1"/>
          </p:cNvPicPr>
          <p:nvPr/>
        </p:nvPicPr>
        <p:blipFill>
          <a:blip r:embed="rId2"/>
          <a:srcRect/>
          <a:stretch>
            <a:fillRect/>
          </a:stretch>
        </p:blipFill>
        <p:spPr bwMode="auto">
          <a:xfrm>
            <a:off x="214282" y="214290"/>
            <a:ext cx="8563610" cy="642942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descr="Where are the charges from?&#10; Proteins&#10; "/>
          <p:cNvPicPr>
            <a:picLocks noChangeAspect="1" noChangeArrowheads="1"/>
          </p:cNvPicPr>
          <p:nvPr/>
        </p:nvPicPr>
        <p:blipFill>
          <a:blip r:embed="rId2"/>
          <a:srcRect/>
          <a:stretch>
            <a:fillRect/>
          </a:stretch>
        </p:blipFill>
        <p:spPr bwMode="auto">
          <a:xfrm>
            <a:off x="215475" y="-24"/>
            <a:ext cx="8714243" cy="654251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8567" t="29605" r="29875" b="14760"/>
          <a:stretch>
            <a:fillRect/>
          </a:stretch>
        </p:blipFill>
        <p:spPr bwMode="auto">
          <a:xfrm>
            <a:off x="426951" y="428604"/>
            <a:ext cx="8431329" cy="571504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7383" t="26201" r="33427" b="13819"/>
          <a:stretch>
            <a:fillRect/>
          </a:stretch>
        </p:blipFill>
        <p:spPr bwMode="auto">
          <a:xfrm>
            <a:off x="428597" y="357165"/>
            <a:ext cx="8339446" cy="6337979"/>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srcRect l="6592" t="26367" r="31152" b="13086"/>
          <a:stretch>
            <a:fillRect/>
          </a:stretch>
        </p:blipFill>
        <p:spPr bwMode="auto">
          <a:xfrm>
            <a:off x="71406" y="71414"/>
            <a:ext cx="8882509" cy="647900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Synthesis of Pt, Pd, Au, Ag, ……..</a:t>
            </a:r>
          </a:p>
        </p:txBody>
      </p:sp>
      <p:sp>
        <p:nvSpPr>
          <p:cNvPr id="3" name="Content Placeholder 2"/>
          <p:cNvSpPr>
            <a:spLocks noGrp="1"/>
          </p:cNvSpPr>
          <p:nvPr>
            <p:ph idx="1"/>
          </p:nvPr>
        </p:nvSpPr>
        <p:spPr/>
        <p:txBody>
          <a:bodyPr/>
          <a:lstStyle/>
          <a:p>
            <a:r>
              <a:rPr lang="en-US" dirty="0"/>
              <a:t>Metal reduction method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n00912_"/>
          <p:cNvPicPr>
            <a:picLocks noChangeAspect="1" noChangeArrowheads="1"/>
          </p:cNvPicPr>
          <p:nvPr/>
        </p:nvPicPr>
        <p:blipFill>
          <a:blip r:embed="rId3"/>
          <a:srcRect/>
          <a:stretch>
            <a:fillRect/>
          </a:stretch>
        </p:blipFill>
        <p:spPr bwMode="auto">
          <a:xfrm>
            <a:off x="7010400" y="4724400"/>
            <a:ext cx="774700" cy="1208088"/>
          </a:xfrm>
          <a:prstGeom prst="rect">
            <a:avLst/>
          </a:prstGeom>
          <a:noFill/>
          <a:ln w="12700">
            <a:noFill/>
            <a:miter lim="800000"/>
            <a:headEnd/>
            <a:tailEnd/>
          </a:ln>
          <a:effectLst>
            <a:outerShdw blurRad="76200" dir="18900000" sy="23000" kx="-1200000" algn="bl" rotWithShape="0">
              <a:prstClr val="black">
                <a:alpha val="20000"/>
              </a:prstClr>
            </a:outerShdw>
          </a:effectLst>
        </p:spPr>
      </p:pic>
      <p:sp>
        <p:nvSpPr>
          <p:cNvPr id="9" name="Cloud Callout 8"/>
          <p:cNvSpPr>
            <a:spLocks noChangeArrowheads="1"/>
          </p:cNvSpPr>
          <p:nvPr/>
        </p:nvSpPr>
        <p:spPr bwMode="auto">
          <a:xfrm>
            <a:off x="3124200" y="3048000"/>
            <a:ext cx="3657600" cy="2362200"/>
          </a:xfrm>
          <a:prstGeom prst="cloudCallout">
            <a:avLst>
              <a:gd name="adj1" fmla="val 56162"/>
              <a:gd name="adj2" fmla="val 12097"/>
            </a:avLst>
          </a:prstGeom>
          <a:solidFill>
            <a:schemeClr val="accent1"/>
          </a:solidFill>
          <a:ln w="25400" algn="ctr">
            <a:solidFill>
              <a:srgbClr val="385D8A"/>
            </a:solidFill>
            <a:round/>
            <a:headEnd/>
            <a:tailEnd/>
          </a:ln>
        </p:spPr>
        <p:txBody>
          <a:bodyPr anchor="ctr"/>
          <a:lstStyle/>
          <a:p>
            <a:pPr algn="ctr"/>
            <a:r>
              <a:rPr lang="en-US" sz="2000" b="1">
                <a:solidFill>
                  <a:srgbClr val="FFFFFF"/>
                </a:solidFill>
                <a:effectLst>
                  <a:outerShdw blurRad="38100" dist="38100" dir="2700000" algn="tl">
                    <a:srgbClr val="000000"/>
                  </a:outerShdw>
                </a:effectLst>
                <a:latin typeface="Arial Black" pitchFamily="34" charset="0"/>
              </a:rPr>
              <a:t>Welcome to  NanoWorld!</a:t>
            </a:r>
          </a:p>
        </p:txBody>
      </p:sp>
      <p:sp>
        <p:nvSpPr>
          <p:cNvPr id="57350" name="Text Box 6"/>
          <p:cNvSpPr txBox="1">
            <a:spLocks noChangeArrowheads="1"/>
          </p:cNvSpPr>
          <p:nvPr/>
        </p:nvSpPr>
        <p:spPr bwMode="auto">
          <a:xfrm>
            <a:off x="6096000" y="5943600"/>
            <a:ext cx="2344738" cy="366713"/>
          </a:xfrm>
          <a:prstGeom prst="rect">
            <a:avLst/>
          </a:prstGeom>
          <a:noFill/>
          <a:ln w="9525">
            <a:noFill/>
            <a:miter lim="800000"/>
            <a:headEnd/>
            <a:tailEnd/>
          </a:ln>
          <a:effectLst/>
        </p:spPr>
        <p:txBody>
          <a:bodyPr wrap="none">
            <a:spAutoFit/>
          </a:bodyPr>
          <a:lstStyle/>
          <a:p>
            <a:r>
              <a:rPr lang="en-US" sz="1400" b="1"/>
              <a:t>Figure 1.26:</a:t>
            </a:r>
            <a:r>
              <a:rPr lang="en-US" sz="1400"/>
              <a:t> Robot image.</a:t>
            </a:r>
            <a:r>
              <a:rPr lang="en-US"/>
              <a:t> </a:t>
            </a:r>
          </a:p>
        </p:txBody>
      </p:sp>
      <p:sp>
        <p:nvSpPr>
          <p:cNvPr id="57351" name="Text Box 7"/>
          <p:cNvSpPr txBox="1">
            <a:spLocks noChangeArrowheads="1"/>
          </p:cNvSpPr>
          <p:nvPr/>
        </p:nvSpPr>
        <p:spPr bwMode="auto">
          <a:xfrm>
            <a:off x="381000" y="1066800"/>
            <a:ext cx="8458200" cy="641350"/>
          </a:xfrm>
          <a:prstGeom prst="rect">
            <a:avLst/>
          </a:prstGeom>
          <a:noFill/>
          <a:ln w="9525">
            <a:noFill/>
            <a:miter lim="800000"/>
            <a:headEnd/>
            <a:tailEnd/>
          </a:ln>
          <a:effectLst/>
        </p:spPr>
        <p:txBody>
          <a:bodyPr>
            <a:spAutoFit/>
          </a:bodyPr>
          <a:lstStyle/>
          <a:p>
            <a:pPr algn="ctr"/>
            <a:r>
              <a:rPr lang="en-US" sz="3600">
                <a:latin typeface="Arial Black" pitchFamily="34" charset="0"/>
              </a:rPr>
              <a:t>Summary</a:t>
            </a:r>
          </a:p>
        </p:txBody>
      </p:sp>
      <p:sp>
        <p:nvSpPr>
          <p:cNvPr id="57352" name="Text Box 8"/>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22</a:t>
            </a:r>
          </a:p>
        </p:txBody>
      </p:sp>
      <p:sp>
        <p:nvSpPr>
          <p:cNvPr id="57353" name="Text Box 9"/>
          <p:cNvSpPr txBox="1">
            <a:spLocks noChangeArrowheads="1"/>
          </p:cNvSpPr>
          <p:nvPr/>
        </p:nvSpPr>
        <p:spPr bwMode="auto">
          <a:xfrm>
            <a:off x="609600" y="2057400"/>
            <a:ext cx="7635875" cy="701675"/>
          </a:xfrm>
          <a:prstGeom prst="rect">
            <a:avLst/>
          </a:prstGeom>
          <a:noFill/>
          <a:ln w="9525">
            <a:noFill/>
            <a:miter lim="800000"/>
            <a:headEnd/>
            <a:tailEnd/>
          </a:ln>
          <a:effectLst/>
        </p:spPr>
        <p:txBody>
          <a:bodyPr>
            <a:spAutoFit/>
          </a:bodyPr>
          <a:lstStyle/>
          <a:p>
            <a:r>
              <a:rPr lang="en-US" sz="2000"/>
              <a:t>Nanotechnology is ubiquitous and pervasive. It is an emerging field in all areas of science, engineering and technology.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67544" y="116632"/>
            <a:ext cx="8229600" cy="720080"/>
          </a:xfrm>
          <a:prstGeom prst="rect">
            <a:avLst/>
          </a:prstGeom>
        </p:spPr>
        <p:txBody>
          <a:bodyPr/>
          <a:lstStyle/>
          <a:p>
            <a:pPr algn="ctr" eaLnBrk="1" hangingPunct="1"/>
            <a:r>
              <a:rPr lang="en-US" altLang="en-US" sz="3200" dirty="0">
                <a:solidFill>
                  <a:srgbClr val="00FFFF"/>
                </a:solidFill>
                <a:latin typeface="Times New Roman" panose="02020603050405020304" pitchFamily="18" charset="0"/>
                <a:cs typeface="Times New Roman" panose="02020603050405020304" pitchFamily="18" charset="0"/>
              </a:rPr>
              <a:t>Quantum Dot: Introduction</a:t>
            </a:r>
          </a:p>
        </p:txBody>
      </p:sp>
      <p:sp>
        <p:nvSpPr>
          <p:cNvPr id="7171" name="Content Placeholder 2"/>
          <p:cNvSpPr>
            <a:spLocks noGrp="1"/>
          </p:cNvSpPr>
          <p:nvPr>
            <p:ph idx="4294967295"/>
          </p:nvPr>
        </p:nvSpPr>
        <p:spPr>
          <a:xfrm>
            <a:off x="539552" y="2060848"/>
            <a:ext cx="8460432" cy="3429000"/>
          </a:xfrm>
          <a:prstGeom prst="rect">
            <a:avLst/>
          </a:prstGeom>
        </p:spPr>
        <p:txBody>
          <a:bodyPr>
            <a:normAutofit lnSpcReduction="10000"/>
          </a:bodyPr>
          <a:lstStyle/>
          <a:p>
            <a:pPr eaLnBrk="1" hangingPunct="1">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Quantum dots are usually regarded as </a:t>
            </a:r>
            <a:r>
              <a:rPr lang="en-US" altLang="en-US" sz="2400" b="1" dirty="0">
                <a:latin typeface="Times New Roman" panose="02020603050405020304" pitchFamily="18" charset="0"/>
                <a:cs typeface="Times New Roman" panose="02020603050405020304" pitchFamily="18" charset="0"/>
              </a:rPr>
              <a:t>semiconductors</a:t>
            </a:r>
            <a:r>
              <a:rPr lang="en-US" altLang="en-US" sz="2400" dirty="0">
                <a:latin typeface="Times New Roman" panose="02020603050405020304" pitchFamily="18" charset="0"/>
                <a:cs typeface="Times New Roman" panose="02020603050405020304" pitchFamily="18" charset="0"/>
              </a:rPr>
              <a:t> by definition.</a:t>
            </a:r>
          </a:p>
          <a:p>
            <a:pPr eaLnBrk="1" hangingPunct="1">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Similar behavior is observed in some metals. Therefore, in some cases it may be acceptable to speak about metal quantum dots. </a:t>
            </a:r>
          </a:p>
          <a:p>
            <a:pPr eaLnBrk="1" hangingPunct="1">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Typically, quantum dots are composed of groups II-VI, III-V, and IV-VI materials</a:t>
            </a:r>
            <a:r>
              <a:rPr lang="en-US" altLang="en-US" sz="2400" b="1" dirty="0">
                <a:latin typeface="Times New Roman" panose="02020603050405020304" pitchFamily="18" charset="0"/>
                <a:cs typeface="Times New Roman" panose="02020603050405020304" pitchFamily="18" charset="0"/>
              </a:rPr>
              <a:t>.</a:t>
            </a:r>
          </a:p>
          <a:p>
            <a:pPr eaLnBrk="1" hangingPunct="1">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QDs are </a:t>
            </a:r>
            <a:r>
              <a:rPr lang="en-US" altLang="en-US" sz="2400" b="1" dirty="0">
                <a:latin typeface="Times New Roman" panose="02020603050405020304" pitchFamily="18" charset="0"/>
                <a:cs typeface="Times New Roman" panose="02020603050405020304" pitchFamily="18" charset="0"/>
              </a:rPr>
              <a:t>bandgap tunable</a:t>
            </a:r>
            <a:r>
              <a:rPr lang="en-US" altLang="en-US" sz="2400" dirty="0">
                <a:latin typeface="Times New Roman" panose="02020603050405020304" pitchFamily="18" charset="0"/>
                <a:cs typeface="Times New Roman" panose="02020603050405020304" pitchFamily="18" charset="0"/>
              </a:rPr>
              <a:t> by size which means their optical and electrical properties can be engineered to meet specific applications.</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33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683568" y="116632"/>
            <a:ext cx="8229600" cy="720080"/>
          </a:xfrm>
          <a:prstGeom prst="rect">
            <a:avLst/>
          </a:prstGeom>
        </p:spPr>
        <p:txBody>
          <a:bodyPr/>
          <a:lstStyle/>
          <a:p>
            <a:pPr algn="ctr" eaLnBrk="1" hangingPunct="1"/>
            <a:r>
              <a:rPr lang="en-US" altLang="en-US" sz="3200" b="1" dirty="0">
                <a:latin typeface="Times New Roman" panose="02020603050405020304" pitchFamily="18" charset="0"/>
                <a:cs typeface="Times New Roman" panose="02020603050405020304" pitchFamily="18" charset="0"/>
              </a:rPr>
              <a:t>Quantum Confinement</a:t>
            </a:r>
          </a:p>
        </p:txBody>
      </p:sp>
      <p:sp>
        <p:nvSpPr>
          <p:cNvPr id="8195" name="Content Placeholder 3"/>
          <p:cNvSpPr>
            <a:spLocks noGrp="1"/>
          </p:cNvSpPr>
          <p:nvPr>
            <p:ph idx="4294967295"/>
          </p:nvPr>
        </p:nvSpPr>
        <p:spPr>
          <a:xfrm>
            <a:off x="467544" y="1268760"/>
            <a:ext cx="8208912" cy="3429000"/>
          </a:xfrm>
          <a:prstGeom prst="rect">
            <a:avLst/>
          </a:prstGeom>
        </p:spPr>
        <p:txBody>
          <a:bodyPr>
            <a:noAutofit/>
          </a:bodyPr>
          <a:lstStyle/>
          <a:p>
            <a:pPr eaLnBrk="1" hangingPunct="1">
              <a:buFont typeface="Arial" panose="020B0604020202020204" pitchFamily="34" charset="0"/>
              <a:buNone/>
            </a:pPr>
            <a:r>
              <a:rPr lang="en-US" altLang="en-US" sz="2800" b="1" dirty="0"/>
              <a:t>Definition: </a:t>
            </a:r>
          </a:p>
          <a:p>
            <a:pPr eaLnBrk="1" hangingPunct="1"/>
            <a:r>
              <a:rPr lang="en-US" altLang="en-US" sz="2400" b="1" dirty="0"/>
              <a:t>Quantum Confinement is the spatial confinement of electron-hole pairs (excitons) in one or more dimensions within a material. </a:t>
            </a:r>
          </a:p>
          <a:p>
            <a:pPr lvl="1" eaLnBrk="1" hangingPunct="1"/>
            <a:r>
              <a:rPr lang="en-US" altLang="en-US" sz="1800" b="1" dirty="0"/>
              <a:t>1D confinement: Quantum Wells</a:t>
            </a:r>
          </a:p>
          <a:p>
            <a:pPr lvl="1" eaLnBrk="1" hangingPunct="1"/>
            <a:r>
              <a:rPr lang="en-US" altLang="en-US" sz="1800" b="1" dirty="0"/>
              <a:t>2D confinement: Quantum Wire</a:t>
            </a:r>
          </a:p>
          <a:p>
            <a:pPr lvl="1" eaLnBrk="1" hangingPunct="1"/>
            <a:r>
              <a:rPr lang="en-US" altLang="en-US" sz="1800" b="1" dirty="0"/>
              <a:t>3D confinement: Quantum Dot</a:t>
            </a:r>
          </a:p>
          <a:p>
            <a:pPr eaLnBrk="1" hangingPunct="1"/>
            <a:r>
              <a:rPr lang="en-US" altLang="en-US" sz="2400" b="1" dirty="0"/>
              <a:t>Quantum confinement is more prominent in semiconductors because they have an energy gap in their electronic band structure. </a:t>
            </a:r>
          </a:p>
          <a:p>
            <a:pPr eaLnBrk="1" hangingPunct="1"/>
            <a:r>
              <a:rPr lang="en-US" altLang="en-US" sz="2400" b="1" dirty="0"/>
              <a:t>Metals do not have a bandgap, so quantum size effects are less prevalent. Quantum confinement is only observed at dimensions below 2 nm.</a:t>
            </a:r>
          </a:p>
        </p:txBody>
      </p:sp>
    </p:spTree>
    <p:extLst>
      <p:ext uri="{BB962C8B-B14F-4D97-AF65-F5344CB8AC3E}">
        <p14:creationId xmlns:p14="http://schemas.microsoft.com/office/powerpoint/2010/main" val="250690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9601" y="170259"/>
            <a:ext cx="8229600" cy="1143000"/>
          </a:xfrm>
          <a:prstGeom prst="rect">
            <a:avLst/>
          </a:prstGeom>
        </p:spPr>
        <p:txBody>
          <a:bodyPr/>
          <a:lstStyle/>
          <a:p>
            <a:pPr algn="ctr" eaLnBrk="1" hangingPunct="1"/>
            <a:r>
              <a:rPr lang="en-US" altLang="en-US" sz="3200" dirty="0">
                <a:solidFill>
                  <a:srgbClr val="00FFFF"/>
                </a:solidFill>
                <a:latin typeface="Times New Roman" panose="02020603050405020304" pitchFamily="18" charset="0"/>
                <a:cs typeface="Times New Roman" panose="02020603050405020304" pitchFamily="18" charset="0"/>
              </a:rPr>
              <a:t>Quantum Confinement</a:t>
            </a:r>
          </a:p>
        </p:txBody>
      </p:sp>
      <p:sp>
        <p:nvSpPr>
          <p:cNvPr id="9219" name="Rectangle 3"/>
          <p:cNvSpPr>
            <a:spLocks noGrp="1" noChangeArrowheads="1"/>
          </p:cNvSpPr>
          <p:nvPr>
            <p:ph type="body" idx="4294967295"/>
          </p:nvPr>
        </p:nvSpPr>
        <p:spPr>
          <a:xfrm>
            <a:off x="648892" y="1916832"/>
            <a:ext cx="8495108" cy="3394075"/>
          </a:xfrm>
          <a:prstGeom prst="rect">
            <a:avLst/>
          </a:prstGeom>
        </p:spPr>
        <p:txBody>
          <a:bodyPr/>
          <a:lstStyle/>
          <a:p>
            <a:pPr eaLnBrk="1" hangingPunct="1"/>
            <a:r>
              <a:rPr lang="en-US" altLang="en-US" sz="2000" b="1" dirty="0">
                <a:solidFill>
                  <a:srgbClr val="FFC000"/>
                </a:solidFill>
                <a:latin typeface="Times New Roman" panose="02020603050405020304" pitchFamily="18" charset="0"/>
                <a:cs typeface="Times New Roman" panose="02020603050405020304" pitchFamily="18" charset="0"/>
              </a:rPr>
              <a:t>Recall that when atoms are brought together in a bulk material the number of energy states increases substantially to form nearly continuous bands of states.</a:t>
            </a:r>
          </a:p>
        </p:txBody>
      </p:sp>
      <p:grpSp>
        <p:nvGrpSpPr>
          <p:cNvPr id="3" name="Group 2"/>
          <p:cNvGrpSpPr/>
          <p:nvPr/>
        </p:nvGrpSpPr>
        <p:grpSpPr>
          <a:xfrm>
            <a:off x="899592" y="3429000"/>
            <a:ext cx="6912768" cy="2664296"/>
            <a:chOff x="1691680" y="3573016"/>
            <a:chExt cx="5904656" cy="1944216"/>
          </a:xfrm>
        </p:grpSpPr>
        <p:sp>
          <p:nvSpPr>
            <p:cNvPr id="2" name="Rectangle 1"/>
            <p:cNvSpPr/>
            <p:nvPr/>
          </p:nvSpPr>
          <p:spPr bwMode="auto">
            <a:xfrm>
              <a:off x="1691680" y="3573016"/>
              <a:ext cx="5904656" cy="1944216"/>
            </a:xfrm>
            <a:prstGeom prst="rect">
              <a:avLst/>
            </a:prstGeom>
            <a:solidFill>
              <a:srgbClr val="010B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25000">
                <a:ln>
                  <a:noFill/>
                </a:ln>
                <a:solidFill>
                  <a:schemeClr val="tx1"/>
                </a:solidFill>
                <a:effectLst/>
                <a:latin typeface="Times New Roman" pitchFamily="18" charset="0"/>
              </a:endParaRPr>
            </a:p>
          </p:txBody>
        </p:sp>
        <p:sp>
          <p:nvSpPr>
            <p:cNvPr id="4" name="Oval 3"/>
            <p:cNvSpPr/>
            <p:nvPr/>
          </p:nvSpPr>
          <p:spPr>
            <a:xfrm>
              <a:off x="2286000" y="4400550"/>
              <a:ext cx="228600" cy="228600"/>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350" baseline="0" dirty="0">
                  <a:solidFill>
                    <a:prstClr val="white"/>
                  </a:solidFill>
                </a:rPr>
                <a:t>N</a:t>
              </a:r>
            </a:p>
          </p:txBody>
        </p:sp>
        <p:sp>
          <p:nvSpPr>
            <p:cNvPr id="5" name="Oval 4"/>
            <p:cNvSpPr/>
            <p:nvPr/>
          </p:nvSpPr>
          <p:spPr>
            <a:xfrm>
              <a:off x="1943100" y="4114800"/>
              <a:ext cx="914400" cy="85725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sz="1350" baseline="0">
                <a:solidFill>
                  <a:prstClr val="black"/>
                </a:solidFill>
              </a:endParaRPr>
            </a:p>
          </p:txBody>
        </p:sp>
        <p:sp>
          <p:nvSpPr>
            <p:cNvPr id="6" name="Oval 5"/>
            <p:cNvSpPr/>
            <p:nvPr/>
          </p:nvSpPr>
          <p:spPr>
            <a:xfrm>
              <a:off x="2057400" y="4229100"/>
              <a:ext cx="685800" cy="62865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sz="1350" baseline="0">
                <a:solidFill>
                  <a:prstClr val="black"/>
                </a:solidFill>
              </a:endParaRPr>
            </a:p>
          </p:txBody>
        </p:sp>
        <p:sp>
          <p:nvSpPr>
            <p:cNvPr id="7" name="Oval 6"/>
            <p:cNvSpPr/>
            <p:nvPr/>
          </p:nvSpPr>
          <p:spPr>
            <a:xfrm>
              <a:off x="2114550" y="42862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8" name="Oval 7"/>
            <p:cNvSpPr/>
            <p:nvPr/>
          </p:nvSpPr>
          <p:spPr>
            <a:xfrm>
              <a:off x="2686050" y="46291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9" name="Oval 8"/>
            <p:cNvSpPr/>
            <p:nvPr/>
          </p:nvSpPr>
          <p:spPr>
            <a:xfrm>
              <a:off x="1943100" y="434340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10" name="Oval 9"/>
            <p:cNvSpPr/>
            <p:nvPr/>
          </p:nvSpPr>
          <p:spPr>
            <a:xfrm>
              <a:off x="2171700" y="491490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11" name="Oval 10"/>
            <p:cNvSpPr/>
            <p:nvPr/>
          </p:nvSpPr>
          <p:spPr>
            <a:xfrm>
              <a:off x="2628900" y="41719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cxnSp>
          <p:nvCxnSpPr>
            <p:cNvPr id="31" name="Straight Arrow Connector 30"/>
            <p:cNvCxnSpPr/>
            <p:nvPr/>
          </p:nvCxnSpPr>
          <p:spPr>
            <a:xfrm>
              <a:off x="4057650" y="4400550"/>
              <a:ext cx="457200" cy="1191"/>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86100" y="42291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86100" y="43434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86100" y="44577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86100" y="45720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86100" y="46863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86100" y="48006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200400" y="44005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43" name="Oval 42"/>
            <p:cNvSpPr/>
            <p:nvPr/>
          </p:nvSpPr>
          <p:spPr>
            <a:xfrm>
              <a:off x="3143250" y="47434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44" name="Oval 43"/>
            <p:cNvSpPr/>
            <p:nvPr/>
          </p:nvSpPr>
          <p:spPr>
            <a:xfrm>
              <a:off x="3200400" y="46291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45" name="Oval 44"/>
            <p:cNvSpPr/>
            <p:nvPr/>
          </p:nvSpPr>
          <p:spPr>
            <a:xfrm>
              <a:off x="3143250" y="45148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cxnSp>
          <p:nvCxnSpPr>
            <p:cNvPr id="47" name="Straight Arrow Connector 46"/>
            <p:cNvCxnSpPr/>
            <p:nvPr/>
          </p:nvCxnSpPr>
          <p:spPr>
            <a:xfrm rot="5400000" flipH="1" flipV="1">
              <a:off x="3142060" y="4514851"/>
              <a:ext cx="801291" cy="119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40" name="TextBox 49"/>
            <p:cNvSpPr txBox="1">
              <a:spLocks noChangeArrowheads="1"/>
            </p:cNvSpPr>
            <p:nvPr/>
          </p:nvSpPr>
          <p:spPr bwMode="auto">
            <a:xfrm>
              <a:off x="3314701" y="3943351"/>
              <a:ext cx="550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aseline="0">
                  <a:solidFill>
                    <a:prstClr val="black"/>
                  </a:solidFill>
                </a:rPr>
                <a:t>Energy</a:t>
              </a:r>
            </a:p>
          </p:txBody>
        </p:sp>
        <p:grpSp>
          <p:nvGrpSpPr>
            <p:cNvPr id="12" name="Group 36"/>
            <p:cNvGrpSpPr>
              <a:grpSpLocks/>
            </p:cNvGrpSpPr>
            <p:nvPr/>
          </p:nvGrpSpPr>
          <p:grpSpPr bwMode="auto">
            <a:xfrm>
              <a:off x="4724401" y="3857626"/>
              <a:ext cx="2740819" cy="1116806"/>
              <a:chOff x="3008" y="2544"/>
              <a:chExt cx="2302" cy="938"/>
            </a:xfrm>
          </p:grpSpPr>
          <p:cxnSp>
            <p:nvCxnSpPr>
              <p:cNvPr id="13" name="Straight Connector 12"/>
              <p:cNvCxnSpPr/>
              <p:nvPr/>
            </p:nvCxnSpPr>
            <p:spPr>
              <a:xfrm>
                <a:off x="3512" y="2613"/>
                <a:ext cx="1248" cy="0"/>
              </a:xfrm>
              <a:prstGeom prst="line">
                <a:avLst/>
              </a:prstGeom>
              <a:ln w="10160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tileRect/>
                </a:gradFill>
                <a:prstDash val="soli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12" y="2951"/>
                <a:ext cx="1248" cy="0"/>
              </a:xfrm>
              <a:prstGeom prst="line">
                <a:avLst/>
              </a:prstGeom>
              <a:ln w="10160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tileRect/>
                </a:gradFill>
                <a:prstDash val="solid"/>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3008" y="3242"/>
                <a:ext cx="336" cy="24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cxnSp>
            <p:nvCxnSpPr>
              <p:cNvPr id="19" name="Straight Connector 18"/>
              <p:cNvCxnSpPr/>
              <p:nvPr/>
            </p:nvCxnSpPr>
            <p:spPr>
              <a:xfrm flipV="1">
                <a:off x="3056" y="3050"/>
                <a:ext cx="480" cy="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3344" y="3050"/>
                <a:ext cx="192" cy="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3224" y="3170"/>
                <a:ext cx="432" cy="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4703" y="3024"/>
                <a:ext cx="673" cy="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51" name="TextBox 50"/>
              <p:cNvSpPr txBox="1">
                <a:spLocks noChangeArrowheads="1"/>
              </p:cNvSpPr>
              <p:nvPr/>
            </p:nvSpPr>
            <p:spPr bwMode="auto">
              <a:xfrm>
                <a:off x="4848" y="2544"/>
                <a:ext cx="4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aseline="0">
                    <a:solidFill>
                      <a:prstClr val="black"/>
                    </a:solidFill>
                  </a:rPr>
                  <a:t>Energy</a:t>
                </a:r>
              </a:p>
            </p:txBody>
          </p:sp>
        </p:grpSp>
      </p:grpSp>
    </p:spTree>
    <p:extLst>
      <p:ext uri="{BB962C8B-B14F-4D97-AF65-F5344CB8AC3E}">
        <p14:creationId xmlns:p14="http://schemas.microsoft.com/office/powerpoint/2010/main" val="53208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95736" y="4149080"/>
            <a:ext cx="4464496" cy="1728192"/>
          </a:xfrm>
          <a:prstGeom prst="rect">
            <a:avLst/>
          </a:prstGeom>
          <a:solidFill>
            <a:srgbClr val="010B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25000">
              <a:ln>
                <a:noFill/>
              </a:ln>
              <a:solidFill>
                <a:schemeClr val="tx1"/>
              </a:solidFill>
              <a:effectLst/>
              <a:latin typeface="Times New Roman" pitchFamily="18" charset="0"/>
            </a:endParaRPr>
          </a:p>
        </p:txBody>
      </p:sp>
      <p:sp>
        <p:nvSpPr>
          <p:cNvPr id="10242" name="Rectangle 2"/>
          <p:cNvSpPr>
            <a:spLocks noGrp="1" noChangeArrowheads="1"/>
          </p:cNvSpPr>
          <p:nvPr>
            <p:ph type="title" idx="4294967295"/>
          </p:nvPr>
        </p:nvSpPr>
        <p:spPr>
          <a:xfrm>
            <a:off x="467544" y="143470"/>
            <a:ext cx="8229600" cy="1143000"/>
          </a:xfrm>
          <a:prstGeom prst="rect">
            <a:avLst/>
          </a:prstGeom>
        </p:spPr>
        <p:txBody>
          <a:bodyPr/>
          <a:lstStyle/>
          <a:p>
            <a:pPr algn="ctr" eaLnBrk="1" hangingPunct="1"/>
            <a:r>
              <a:rPr lang="en-US" altLang="en-US" sz="3000" dirty="0">
                <a:solidFill>
                  <a:srgbClr val="00FFFF"/>
                </a:solidFill>
                <a:latin typeface="Times New Roman" panose="02020603050405020304" pitchFamily="18" charset="0"/>
                <a:cs typeface="Times New Roman" panose="02020603050405020304" pitchFamily="18" charset="0"/>
              </a:rPr>
              <a:t>Quantum Confinement </a:t>
            </a:r>
          </a:p>
        </p:txBody>
      </p:sp>
      <p:sp>
        <p:nvSpPr>
          <p:cNvPr id="10243" name="Rectangle 3"/>
          <p:cNvSpPr>
            <a:spLocks noGrp="1" noChangeArrowheads="1"/>
          </p:cNvSpPr>
          <p:nvPr>
            <p:ph type="body" idx="4294967295"/>
          </p:nvPr>
        </p:nvSpPr>
        <p:spPr>
          <a:xfrm>
            <a:off x="636489" y="1411657"/>
            <a:ext cx="8604448" cy="2343150"/>
          </a:xfrm>
          <a:prstGeom prst="rect">
            <a:avLst/>
          </a:prstGeom>
        </p:spPr>
        <p:txBody>
          <a:bodyPr>
            <a:normAutofit fontScale="92500" lnSpcReduction="20000"/>
          </a:bodyPr>
          <a:lstStyle/>
          <a:p>
            <a:pPr eaLnBrk="1" hangingPunct="1"/>
            <a:r>
              <a:rPr lang="en-US" altLang="en-US" sz="2000" b="1" dirty="0">
                <a:effectLst/>
                <a:latin typeface="Times New Roman" panose="02020603050405020304" pitchFamily="18" charset="0"/>
                <a:cs typeface="Times New Roman" panose="02020603050405020304" pitchFamily="18" charset="0"/>
              </a:rPr>
              <a:t>The reduction in the number of atoms in a material results in the confinement of normally delocalized energy states.</a:t>
            </a:r>
          </a:p>
          <a:p>
            <a:pPr eaLnBrk="1" hangingPunct="1"/>
            <a:endParaRPr lang="en-US" altLang="en-US" sz="2000" b="1" dirty="0">
              <a:effectLst/>
              <a:latin typeface="Times New Roman" panose="02020603050405020304" pitchFamily="18" charset="0"/>
              <a:cs typeface="Times New Roman" panose="02020603050405020304" pitchFamily="18" charset="0"/>
            </a:endParaRPr>
          </a:p>
          <a:p>
            <a:pPr eaLnBrk="1" hangingPunct="1"/>
            <a:r>
              <a:rPr lang="en-US" altLang="en-US" sz="2000" b="1" dirty="0">
                <a:effectLst/>
                <a:latin typeface="Times New Roman" panose="02020603050405020304" pitchFamily="18" charset="0"/>
                <a:cs typeface="Times New Roman" panose="02020603050405020304" pitchFamily="18" charset="0"/>
              </a:rPr>
              <a:t>Electron-hole pairs become spatially confined when the diameter of a particle approaches the de Broglie wavelength of electrons in the conduction band. </a:t>
            </a:r>
          </a:p>
          <a:p>
            <a:pPr eaLnBrk="1" hangingPunct="1"/>
            <a:endParaRPr lang="en-US" altLang="en-US" sz="2000" b="1" dirty="0">
              <a:effectLst/>
              <a:latin typeface="Times New Roman" panose="02020603050405020304" pitchFamily="18" charset="0"/>
              <a:cs typeface="Times New Roman" panose="02020603050405020304" pitchFamily="18" charset="0"/>
            </a:endParaRPr>
          </a:p>
          <a:p>
            <a:pPr eaLnBrk="1" hangingPunct="1"/>
            <a:r>
              <a:rPr lang="en-US" altLang="en-US" sz="2000" b="1" dirty="0">
                <a:effectLst/>
                <a:latin typeface="Times New Roman" panose="02020603050405020304" pitchFamily="18" charset="0"/>
                <a:cs typeface="Times New Roman" panose="02020603050405020304" pitchFamily="18" charset="0"/>
              </a:rPr>
              <a:t>As a result the energy difference between energy bands is increased with decreasing particle size.</a:t>
            </a:r>
          </a:p>
          <a:p>
            <a:pPr eaLnBrk="1" hangingPunct="1"/>
            <a:endParaRPr lang="en-US" altLang="en-US" sz="2000" b="1" dirty="0">
              <a:effectLst/>
              <a:latin typeface="Times New Roman" panose="02020603050405020304" pitchFamily="18" charset="0"/>
              <a:cs typeface="Times New Roman" panose="02020603050405020304" pitchFamily="18" charset="0"/>
            </a:endParaRPr>
          </a:p>
          <a:p>
            <a:pPr eaLnBrk="1" hangingPunct="1"/>
            <a:endParaRPr lang="en-US" altLang="en-US" sz="2000" b="1" dirty="0">
              <a:solidFill>
                <a:srgbClr val="FFC000"/>
              </a:solidFill>
              <a:effectLst/>
              <a:latin typeface="Times New Roman" panose="02020603050405020304" pitchFamily="18" charset="0"/>
              <a:cs typeface="Times New Roman" panose="02020603050405020304" pitchFamily="18" charset="0"/>
            </a:endParaRPr>
          </a:p>
          <a:p>
            <a:pPr eaLnBrk="1" hangingPunct="1"/>
            <a:endParaRPr lang="en-US" altLang="en-US" sz="2000" b="1" dirty="0">
              <a:solidFill>
                <a:srgbClr val="FFC00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3052763" y="4572000"/>
            <a:ext cx="857250" cy="2857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sp>
        <p:nvSpPr>
          <p:cNvPr id="5" name="Rectangle 4"/>
          <p:cNvSpPr/>
          <p:nvPr/>
        </p:nvSpPr>
        <p:spPr>
          <a:xfrm>
            <a:off x="3052763" y="4457700"/>
            <a:ext cx="857250" cy="2857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sp>
        <p:nvSpPr>
          <p:cNvPr id="6" name="Rectangle 5"/>
          <p:cNvSpPr/>
          <p:nvPr/>
        </p:nvSpPr>
        <p:spPr>
          <a:xfrm>
            <a:off x="3052763" y="5257800"/>
            <a:ext cx="857250" cy="2857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sp>
        <p:nvSpPr>
          <p:cNvPr id="7" name="Rectangle 6"/>
          <p:cNvSpPr/>
          <p:nvPr/>
        </p:nvSpPr>
        <p:spPr>
          <a:xfrm>
            <a:off x="3052763" y="5143500"/>
            <a:ext cx="857250" cy="2857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cxnSp>
        <p:nvCxnSpPr>
          <p:cNvPr id="8" name="Straight Arrow Connector 7"/>
          <p:cNvCxnSpPr/>
          <p:nvPr/>
        </p:nvCxnSpPr>
        <p:spPr>
          <a:xfrm>
            <a:off x="4481513" y="5029200"/>
            <a:ext cx="457200" cy="1191"/>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2137172" y="5029201"/>
            <a:ext cx="1029891" cy="119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8" name="TextBox 11"/>
          <p:cNvSpPr txBox="1">
            <a:spLocks noChangeArrowheads="1"/>
          </p:cNvSpPr>
          <p:nvPr/>
        </p:nvSpPr>
        <p:spPr bwMode="auto">
          <a:xfrm>
            <a:off x="2424114" y="4343401"/>
            <a:ext cx="550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aseline="0">
                <a:solidFill>
                  <a:prstClr val="black"/>
                </a:solidFill>
              </a:rPr>
              <a:t>Energy</a:t>
            </a:r>
          </a:p>
        </p:txBody>
      </p:sp>
      <p:sp>
        <p:nvSpPr>
          <p:cNvPr id="11" name="TextBox 10"/>
          <p:cNvSpPr txBox="1"/>
          <p:nvPr/>
        </p:nvSpPr>
        <p:spPr>
          <a:xfrm>
            <a:off x="3967162" y="4914901"/>
            <a:ext cx="308098" cy="219291"/>
          </a:xfrm>
          <a:prstGeom prst="rect">
            <a:avLst/>
          </a:prstGeom>
          <a:noFill/>
        </p:spPr>
        <p:txBody>
          <a:bodyPr wrap="none">
            <a:spAutoFit/>
          </a:bodyPr>
          <a:lstStyle/>
          <a:p>
            <a:pPr eaLnBrk="1" hangingPunct="1">
              <a:defRPr/>
            </a:pPr>
            <a:r>
              <a:rPr lang="en-US" sz="788" baseline="0" dirty="0">
                <a:solidFill>
                  <a:prstClr val="black"/>
                </a:solidFill>
                <a:latin typeface="Arial" charset="0"/>
              </a:rPr>
              <a:t>E</a:t>
            </a:r>
            <a:r>
              <a:rPr lang="en-US" sz="788" dirty="0">
                <a:solidFill>
                  <a:prstClr val="black"/>
                </a:solidFill>
                <a:latin typeface="Arial" charset="0"/>
              </a:rPr>
              <a:t>g</a:t>
            </a:r>
            <a:r>
              <a:rPr lang="en-US" sz="825" dirty="0">
                <a:solidFill>
                  <a:prstClr val="black"/>
                </a:solidFill>
                <a:latin typeface="Arial" charset="0"/>
              </a:rPr>
              <a:t> </a:t>
            </a:r>
            <a:endParaRPr lang="en-US" sz="788" baseline="0" dirty="0">
              <a:solidFill>
                <a:prstClr val="black"/>
              </a:solidFill>
              <a:latin typeface="Arial" charset="0"/>
            </a:endParaRPr>
          </a:p>
        </p:txBody>
      </p:sp>
      <p:cxnSp>
        <p:nvCxnSpPr>
          <p:cNvPr id="12" name="Straight Arrow Connector 11"/>
          <p:cNvCxnSpPr/>
          <p:nvPr/>
        </p:nvCxnSpPr>
        <p:spPr>
          <a:xfrm rot="5400000">
            <a:off x="3825479" y="5000625"/>
            <a:ext cx="284559" cy="1191"/>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281613" y="4572000"/>
            <a:ext cx="857250" cy="1714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sp>
        <p:nvSpPr>
          <p:cNvPr id="14" name="Rectangle 13"/>
          <p:cNvSpPr/>
          <p:nvPr/>
        </p:nvSpPr>
        <p:spPr>
          <a:xfrm>
            <a:off x="5281613" y="5257800"/>
            <a:ext cx="857250" cy="1714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cxnSp>
        <p:nvCxnSpPr>
          <p:cNvPr id="15" name="Straight Arrow Connector 14"/>
          <p:cNvCxnSpPr/>
          <p:nvPr/>
        </p:nvCxnSpPr>
        <p:spPr>
          <a:xfrm rot="5400000">
            <a:off x="5968604" y="4972050"/>
            <a:ext cx="570309" cy="1191"/>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53162" y="4857751"/>
            <a:ext cx="308098" cy="219291"/>
          </a:xfrm>
          <a:prstGeom prst="rect">
            <a:avLst/>
          </a:prstGeom>
          <a:noFill/>
        </p:spPr>
        <p:txBody>
          <a:bodyPr wrap="none">
            <a:spAutoFit/>
          </a:bodyPr>
          <a:lstStyle/>
          <a:p>
            <a:pPr eaLnBrk="1" hangingPunct="1">
              <a:defRPr/>
            </a:pPr>
            <a:r>
              <a:rPr lang="en-US" sz="788" baseline="0" dirty="0">
                <a:solidFill>
                  <a:prstClr val="black"/>
                </a:solidFill>
                <a:latin typeface="Arial" charset="0"/>
              </a:rPr>
              <a:t>E</a:t>
            </a:r>
            <a:r>
              <a:rPr lang="en-US" sz="788" dirty="0">
                <a:solidFill>
                  <a:prstClr val="black"/>
                </a:solidFill>
                <a:latin typeface="Arial" charset="0"/>
              </a:rPr>
              <a:t>g</a:t>
            </a:r>
            <a:r>
              <a:rPr lang="en-US" sz="825" dirty="0">
                <a:solidFill>
                  <a:prstClr val="black"/>
                </a:solidFill>
                <a:latin typeface="Arial" charset="0"/>
              </a:rPr>
              <a:t> </a:t>
            </a:r>
            <a:endParaRPr lang="en-US" sz="788" baseline="0" dirty="0">
              <a:solidFill>
                <a:prstClr val="black"/>
              </a:solidFill>
              <a:latin typeface="Arial" charset="0"/>
            </a:endParaRPr>
          </a:p>
        </p:txBody>
      </p:sp>
    </p:spTree>
    <p:extLst>
      <p:ext uri="{BB962C8B-B14F-4D97-AF65-F5344CB8AC3E}">
        <p14:creationId xmlns:p14="http://schemas.microsoft.com/office/powerpoint/2010/main" val="15116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74638"/>
            <a:ext cx="8229600" cy="1143000"/>
          </a:xfrm>
          <a:prstGeom prst="rect">
            <a:avLst/>
          </a:prstGeom>
        </p:spPr>
        <p:txBody>
          <a:bodyPr/>
          <a:lstStyle/>
          <a:p>
            <a:pPr algn="ctr" eaLnBrk="1" hangingPunct="1"/>
            <a:r>
              <a:rPr lang="en-US" altLang="en-US" sz="3200" dirty="0">
                <a:latin typeface="Times New Roman" panose="02020603050405020304" pitchFamily="18" charset="0"/>
                <a:cs typeface="Times New Roman" panose="02020603050405020304" pitchFamily="18" charset="0"/>
              </a:rPr>
              <a:t>Quantum Confinement </a:t>
            </a:r>
          </a:p>
        </p:txBody>
      </p:sp>
      <p:sp>
        <p:nvSpPr>
          <p:cNvPr id="11267" name="Rectangle 3"/>
          <p:cNvSpPr>
            <a:spLocks noGrp="1" noChangeArrowheads="1"/>
          </p:cNvSpPr>
          <p:nvPr>
            <p:ph type="body" idx="4294967295"/>
          </p:nvPr>
        </p:nvSpPr>
        <p:spPr>
          <a:xfrm>
            <a:off x="683568" y="1646217"/>
            <a:ext cx="8136904" cy="3657600"/>
          </a:xfrm>
          <a:prstGeom prst="rect">
            <a:avLst/>
          </a:prstGeom>
        </p:spPr>
        <p:txBody>
          <a:bodyPr>
            <a:normAutofit fontScale="85000" lnSpcReduction="20000"/>
          </a:bodyPr>
          <a:lstStyle/>
          <a:p>
            <a:pPr eaLnBrk="1" hangingPunct="1"/>
            <a:r>
              <a:rPr lang="en-US" altLang="en-US" sz="2000" b="1" dirty="0">
                <a:latin typeface="Times New Roman" panose="02020603050405020304" pitchFamily="18" charset="0"/>
                <a:cs typeface="Times New Roman" panose="02020603050405020304" pitchFamily="18" charset="0"/>
              </a:rPr>
              <a:t>This is very similar to the famous particle-in-a-box scenario and can be understood by examining the Heisenberg Uncertainty Principle.</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The Uncertainty Principle states that the more precisely one knows the position of a particle, the more uncertainty in its momentum (and vice versa).</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Therefore, the more spatially confined and localized a particle becomes, the broader the range of its momentum/energy.</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This is manifested as an increase in the average energy of electrons in the conduction band = increased energy level spacing = larger bandgap</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The bandgap of a spherical quantum dot is increased from its bulk value by a factor of 1/R</a:t>
            </a:r>
            <a:r>
              <a:rPr lang="en-US" altLang="en-US" sz="2000" b="1" baseline="30000" dirty="0">
                <a:latin typeface="Times New Roman" panose="02020603050405020304" pitchFamily="18" charset="0"/>
                <a:cs typeface="Times New Roman" panose="02020603050405020304" pitchFamily="18" charset="0"/>
              </a:rPr>
              <a:t>2</a:t>
            </a:r>
            <a:r>
              <a:rPr lang="en-US" altLang="en-US" sz="2000" b="1" dirty="0">
                <a:latin typeface="Times New Roman" panose="02020603050405020304" pitchFamily="18" charset="0"/>
                <a:cs typeface="Times New Roman" panose="02020603050405020304" pitchFamily="18" charset="0"/>
              </a:rPr>
              <a:t>, where R is the particle radius</a:t>
            </a:r>
            <a:r>
              <a:rPr lang="en-US" altLang="en-US" sz="2000" b="1" dirty="0">
                <a:solidFill>
                  <a:srgbClr val="FFC0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683568" y="5877272"/>
            <a:ext cx="5622180" cy="523220"/>
          </a:xfrm>
          <a:prstGeom prst="rect">
            <a:avLst/>
          </a:prstGeom>
          <a:noFill/>
        </p:spPr>
        <p:txBody>
          <a:bodyPr wrap="none">
            <a:spAutoFit/>
          </a:bodyPr>
          <a:lstStyle/>
          <a:p>
            <a:pPr marL="285750" indent="-285750" eaLnBrk="1" hangingPunct="1">
              <a:buFont typeface="Arial" panose="020B0604020202020204" pitchFamily="34" charset="0"/>
              <a:buChar char="•"/>
              <a:defRPr/>
            </a:pPr>
            <a:r>
              <a:rPr lang="en-US" sz="1400" baseline="0" dirty="0">
                <a:solidFill>
                  <a:srgbClr val="FFC000"/>
                </a:solidFill>
                <a:latin typeface="Calibri"/>
              </a:rPr>
              <a:t>Based upon single particle solutions of the </a:t>
            </a:r>
            <a:r>
              <a:rPr lang="en-US" sz="1400" baseline="0" dirty="0" err="1">
                <a:solidFill>
                  <a:srgbClr val="FFC000"/>
                </a:solidFill>
                <a:latin typeface="Calibri"/>
              </a:rPr>
              <a:t>schrodinger</a:t>
            </a:r>
            <a:r>
              <a:rPr lang="en-US" sz="1400" baseline="0" dirty="0">
                <a:solidFill>
                  <a:srgbClr val="FFC000"/>
                </a:solidFill>
                <a:latin typeface="Calibri"/>
              </a:rPr>
              <a:t> wave equation </a:t>
            </a:r>
          </a:p>
          <a:p>
            <a:pPr marL="285750" indent="-285750" eaLnBrk="1" hangingPunct="1">
              <a:buFont typeface="Arial" panose="020B0604020202020204" pitchFamily="34" charset="0"/>
              <a:buChar char="•"/>
              <a:defRPr/>
            </a:pPr>
            <a:r>
              <a:rPr lang="en-US" sz="1400" baseline="0" dirty="0">
                <a:solidFill>
                  <a:srgbClr val="FFC000"/>
                </a:solidFill>
                <a:latin typeface="Calibri"/>
              </a:rPr>
              <a:t> valid for R&lt; the exciton </a:t>
            </a:r>
            <a:r>
              <a:rPr lang="en-US" sz="1400" baseline="0" dirty="0" err="1">
                <a:solidFill>
                  <a:srgbClr val="FFC000"/>
                </a:solidFill>
                <a:latin typeface="Calibri"/>
              </a:rPr>
              <a:t>bohr</a:t>
            </a:r>
            <a:r>
              <a:rPr lang="en-US" sz="1400" baseline="0" dirty="0">
                <a:solidFill>
                  <a:srgbClr val="FFC000"/>
                </a:solidFill>
                <a:latin typeface="Calibri"/>
              </a:rPr>
              <a:t> radius.</a:t>
            </a:r>
          </a:p>
        </p:txBody>
      </p:sp>
    </p:spTree>
    <p:extLst>
      <p:ext uri="{BB962C8B-B14F-4D97-AF65-F5344CB8AC3E}">
        <p14:creationId xmlns:p14="http://schemas.microsoft.com/office/powerpoint/2010/main" val="334421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274638"/>
            <a:ext cx="8229600" cy="677713"/>
          </a:xfrm>
          <a:prstGeom prst="rect">
            <a:avLst/>
          </a:prstGeom>
        </p:spPr>
        <p:txBody>
          <a:bodyPr/>
          <a:lstStyle/>
          <a:p>
            <a:pPr algn="ctr" eaLnBrk="1" hangingPunct="1"/>
            <a:r>
              <a:rPr lang="en-US" altLang="en-US" sz="3200" dirty="0">
                <a:solidFill>
                  <a:srgbClr val="00FFFF"/>
                </a:solidFill>
                <a:latin typeface="Times New Roman" panose="02020603050405020304" pitchFamily="18" charset="0"/>
                <a:cs typeface="Times New Roman" panose="02020603050405020304" pitchFamily="18" charset="0"/>
              </a:rPr>
              <a:t>Quantum Confinement</a:t>
            </a:r>
          </a:p>
        </p:txBody>
      </p:sp>
      <p:sp>
        <p:nvSpPr>
          <p:cNvPr id="12291" name="Content Placeholder 3"/>
          <p:cNvSpPr>
            <a:spLocks noGrp="1"/>
          </p:cNvSpPr>
          <p:nvPr>
            <p:ph idx="4294967295"/>
          </p:nvPr>
        </p:nvSpPr>
        <p:spPr>
          <a:xfrm>
            <a:off x="619065" y="1790358"/>
            <a:ext cx="8248770" cy="2000250"/>
          </a:xfrm>
          <a:prstGeom prst="rect">
            <a:avLst/>
          </a:prstGeom>
        </p:spPr>
        <p:txBody>
          <a:bodyPr>
            <a:normAutofit fontScale="92500" lnSpcReduction="20000"/>
          </a:bodyPr>
          <a:lstStyle/>
          <a:p>
            <a:pPr eaLnBrk="1" hangingPunct="1"/>
            <a:r>
              <a:rPr lang="en-US" altLang="en-US" sz="2100" dirty="0">
                <a:latin typeface="Times New Roman" panose="02020603050405020304" pitchFamily="18" charset="0"/>
                <a:cs typeface="Times New Roman" panose="02020603050405020304" pitchFamily="18" charset="0"/>
              </a:rPr>
              <a:t>What does this mean? </a:t>
            </a:r>
          </a:p>
          <a:p>
            <a:pPr lvl="1" eaLnBrk="1" hangingPunct="1"/>
            <a:r>
              <a:rPr lang="en-US" altLang="en-US" sz="1800" dirty="0">
                <a:latin typeface="Times New Roman" panose="02020603050405020304" pitchFamily="18" charset="0"/>
                <a:cs typeface="Times New Roman" panose="02020603050405020304" pitchFamily="18" charset="0"/>
              </a:rPr>
              <a:t>Quantum dots are </a:t>
            </a:r>
            <a:r>
              <a:rPr lang="en-US" altLang="en-US" sz="1800" b="1" dirty="0">
                <a:latin typeface="Times New Roman" panose="02020603050405020304" pitchFamily="18" charset="0"/>
                <a:cs typeface="Times New Roman" panose="02020603050405020304" pitchFamily="18" charset="0"/>
              </a:rPr>
              <a:t>bandgap tunable</a:t>
            </a:r>
            <a:r>
              <a:rPr lang="en-US" altLang="en-US" sz="1800" dirty="0">
                <a:latin typeface="Times New Roman" panose="02020603050405020304" pitchFamily="18" charset="0"/>
                <a:cs typeface="Times New Roman" panose="02020603050405020304" pitchFamily="18" charset="0"/>
              </a:rPr>
              <a:t> by size. We can engineer their optical and electrical properties.</a:t>
            </a:r>
          </a:p>
          <a:p>
            <a:pPr lvl="1" eaLnBrk="1" hangingPunct="1"/>
            <a:r>
              <a:rPr lang="en-US" altLang="en-US" sz="1800" dirty="0">
                <a:latin typeface="Times New Roman" panose="02020603050405020304" pitchFamily="18" charset="0"/>
                <a:cs typeface="Times New Roman" panose="02020603050405020304" pitchFamily="18" charset="0"/>
              </a:rPr>
              <a:t>Smaller QDs have a large bandgap.</a:t>
            </a:r>
          </a:p>
          <a:p>
            <a:pPr lvl="1" eaLnBrk="1" hangingPunct="1"/>
            <a:r>
              <a:rPr lang="en-US" altLang="en-US" sz="1800" dirty="0">
                <a:latin typeface="Times New Roman" panose="02020603050405020304" pitchFamily="18" charset="0"/>
                <a:cs typeface="Times New Roman" panose="02020603050405020304" pitchFamily="18" charset="0"/>
              </a:rPr>
              <a:t>Absorbance and luminescence spectrums are blue shifted with decreasing particle size.</a:t>
            </a:r>
          </a:p>
          <a:p>
            <a:pPr lvl="1" eaLnBrk="1" hangingPunct="1">
              <a:buFont typeface="Arial" panose="020B0604020202020204" pitchFamily="34" charset="0"/>
              <a:buNone/>
            </a:pPr>
            <a:r>
              <a:rPr lang="en-US" altLang="en-US" dirty="0">
                <a:solidFill>
                  <a:srgbClr val="FFC000"/>
                </a:solidFill>
                <a:latin typeface="Times New Roman" panose="02020603050405020304" pitchFamily="18" charset="0"/>
                <a:cs typeface="Times New Roman" panose="02020603050405020304" pitchFamily="18" charset="0"/>
              </a:rPr>
              <a:t> </a:t>
            </a:r>
          </a:p>
        </p:txBody>
      </p:sp>
      <p:cxnSp>
        <p:nvCxnSpPr>
          <p:cNvPr id="10" name="Straight Arrow Connector 9"/>
          <p:cNvCxnSpPr/>
          <p:nvPr/>
        </p:nvCxnSpPr>
        <p:spPr>
          <a:xfrm rot="5400000" flipH="1" flipV="1">
            <a:off x="1471017" y="5172671"/>
            <a:ext cx="858441"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3" name="TextBox 11"/>
          <p:cNvSpPr txBox="1">
            <a:spLocks noChangeArrowheads="1"/>
          </p:cNvSpPr>
          <p:nvPr/>
        </p:nvSpPr>
        <p:spPr bwMode="auto">
          <a:xfrm>
            <a:off x="1670449" y="4572001"/>
            <a:ext cx="5757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baseline="0">
                <a:solidFill>
                  <a:srgbClr val="FFC000"/>
                </a:solidFill>
              </a:rPr>
              <a:t>Energy</a:t>
            </a:r>
          </a:p>
        </p:txBody>
      </p:sp>
      <p:pic>
        <p:nvPicPr>
          <p:cNvPr id="122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4676775"/>
            <a:ext cx="20002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647" y="4743451"/>
            <a:ext cx="2057400" cy="93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26"/>
          <p:cNvSpPr/>
          <p:nvPr/>
        </p:nvSpPr>
        <p:spPr>
          <a:xfrm>
            <a:off x="6401992" y="5068492"/>
            <a:ext cx="558403" cy="188119"/>
          </a:xfrm>
          <a:custGeom>
            <a:avLst/>
            <a:gdLst>
              <a:gd name="connsiteX0" fmla="*/ 0 w 744718"/>
              <a:gd name="connsiteY0" fmla="*/ 241954 h 251381"/>
              <a:gd name="connsiteX1" fmla="*/ 94268 w 744718"/>
              <a:gd name="connsiteY1" fmla="*/ 15711 h 251381"/>
              <a:gd name="connsiteX2" fmla="*/ 160256 w 744718"/>
              <a:gd name="connsiteY2" fmla="*/ 251381 h 251381"/>
              <a:gd name="connsiteX3" fmla="*/ 235670 w 744718"/>
              <a:gd name="connsiteY3" fmla="*/ 15711 h 251381"/>
              <a:gd name="connsiteX4" fmla="*/ 320512 w 744718"/>
              <a:gd name="connsiteY4" fmla="*/ 232527 h 251381"/>
              <a:gd name="connsiteX5" fmla="*/ 377072 w 744718"/>
              <a:gd name="connsiteY5" fmla="*/ 15711 h 251381"/>
              <a:gd name="connsiteX6" fmla="*/ 461914 w 744718"/>
              <a:gd name="connsiteY6" fmla="*/ 232527 h 251381"/>
              <a:gd name="connsiteX7" fmla="*/ 518475 w 744718"/>
              <a:gd name="connsiteY7" fmla="*/ 15711 h 251381"/>
              <a:gd name="connsiteX8" fmla="*/ 603316 w 744718"/>
              <a:gd name="connsiteY8" fmla="*/ 138259 h 251381"/>
              <a:gd name="connsiteX9" fmla="*/ 744718 w 744718"/>
              <a:gd name="connsiteY9" fmla="*/ 128832 h 25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718" h="251381">
                <a:moveTo>
                  <a:pt x="0" y="241954"/>
                </a:moveTo>
                <a:cubicBezTo>
                  <a:pt x="33779" y="128047"/>
                  <a:pt x="67559" y="14140"/>
                  <a:pt x="94268" y="15711"/>
                </a:cubicBezTo>
                <a:cubicBezTo>
                  <a:pt x="120977" y="17282"/>
                  <a:pt x="136689" y="251381"/>
                  <a:pt x="160256" y="251381"/>
                </a:cubicBezTo>
                <a:cubicBezTo>
                  <a:pt x="183823" y="251381"/>
                  <a:pt x="208961" y="18853"/>
                  <a:pt x="235670" y="15711"/>
                </a:cubicBezTo>
                <a:cubicBezTo>
                  <a:pt x="262379" y="12569"/>
                  <a:pt x="296945" y="232527"/>
                  <a:pt x="320512" y="232527"/>
                </a:cubicBezTo>
                <a:cubicBezTo>
                  <a:pt x="344079" y="232527"/>
                  <a:pt x="353505" y="15711"/>
                  <a:pt x="377072" y="15711"/>
                </a:cubicBezTo>
                <a:cubicBezTo>
                  <a:pt x="400639" y="15711"/>
                  <a:pt x="438347" y="232527"/>
                  <a:pt x="461914" y="232527"/>
                </a:cubicBezTo>
                <a:cubicBezTo>
                  <a:pt x="485481" y="232527"/>
                  <a:pt x="494908" y="31422"/>
                  <a:pt x="518475" y="15711"/>
                </a:cubicBezTo>
                <a:cubicBezTo>
                  <a:pt x="542042" y="0"/>
                  <a:pt x="565609" y="119406"/>
                  <a:pt x="603316" y="138259"/>
                </a:cubicBezTo>
                <a:cubicBezTo>
                  <a:pt x="641023" y="157113"/>
                  <a:pt x="692870" y="142972"/>
                  <a:pt x="744718" y="128832"/>
                </a:cubicBezTo>
              </a:path>
            </a:pathLst>
          </a:cu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1" baseline="0">
              <a:solidFill>
                <a:srgbClr val="FFC000"/>
              </a:solidFill>
            </a:endParaRPr>
          </a:p>
        </p:txBody>
      </p:sp>
      <p:sp>
        <p:nvSpPr>
          <p:cNvPr id="28" name="Freeform 27"/>
          <p:cNvSpPr/>
          <p:nvPr/>
        </p:nvSpPr>
        <p:spPr>
          <a:xfrm>
            <a:off x="3750469" y="5086351"/>
            <a:ext cx="558404" cy="188119"/>
          </a:xfrm>
          <a:custGeom>
            <a:avLst/>
            <a:gdLst>
              <a:gd name="connsiteX0" fmla="*/ 0 w 744718"/>
              <a:gd name="connsiteY0" fmla="*/ 241954 h 251381"/>
              <a:gd name="connsiteX1" fmla="*/ 94268 w 744718"/>
              <a:gd name="connsiteY1" fmla="*/ 15711 h 251381"/>
              <a:gd name="connsiteX2" fmla="*/ 160256 w 744718"/>
              <a:gd name="connsiteY2" fmla="*/ 251381 h 251381"/>
              <a:gd name="connsiteX3" fmla="*/ 235670 w 744718"/>
              <a:gd name="connsiteY3" fmla="*/ 15711 h 251381"/>
              <a:gd name="connsiteX4" fmla="*/ 320512 w 744718"/>
              <a:gd name="connsiteY4" fmla="*/ 232527 h 251381"/>
              <a:gd name="connsiteX5" fmla="*/ 377072 w 744718"/>
              <a:gd name="connsiteY5" fmla="*/ 15711 h 251381"/>
              <a:gd name="connsiteX6" fmla="*/ 461914 w 744718"/>
              <a:gd name="connsiteY6" fmla="*/ 232527 h 251381"/>
              <a:gd name="connsiteX7" fmla="*/ 518475 w 744718"/>
              <a:gd name="connsiteY7" fmla="*/ 15711 h 251381"/>
              <a:gd name="connsiteX8" fmla="*/ 603316 w 744718"/>
              <a:gd name="connsiteY8" fmla="*/ 138259 h 251381"/>
              <a:gd name="connsiteX9" fmla="*/ 744718 w 744718"/>
              <a:gd name="connsiteY9" fmla="*/ 128832 h 25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718" h="251381">
                <a:moveTo>
                  <a:pt x="0" y="241954"/>
                </a:moveTo>
                <a:cubicBezTo>
                  <a:pt x="33779" y="128047"/>
                  <a:pt x="67559" y="14140"/>
                  <a:pt x="94268" y="15711"/>
                </a:cubicBezTo>
                <a:cubicBezTo>
                  <a:pt x="120977" y="17282"/>
                  <a:pt x="136689" y="251381"/>
                  <a:pt x="160256" y="251381"/>
                </a:cubicBezTo>
                <a:cubicBezTo>
                  <a:pt x="183823" y="251381"/>
                  <a:pt x="208961" y="18853"/>
                  <a:pt x="235670" y="15711"/>
                </a:cubicBezTo>
                <a:cubicBezTo>
                  <a:pt x="262379" y="12569"/>
                  <a:pt x="296945" y="232527"/>
                  <a:pt x="320512" y="232527"/>
                </a:cubicBezTo>
                <a:cubicBezTo>
                  <a:pt x="344079" y="232527"/>
                  <a:pt x="353505" y="15711"/>
                  <a:pt x="377072" y="15711"/>
                </a:cubicBezTo>
                <a:cubicBezTo>
                  <a:pt x="400639" y="15711"/>
                  <a:pt x="438347" y="232527"/>
                  <a:pt x="461914" y="232527"/>
                </a:cubicBezTo>
                <a:cubicBezTo>
                  <a:pt x="485481" y="232527"/>
                  <a:pt x="494908" y="31422"/>
                  <a:pt x="518475" y="15711"/>
                </a:cubicBezTo>
                <a:cubicBezTo>
                  <a:pt x="542042" y="0"/>
                  <a:pt x="565609" y="119406"/>
                  <a:pt x="603316" y="138259"/>
                </a:cubicBezTo>
                <a:cubicBezTo>
                  <a:pt x="641023" y="157113"/>
                  <a:pt x="692870" y="142972"/>
                  <a:pt x="744718" y="128832"/>
                </a:cubicBezTo>
              </a:path>
            </a:pathLst>
          </a:cu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1" baseline="0">
              <a:solidFill>
                <a:srgbClr val="FFC000"/>
              </a:solidFill>
            </a:endParaRPr>
          </a:p>
        </p:txBody>
      </p:sp>
      <p:sp>
        <p:nvSpPr>
          <p:cNvPr id="12298" name="TextBox 30"/>
          <p:cNvSpPr txBox="1">
            <a:spLocks noChangeArrowheads="1"/>
          </p:cNvSpPr>
          <p:nvPr/>
        </p:nvSpPr>
        <p:spPr bwMode="auto">
          <a:xfrm>
            <a:off x="6916341" y="5055395"/>
            <a:ext cx="6495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baseline="0">
                <a:solidFill>
                  <a:srgbClr val="FFC000"/>
                </a:solidFill>
              </a:rPr>
              <a:t>650 nm</a:t>
            </a:r>
          </a:p>
        </p:txBody>
      </p:sp>
      <p:sp>
        <p:nvSpPr>
          <p:cNvPr id="12299" name="TextBox 31"/>
          <p:cNvSpPr txBox="1">
            <a:spLocks noChangeArrowheads="1"/>
          </p:cNvSpPr>
          <p:nvPr/>
        </p:nvSpPr>
        <p:spPr bwMode="auto">
          <a:xfrm>
            <a:off x="4267200" y="5073254"/>
            <a:ext cx="6495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baseline="0">
                <a:solidFill>
                  <a:srgbClr val="FFC000"/>
                </a:solidFill>
              </a:rPr>
              <a:t>555 nm</a:t>
            </a:r>
          </a:p>
        </p:txBody>
      </p:sp>
      <p:grpSp>
        <p:nvGrpSpPr>
          <p:cNvPr id="2" name="Group 24"/>
          <p:cNvGrpSpPr>
            <a:grpSpLocks/>
          </p:cNvGrpSpPr>
          <p:nvPr/>
        </p:nvGrpSpPr>
        <p:grpSpPr bwMode="auto">
          <a:xfrm>
            <a:off x="2794397" y="3889773"/>
            <a:ext cx="932259" cy="931069"/>
            <a:chOff x="5684727" y="3879935"/>
            <a:chExt cx="1242166" cy="1242165"/>
          </a:xfrm>
        </p:grpSpPr>
        <p:sp>
          <p:nvSpPr>
            <p:cNvPr id="24" name="Oval 23"/>
            <p:cNvSpPr>
              <a:spLocks noChangeAspect="1"/>
            </p:cNvSpPr>
            <p:nvPr/>
          </p:nvSpPr>
          <p:spPr>
            <a:xfrm>
              <a:off x="5684728" y="3879935"/>
              <a:ext cx="1242165" cy="1242165"/>
            </a:xfrm>
            <a:prstGeom prst="ellipse">
              <a:avLst/>
            </a:prstGeom>
            <a:gradFill>
              <a:gsLst>
                <a:gs pos="0">
                  <a:srgbClr val="DDEBCF"/>
                </a:gs>
                <a:gs pos="50000">
                  <a:srgbClr val="FF7C80"/>
                </a:gs>
                <a:gs pos="100000">
                  <a:srgbClr val="FF0000"/>
                </a:gs>
              </a:gsLst>
              <a:path path="circle">
                <a:fillToRect l="50000" t="50000" r="50000" b="50000"/>
              </a:path>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1" baseline="0">
                <a:solidFill>
                  <a:srgbClr val="FFC000"/>
                </a:solidFill>
              </a:endParaRPr>
            </a:p>
          </p:txBody>
        </p:sp>
        <p:cxnSp>
          <p:nvCxnSpPr>
            <p:cNvPr id="34" name="Straight Arrow Connector 33"/>
            <p:cNvCxnSpPr>
              <a:endCxn id="24" idx="6"/>
            </p:cNvCxnSpPr>
            <p:nvPr/>
          </p:nvCxnSpPr>
          <p:spPr>
            <a:xfrm rot="10800000" flipH="1">
              <a:off x="5684727" y="4501017"/>
              <a:ext cx="1242166" cy="158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 name="Group 25"/>
          <p:cNvGrpSpPr>
            <a:grpSpLocks/>
          </p:cNvGrpSpPr>
          <p:nvPr/>
        </p:nvGrpSpPr>
        <p:grpSpPr bwMode="auto">
          <a:xfrm>
            <a:off x="5536406" y="4069556"/>
            <a:ext cx="571500" cy="571500"/>
            <a:chOff x="5858007" y="4391415"/>
            <a:chExt cx="762000" cy="762000"/>
          </a:xfrm>
        </p:grpSpPr>
        <p:sp>
          <p:nvSpPr>
            <p:cNvPr id="29" name="Oval 28"/>
            <p:cNvSpPr/>
            <p:nvPr/>
          </p:nvSpPr>
          <p:spPr>
            <a:xfrm>
              <a:off x="5858007" y="4391415"/>
              <a:ext cx="762000" cy="762000"/>
            </a:xfrm>
            <a:prstGeom prst="ellipse">
              <a:avLst/>
            </a:prstGeom>
            <a:gradFill flip="none" rotWithShape="1">
              <a:gsLst>
                <a:gs pos="0">
                  <a:srgbClr val="DDEBCF"/>
                </a:gs>
                <a:gs pos="50000">
                  <a:srgbClr val="9CB86E"/>
                </a:gs>
                <a:gs pos="100000">
                  <a:srgbClr val="156B13"/>
                </a:gs>
              </a:gsLst>
              <a:path path="circle">
                <a:fillToRect l="50000" t="50000" r="50000" b="50000"/>
              </a:path>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1" baseline="0">
                <a:solidFill>
                  <a:srgbClr val="FFC000"/>
                </a:solidFill>
              </a:endParaRPr>
            </a:p>
          </p:txBody>
        </p:sp>
        <p:cxnSp>
          <p:nvCxnSpPr>
            <p:cNvPr id="35" name="Straight Arrow Connector 34"/>
            <p:cNvCxnSpPr>
              <a:endCxn id="29" idx="6"/>
            </p:cNvCxnSpPr>
            <p:nvPr/>
          </p:nvCxnSpPr>
          <p:spPr>
            <a:xfrm rot="10800000" flipH="1">
              <a:off x="5858007" y="4772415"/>
              <a:ext cx="7620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7857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1138</Words>
  <Application>Microsoft Office PowerPoint</Application>
  <PresentationFormat>On-screen Show (4:3)</PresentationFormat>
  <Paragraphs>93</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Calibri</vt:lpstr>
      <vt:lpstr>Times New Roman</vt:lpstr>
      <vt:lpstr>Wingdings</vt:lpstr>
      <vt:lpstr>Office Theme</vt:lpstr>
      <vt:lpstr>PowerPoint Presentation</vt:lpstr>
      <vt:lpstr>Classification of nanoparticles</vt:lpstr>
      <vt:lpstr>Development of electronic properties as a function of cluster size</vt:lpstr>
      <vt:lpstr>Quantum Dot: Introduction</vt:lpstr>
      <vt:lpstr>Quantum Confinement</vt:lpstr>
      <vt:lpstr>Quantum Confinement</vt:lpstr>
      <vt:lpstr>Quantum Confinement </vt:lpstr>
      <vt:lpstr>Quantum Confinement </vt:lpstr>
      <vt:lpstr>Quantum Confinement</vt:lpstr>
      <vt:lpstr>Applications of QDs: Light Emitters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Electrophoresis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Synthesis of Pt, Pd, Au, Ag,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65</cp:revision>
  <dcterms:created xsi:type="dcterms:W3CDTF">2017-01-31T05:27:38Z</dcterms:created>
  <dcterms:modified xsi:type="dcterms:W3CDTF">2021-02-18T05:16:15Z</dcterms:modified>
</cp:coreProperties>
</file>