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90" r:id="rId2"/>
    <p:sldId id="331" r:id="rId3"/>
    <p:sldId id="323" r:id="rId4"/>
    <p:sldId id="301" r:id="rId5"/>
    <p:sldId id="293" r:id="rId6"/>
    <p:sldId id="305" r:id="rId7"/>
    <p:sldId id="306" r:id="rId8"/>
    <p:sldId id="304" r:id="rId9"/>
    <p:sldId id="303" r:id="rId10"/>
    <p:sldId id="343" r:id="rId11"/>
    <p:sldId id="332" r:id="rId12"/>
    <p:sldId id="333" r:id="rId13"/>
    <p:sldId id="307" r:id="rId14"/>
    <p:sldId id="308" r:id="rId15"/>
    <p:sldId id="309" r:id="rId16"/>
    <p:sldId id="310" r:id="rId17"/>
    <p:sldId id="311" r:id="rId18"/>
    <p:sldId id="312" r:id="rId19"/>
    <p:sldId id="313" r:id="rId20"/>
    <p:sldId id="314" r:id="rId21"/>
    <p:sldId id="257" r:id="rId22"/>
    <p:sldId id="330" r:id="rId23"/>
    <p:sldId id="329" r:id="rId24"/>
    <p:sldId id="334" r:id="rId25"/>
    <p:sldId id="335" r:id="rId26"/>
    <p:sldId id="336" r:id="rId27"/>
    <p:sldId id="337" r:id="rId28"/>
    <p:sldId id="338" r:id="rId29"/>
    <p:sldId id="339" r:id="rId30"/>
    <p:sldId id="340" r:id="rId31"/>
    <p:sldId id="341" r:id="rId32"/>
    <p:sldId id="342" r:id="rId33"/>
    <p:sldId id="261" r:id="rId34"/>
    <p:sldId id="299" r:id="rId35"/>
    <p:sldId id="264" r:id="rId36"/>
    <p:sldId id="265" r:id="rId37"/>
    <p:sldId id="266" r:id="rId38"/>
    <p:sldId id="267" r:id="rId39"/>
    <p:sldId id="273" r:id="rId40"/>
    <p:sldId id="274" r:id="rId41"/>
    <p:sldId id="344" r:id="rId42"/>
    <p:sldId id="345" r:id="rId43"/>
    <p:sldId id="275" r:id="rId44"/>
    <p:sldId id="316" r:id="rId45"/>
    <p:sldId id="328" r:id="rId46"/>
    <p:sldId id="317" r:id="rId47"/>
    <p:sldId id="318" r:id="rId48"/>
    <p:sldId id="319" r:id="rId49"/>
    <p:sldId id="320" r:id="rId50"/>
    <p:sldId id="321" r:id="rId51"/>
    <p:sldId id="322" r:id="rId52"/>
    <p:sldId id="324" r:id="rId53"/>
    <p:sldId id="325" r:id="rId54"/>
    <p:sldId id="326" r:id="rId55"/>
    <p:sldId id="327" r:id="rId56"/>
    <p:sldId id="3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52" autoAdjust="0"/>
  </p:normalViewPr>
  <p:slideViewPr>
    <p:cSldViewPr>
      <p:cViewPr varScale="1">
        <p:scale>
          <a:sx n="84" d="100"/>
          <a:sy n="84" d="100"/>
        </p:scale>
        <p:origin x="118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CD544-0D68-4525-94E7-79DAD5E372DF}" type="datetimeFigureOut">
              <a:rPr lang="en-US" smtClean="0"/>
              <a:pPr/>
              <a:t>2/17/2021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DE766-0ACC-43EE-B6F4-428EB77ECED8}" type="slidenum">
              <a:rPr lang="en-IN" smtClean="0"/>
              <a:pPr/>
              <a:t>‹#›</a:t>
            </a:fld>
            <a:endParaRPr lang="en-IN"/>
          </a:p>
        </p:txBody>
      </p:sp>
    </p:spTree>
    <p:extLst>
      <p:ext uri="{BB962C8B-B14F-4D97-AF65-F5344CB8AC3E}">
        <p14:creationId xmlns:p14="http://schemas.microsoft.com/office/powerpoint/2010/main" val="156736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9F425-7A4B-4B64-9995-28637AC7BF2D}" type="slidenum">
              <a:rPr lang="en-US"/>
              <a:pPr/>
              <a:t>2</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t>Nanomaterials as you know</a:t>
            </a:r>
            <a:r>
              <a:rPr lang="en-US" b="1"/>
              <a:t>……</a:t>
            </a:r>
            <a:r>
              <a:rPr lang="en-GB"/>
              <a:t> Manifest useful magnetic, optical and mechanical properties due to </a:t>
            </a:r>
            <a:r>
              <a:rPr lang="en-US" b="1"/>
              <a:t>enhanced surface area to volume ratio, quantum confinement, changes in lattice parameter and symmetry</a:t>
            </a:r>
            <a:r>
              <a:rPr lang="en-US"/>
              <a:t>. </a:t>
            </a:r>
            <a:r>
              <a:rPr lang="en-US" b="1"/>
              <a:t>Projected Nanotechnology growth</a:t>
            </a:r>
          </a:p>
        </p:txBody>
      </p:sp>
    </p:spTree>
    <p:extLst>
      <p:ext uri="{BB962C8B-B14F-4D97-AF65-F5344CB8AC3E}">
        <p14:creationId xmlns:p14="http://schemas.microsoft.com/office/powerpoint/2010/main" val="49459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p:txBody>
          <a:bodyPr>
            <a:normAutofit lnSpcReduction="10000"/>
          </a:bodyPr>
          <a:lstStyle/>
          <a:p>
            <a:pPr eaLnBrk="1" hangingPunct="1">
              <a:spcBef>
                <a:spcPct val="0"/>
              </a:spcBef>
            </a:pPr>
            <a:r>
              <a:rPr lang="en-US" b="1"/>
              <a:t>More History:</a:t>
            </a:r>
            <a:endParaRPr lang="en-US"/>
          </a:p>
          <a:p>
            <a:pPr eaLnBrk="1" hangingPunct="1">
              <a:spcBef>
                <a:spcPct val="0"/>
              </a:spcBef>
            </a:pPr>
            <a:r>
              <a:rPr lang="en-US"/>
              <a:t> </a:t>
            </a:r>
          </a:p>
          <a:p>
            <a:pPr eaLnBrk="1" hangingPunct="1">
              <a:spcBef>
                <a:spcPct val="0"/>
              </a:spcBef>
            </a:pPr>
            <a:r>
              <a:rPr lang="en-US" b="1"/>
              <a:t>Eric Drexler:</a:t>
            </a:r>
          </a:p>
          <a:p>
            <a:pPr eaLnBrk="1" hangingPunct="1">
              <a:spcBef>
                <a:spcPct val="0"/>
              </a:spcBef>
            </a:pPr>
            <a:r>
              <a:rPr lang="en-US"/>
              <a:t>Eric Drexler’s book, </a:t>
            </a:r>
            <a:r>
              <a:rPr lang="en-US" i="1"/>
              <a:t>Engines of Creation</a:t>
            </a:r>
            <a:r>
              <a:rPr lang="en-US"/>
              <a:t>, first published in 1986, popularized the futuristic possibilities of nanotechnology. </a:t>
            </a:r>
            <a:r>
              <a:rPr lang="en-US" i="1"/>
              <a:t>Engines of Creation</a:t>
            </a:r>
            <a:r>
              <a:rPr lang="en-US"/>
              <a:t> covered everything from artificial intelligence to self-replicating machines to the use of nanotechnology to cure infectious diseases and repair damaged cells. Drexler also talked about how nanotechnology could be used to extend human lifespan, by placing people in suspended animation when they die so that they can later be brought back to life once a cure was found. Drexler also discussed how humans would be able to populate civilizations away from earth, on near planets or in space stations. </a:t>
            </a:r>
          </a:p>
          <a:p>
            <a:pPr eaLnBrk="1" hangingPunct="1">
              <a:spcBef>
                <a:spcPct val="0"/>
              </a:spcBef>
            </a:pPr>
            <a:endParaRPr lang="en-US"/>
          </a:p>
          <a:p>
            <a:pPr eaLnBrk="1" hangingPunct="1">
              <a:spcBef>
                <a:spcPct val="0"/>
              </a:spcBef>
            </a:pPr>
            <a:r>
              <a:rPr lang="en-US"/>
              <a:t>Drexler talked about the dangers of nanotechnology and specifically mentioned the “Grey Goo” phenomena (Drexler, 1986). Grey Goo is the term given to the potential problem of self-replicating and autonomous artificial intelligence machines that can take over the world and wipe out life as we know it today. This is a doomsday theory also called “Ecophagy,” where artificial intelligence machines multiply uncontrollably and spread much like bacteria until they consume all resources of Earth and turn the Earth itself into Grey Goo. Drexler wrote, “Dangerous replicators could easily be too tough, small, and rapidly spreading to stop – at least if we made no preparation” (Drexler, 1986).</a:t>
            </a:r>
          </a:p>
          <a:p>
            <a:pPr eaLnBrk="1" hangingPunct="1">
              <a:spcBef>
                <a:spcPct val="0"/>
              </a:spcBef>
            </a:pPr>
            <a:endParaRPr lang="en-US"/>
          </a:p>
          <a:p>
            <a:pPr eaLnBrk="1" hangingPunct="1">
              <a:spcBef>
                <a:spcPct val="0"/>
              </a:spcBef>
            </a:pPr>
            <a:r>
              <a:rPr lang="en-US"/>
              <a:t>Fig. 1.14 – ACC Instructional Development Services.</a:t>
            </a:r>
          </a:p>
          <a:p>
            <a:pPr eaLnBrk="1" hangingPunct="1">
              <a:spcBef>
                <a:spcPct val="0"/>
              </a:spcBef>
            </a:pPr>
            <a:r>
              <a:rPr lang="en-US"/>
              <a:t>Fig. 1.15 – http://en.wikipedia.org/wiki/DNA_repair.</a:t>
            </a:r>
          </a:p>
          <a:p>
            <a:pPr eaLnBrk="1" hangingPunct="1">
              <a:spcBef>
                <a:spcPct val="0"/>
              </a:spcBef>
            </a:pPr>
            <a:endParaRPr lang="en-US"/>
          </a:p>
        </p:txBody>
      </p:sp>
      <p:sp>
        <p:nvSpPr>
          <p:cNvPr id="44035" name="Slide Number Placeholder 3"/>
          <p:cNvSpPr>
            <a:spLocks noGrp="1"/>
          </p:cNvSpPr>
          <p:nvPr>
            <p:ph type="sldNum" sz="quarter" idx="5"/>
          </p:nvPr>
        </p:nvSpPr>
        <p:spPr>
          <a:noFill/>
        </p:spPr>
        <p:txBody>
          <a:bodyPr/>
          <a:lstStyle/>
          <a:p>
            <a:pPr fontAlgn="base">
              <a:spcBef>
                <a:spcPct val="0"/>
              </a:spcBef>
              <a:spcAft>
                <a:spcPct val="0"/>
              </a:spcAft>
              <a:defRPr/>
            </a:pPr>
            <a:fld id="{B5F6498E-D3C1-411E-B7E9-2D1FA223D69D}" type="slidenum">
              <a:rPr lang="en-US"/>
              <a:pPr fontAlgn="base">
                <a:spcBef>
                  <a:spcPct val="0"/>
                </a:spcBef>
                <a:spcAft>
                  <a:spcPct val="0"/>
                </a:spcAft>
                <a:defRPr/>
              </a:pPr>
              <a:t>14</a:t>
            </a:fld>
            <a:endParaRPr lang="en-US"/>
          </a:p>
        </p:txBody>
      </p:sp>
    </p:spTree>
    <p:extLst>
      <p:ext uri="{BB962C8B-B14F-4D97-AF65-F5344CB8AC3E}">
        <p14:creationId xmlns:p14="http://schemas.microsoft.com/office/powerpoint/2010/main" val="685749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p:txBody>
          <a:bodyPr/>
          <a:lstStyle/>
          <a:p>
            <a:pPr eaLnBrk="1" hangingPunct="1">
              <a:spcBef>
                <a:spcPct val="0"/>
              </a:spcBef>
            </a:pPr>
            <a:r>
              <a:rPr lang="en-US" b="1"/>
              <a:t>More History, Continued:</a:t>
            </a:r>
          </a:p>
          <a:p>
            <a:pPr eaLnBrk="1" hangingPunct="1">
              <a:spcBef>
                <a:spcPct val="0"/>
              </a:spcBef>
            </a:pPr>
            <a:endParaRPr lang="en-US" b="1"/>
          </a:p>
          <a:p>
            <a:pPr eaLnBrk="1" hangingPunct="1">
              <a:spcBef>
                <a:spcPct val="0"/>
              </a:spcBef>
            </a:pPr>
            <a:r>
              <a:rPr lang="en-US" b="1"/>
              <a:t>Eric Drexler, Continued:</a:t>
            </a:r>
          </a:p>
          <a:p>
            <a:pPr eaLnBrk="1" hangingPunct="1">
              <a:spcBef>
                <a:spcPct val="0"/>
              </a:spcBef>
            </a:pPr>
            <a:endParaRPr lang="en-US" b="1"/>
          </a:p>
          <a:p>
            <a:pPr eaLnBrk="1" hangingPunct="1">
              <a:spcBef>
                <a:spcPct val="0"/>
              </a:spcBef>
            </a:pPr>
            <a:r>
              <a:rPr lang="en-US" b="1"/>
              <a:t>Cell Repair Machines:</a:t>
            </a:r>
            <a:endParaRPr lang="en-US"/>
          </a:p>
          <a:p>
            <a:pPr eaLnBrk="1" hangingPunct="1">
              <a:spcBef>
                <a:spcPct val="0"/>
              </a:spcBef>
            </a:pPr>
            <a:r>
              <a:rPr lang="en-US"/>
              <a:t>Drexler also wrote about cell repair machines. These machines would be about the size of bacteria but would be more sophisticated since their internal parts would be more intricate and they would be controlled via a program inside a tiny microcomputer. This artist’s rendition shows a cell repair machine which was injected into the blood stream in order to repair a damaged cell or remove it from the blood stream. Cell repair machines will be able to identify damaged cells and repair them. </a:t>
            </a:r>
          </a:p>
          <a:p>
            <a:pPr eaLnBrk="1" hangingPunct="1">
              <a:spcBef>
                <a:spcPct val="0"/>
              </a:spcBef>
            </a:pPr>
            <a:endParaRPr lang="en-US"/>
          </a:p>
          <a:p>
            <a:pPr eaLnBrk="1" hangingPunct="1">
              <a:spcBef>
                <a:spcPct val="0"/>
              </a:spcBef>
            </a:pPr>
            <a:r>
              <a:rPr lang="en-US"/>
              <a:t>Drexler wrote: </a:t>
            </a:r>
            <a:r>
              <a:rPr lang="en-US" i="1"/>
              <a:t>“By working along molecule by molecule and structure by structure, repair machines will be able to repair whole cells. By working along cell by cell and tissue by tissue, they…will be able to repair whole organs…they will restore health”  </a:t>
            </a:r>
            <a:r>
              <a:rPr lang="en-US"/>
              <a:t>(Drexler, 1986).</a:t>
            </a:r>
          </a:p>
          <a:p>
            <a:pPr eaLnBrk="1" hangingPunct="1">
              <a:spcBef>
                <a:spcPct val="0"/>
              </a:spcBef>
            </a:pPr>
            <a:endParaRPr lang="en-US"/>
          </a:p>
          <a:p>
            <a:pPr eaLnBrk="1" hangingPunct="1">
              <a:spcBef>
                <a:spcPct val="0"/>
              </a:spcBef>
            </a:pPr>
            <a:r>
              <a:rPr lang="en-US"/>
              <a:t>Fig. 1.16 - http://en.wikipedia.org/wiki/Image:Endomembrane_system_diagram_no_text_nucleus.png + Microsoft Clipart.</a:t>
            </a:r>
          </a:p>
        </p:txBody>
      </p:sp>
      <p:sp>
        <p:nvSpPr>
          <p:cNvPr id="46083" name="Slide Number Placeholder 3"/>
          <p:cNvSpPr>
            <a:spLocks noGrp="1"/>
          </p:cNvSpPr>
          <p:nvPr>
            <p:ph type="sldNum" sz="quarter" idx="5"/>
          </p:nvPr>
        </p:nvSpPr>
        <p:spPr>
          <a:noFill/>
        </p:spPr>
        <p:txBody>
          <a:bodyPr/>
          <a:lstStyle/>
          <a:p>
            <a:pPr fontAlgn="base">
              <a:spcBef>
                <a:spcPct val="0"/>
              </a:spcBef>
              <a:spcAft>
                <a:spcPct val="0"/>
              </a:spcAft>
              <a:defRPr/>
            </a:pPr>
            <a:fld id="{01F21393-C6DA-4888-94F9-AF824682C5E5}" type="slidenum">
              <a:rPr lang="en-US"/>
              <a:pPr fontAlgn="base">
                <a:spcBef>
                  <a:spcPct val="0"/>
                </a:spcBef>
                <a:spcAft>
                  <a:spcPct val="0"/>
                </a:spcAft>
                <a:defRPr/>
              </a:pPr>
              <a:t>15</a:t>
            </a:fld>
            <a:endParaRPr lang="en-US"/>
          </a:p>
        </p:txBody>
      </p:sp>
    </p:spTree>
    <p:extLst>
      <p:ext uri="{BB962C8B-B14F-4D97-AF65-F5344CB8AC3E}">
        <p14:creationId xmlns:p14="http://schemas.microsoft.com/office/powerpoint/2010/main" val="2798673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p:txBody>
          <a:bodyPr>
            <a:normAutofit lnSpcReduction="10000"/>
          </a:bodyPr>
          <a:lstStyle/>
          <a:p>
            <a:pPr eaLnBrk="1" hangingPunct="1">
              <a:spcBef>
                <a:spcPct val="0"/>
              </a:spcBef>
            </a:pPr>
            <a:r>
              <a:rPr lang="en-US" b="1"/>
              <a:t>More History, Continued:</a:t>
            </a:r>
          </a:p>
          <a:p>
            <a:pPr eaLnBrk="1" hangingPunct="1">
              <a:spcBef>
                <a:spcPct val="0"/>
              </a:spcBef>
            </a:pPr>
            <a:endParaRPr lang="en-US" b="1"/>
          </a:p>
          <a:p>
            <a:pPr eaLnBrk="1" hangingPunct="1">
              <a:spcBef>
                <a:spcPct val="0"/>
              </a:spcBef>
            </a:pPr>
            <a:r>
              <a:rPr lang="en-US" b="1"/>
              <a:t>Metrology:</a:t>
            </a:r>
            <a:endParaRPr lang="en-US"/>
          </a:p>
          <a:p>
            <a:pPr eaLnBrk="1" hangingPunct="1">
              <a:spcBef>
                <a:spcPct val="0"/>
              </a:spcBef>
            </a:pPr>
            <a:r>
              <a:rPr lang="en-US"/>
              <a:t>Measurement equipment or metrology tools, as they are often called, have been the cornerstone of nanotechnology because they have allowed us to see what we are doing at the atomic scale. Tools such as the Atomic Force Microscope (AFM), Scanning Tunneling Microscope (STM) and the Scanning Electron Microscope (SEM) provide the bridge between the macro world and the nano world. The ability to see and characterize matter at the atomic scale began the work that Feynman envisioned. </a:t>
            </a:r>
          </a:p>
          <a:p>
            <a:pPr eaLnBrk="1" hangingPunct="1">
              <a:spcBef>
                <a:spcPct val="0"/>
              </a:spcBef>
            </a:pPr>
            <a:r>
              <a:rPr lang="en-US"/>
              <a:t>	</a:t>
            </a:r>
          </a:p>
          <a:p>
            <a:pPr eaLnBrk="1" hangingPunct="1">
              <a:spcBef>
                <a:spcPct val="0"/>
              </a:spcBef>
            </a:pPr>
            <a:r>
              <a:rPr lang="en-US"/>
              <a:t>In 1981, two gentlemen, Gerd Binnig and Heinrich Rohrer of IBM Zurich, invented the scanning tunneling microscope for which they later received the Nobel Prize in Physics in 1986. The scanning tunneling microscope works by sliding a very small tip, about the size of an atom, over a surface at an extremely close proximity – within a few atomic layers - and uses electronics to translate the surface topography into a visual image (Ratner and Ratner, 2002). </a:t>
            </a:r>
          </a:p>
          <a:p>
            <a:pPr eaLnBrk="1" hangingPunct="1">
              <a:spcBef>
                <a:spcPct val="0"/>
              </a:spcBef>
            </a:pPr>
            <a:endParaRPr lang="en-US"/>
          </a:p>
          <a:p>
            <a:pPr eaLnBrk="1" hangingPunct="1">
              <a:spcBef>
                <a:spcPct val="0"/>
              </a:spcBef>
            </a:pPr>
            <a:r>
              <a:rPr lang="en-US"/>
              <a:t>In this manner, the scanning tunneling microscope produces a visual representation of the material being scanned much like a key cutting machine traces and makes a copy of the original key.</a:t>
            </a:r>
          </a:p>
          <a:p>
            <a:pPr eaLnBrk="1" hangingPunct="1">
              <a:spcBef>
                <a:spcPct val="0"/>
              </a:spcBef>
            </a:pPr>
            <a:endParaRPr lang="en-US"/>
          </a:p>
          <a:p>
            <a:pPr eaLnBrk="1" hangingPunct="1">
              <a:spcBef>
                <a:spcPct val="0"/>
              </a:spcBef>
            </a:pPr>
            <a:r>
              <a:rPr lang="en-US"/>
              <a:t>Fig. 1.17 - http://www.nanoscience.com/products/index.html.  </a:t>
            </a:r>
            <a:endParaRPr lang="en-US" b="1"/>
          </a:p>
          <a:p>
            <a:pPr eaLnBrk="1" hangingPunct="1">
              <a:spcBef>
                <a:spcPct val="0"/>
              </a:spcBef>
            </a:pPr>
            <a:r>
              <a:rPr lang="en-US"/>
              <a:t>Fig. 1.18 - http://www.nano.gov/html/facts/home_facts.html. </a:t>
            </a:r>
          </a:p>
        </p:txBody>
      </p:sp>
      <p:sp>
        <p:nvSpPr>
          <p:cNvPr id="48131" name="Slide Number Placeholder 3"/>
          <p:cNvSpPr>
            <a:spLocks noGrp="1"/>
          </p:cNvSpPr>
          <p:nvPr>
            <p:ph type="sldNum" sz="quarter" idx="5"/>
          </p:nvPr>
        </p:nvSpPr>
        <p:spPr>
          <a:noFill/>
        </p:spPr>
        <p:txBody>
          <a:bodyPr/>
          <a:lstStyle/>
          <a:p>
            <a:pPr fontAlgn="base">
              <a:spcBef>
                <a:spcPct val="0"/>
              </a:spcBef>
              <a:spcAft>
                <a:spcPct val="0"/>
              </a:spcAft>
              <a:defRPr/>
            </a:pPr>
            <a:fld id="{96B36668-FE87-456E-BCF0-4C646B13975E}" type="slidenum">
              <a:rPr lang="en-US"/>
              <a:pPr fontAlgn="base">
                <a:spcBef>
                  <a:spcPct val="0"/>
                </a:spcBef>
                <a:spcAft>
                  <a:spcPct val="0"/>
                </a:spcAft>
                <a:defRPr/>
              </a:pPr>
              <a:t>16</a:t>
            </a:fld>
            <a:endParaRPr lang="en-US"/>
          </a:p>
        </p:txBody>
      </p:sp>
    </p:spTree>
    <p:extLst>
      <p:ext uri="{BB962C8B-B14F-4D97-AF65-F5344CB8AC3E}">
        <p14:creationId xmlns:p14="http://schemas.microsoft.com/office/powerpoint/2010/main" val="391297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p:txBody>
          <a:bodyPr/>
          <a:lstStyle/>
          <a:p>
            <a:pPr eaLnBrk="1" hangingPunct="1">
              <a:spcBef>
                <a:spcPct val="0"/>
              </a:spcBef>
            </a:pPr>
            <a:r>
              <a:rPr lang="en-US" b="1"/>
              <a:t>More History, Continued:</a:t>
            </a:r>
          </a:p>
          <a:p>
            <a:pPr eaLnBrk="1" hangingPunct="1">
              <a:spcBef>
                <a:spcPct val="0"/>
              </a:spcBef>
            </a:pPr>
            <a:endParaRPr lang="en-US" b="1"/>
          </a:p>
          <a:p>
            <a:pPr eaLnBrk="1" hangingPunct="1">
              <a:spcBef>
                <a:spcPct val="0"/>
              </a:spcBef>
            </a:pPr>
            <a:r>
              <a:rPr lang="en-US" b="1"/>
              <a:t>Buckyballs:</a:t>
            </a:r>
            <a:endParaRPr lang="en-US"/>
          </a:p>
          <a:p>
            <a:pPr eaLnBrk="1" hangingPunct="1">
              <a:spcBef>
                <a:spcPct val="0"/>
              </a:spcBef>
            </a:pPr>
            <a:r>
              <a:rPr lang="en-US"/>
              <a:t>Three gentlemen—Harold Kroto from the University of Sussex, Robert Curl and Richard Smalley from Rice University—were awarded the Nobel Prize in Chemistry in 1996 for their discovery of a new composition of carbon, Carbon 60. </a:t>
            </a:r>
          </a:p>
          <a:p>
            <a:pPr eaLnBrk="1" hangingPunct="1">
              <a:spcBef>
                <a:spcPct val="0"/>
              </a:spcBef>
            </a:pPr>
            <a:endParaRPr lang="en-US"/>
          </a:p>
          <a:p>
            <a:pPr eaLnBrk="1" hangingPunct="1">
              <a:spcBef>
                <a:spcPct val="0"/>
              </a:spcBef>
            </a:pPr>
            <a:r>
              <a:rPr lang="en-US"/>
              <a:t>This new compound, which only measures about one nanometer in diameter, was called a Buckminsterfullerene or “Buckyball.” Carbon 60 (C 60) has 60 carbon atoms covalently bonded and forming geometric 12 pentagons and 20 hexagons—the same geometric configuration found in most soccer balls (Booker &amp; Boysen, 2005).  </a:t>
            </a:r>
          </a:p>
          <a:p>
            <a:pPr eaLnBrk="1" hangingPunct="1">
              <a:spcBef>
                <a:spcPct val="0"/>
              </a:spcBef>
            </a:pPr>
            <a:r>
              <a:rPr lang="en-US"/>
              <a:t>Buckyballs are produced through a low pressure carbon vaporization process.  The original technique only produced small quantities, but current processes produce Carbon60 or buckyballs at a much higher rate.  Buckyballs are also used to form carbon nanotubes. These nanotubes can be used to form transistors and, depending on their configuration, they can be made to be conductors or insulators (Ratner &amp; Ratner, 2002). Carbon is a very interesting element because it has four electrons in its outer shell, just like silicon, and is allotropic—which means it can take on different forms. Both diamond and graphite are made from carbon.</a:t>
            </a:r>
          </a:p>
          <a:p>
            <a:pPr eaLnBrk="1" hangingPunct="1">
              <a:spcBef>
                <a:spcPct val="0"/>
              </a:spcBef>
            </a:pPr>
            <a:endParaRPr lang="en-US"/>
          </a:p>
          <a:p>
            <a:pPr eaLnBrk="1" hangingPunct="1">
              <a:spcBef>
                <a:spcPct val="0"/>
              </a:spcBef>
            </a:pPr>
            <a:r>
              <a:rPr lang="en-US"/>
              <a:t>Fig. 1.19 - http://en.wikipedia.org/wiki/Image:C60a.png.</a:t>
            </a:r>
          </a:p>
          <a:p>
            <a:pPr eaLnBrk="1" hangingPunct="1">
              <a:spcBef>
                <a:spcPct val="0"/>
              </a:spcBef>
            </a:pPr>
            <a:r>
              <a:rPr lang="en-US"/>
              <a:t>Fig. 1.20 - http://en.wikipedia.org/wiki/Nobel_Prize.  </a:t>
            </a:r>
          </a:p>
        </p:txBody>
      </p:sp>
      <p:sp>
        <p:nvSpPr>
          <p:cNvPr id="50179" name="Slide Number Placeholder 3"/>
          <p:cNvSpPr>
            <a:spLocks noGrp="1"/>
          </p:cNvSpPr>
          <p:nvPr>
            <p:ph type="sldNum" sz="quarter" idx="5"/>
          </p:nvPr>
        </p:nvSpPr>
        <p:spPr>
          <a:noFill/>
        </p:spPr>
        <p:txBody>
          <a:bodyPr/>
          <a:lstStyle/>
          <a:p>
            <a:pPr fontAlgn="base">
              <a:spcBef>
                <a:spcPct val="0"/>
              </a:spcBef>
              <a:spcAft>
                <a:spcPct val="0"/>
              </a:spcAft>
              <a:defRPr/>
            </a:pPr>
            <a:fld id="{E796E0A8-0991-4A18-8577-9671C90DC532}" type="slidenum">
              <a:rPr lang="en-US"/>
              <a:pPr fontAlgn="base">
                <a:spcBef>
                  <a:spcPct val="0"/>
                </a:spcBef>
                <a:spcAft>
                  <a:spcPct val="0"/>
                </a:spcAft>
                <a:defRPr/>
              </a:pPr>
              <a:t>17</a:t>
            </a:fld>
            <a:endParaRPr lang="en-US"/>
          </a:p>
        </p:txBody>
      </p:sp>
    </p:spTree>
    <p:extLst>
      <p:ext uri="{BB962C8B-B14F-4D97-AF65-F5344CB8AC3E}">
        <p14:creationId xmlns:p14="http://schemas.microsoft.com/office/powerpoint/2010/main" val="3616517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p:txBody>
          <a:bodyPr/>
          <a:lstStyle/>
          <a:p>
            <a:pPr eaLnBrk="1" hangingPunct="1">
              <a:spcBef>
                <a:spcPct val="0"/>
              </a:spcBef>
            </a:pPr>
            <a:r>
              <a:rPr lang="en-US" b="1"/>
              <a:t>More History, Continued:</a:t>
            </a:r>
          </a:p>
          <a:p>
            <a:pPr eaLnBrk="1" hangingPunct="1">
              <a:spcBef>
                <a:spcPct val="0"/>
              </a:spcBef>
            </a:pPr>
            <a:endParaRPr lang="en-US" b="1"/>
          </a:p>
          <a:p>
            <a:pPr eaLnBrk="1" hangingPunct="1">
              <a:spcBef>
                <a:spcPct val="0"/>
              </a:spcBef>
            </a:pPr>
            <a:r>
              <a:rPr lang="en-US" b="1"/>
              <a:t>Fullerenes:</a:t>
            </a:r>
            <a:endParaRPr lang="en-US"/>
          </a:p>
          <a:p>
            <a:pPr eaLnBrk="1" hangingPunct="1">
              <a:spcBef>
                <a:spcPct val="0"/>
              </a:spcBef>
            </a:pPr>
            <a:r>
              <a:rPr lang="en-US"/>
              <a:t>Carbon 60 (C60) was named after Richard Buckminster Fuller, who went by the nickname “Bucky.” </a:t>
            </a:r>
          </a:p>
          <a:p>
            <a:pPr eaLnBrk="1" hangingPunct="1">
              <a:spcBef>
                <a:spcPct val="0"/>
              </a:spcBef>
            </a:pPr>
            <a:endParaRPr lang="en-US"/>
          </a:p>
          <a:p>
            <a:pPr eaLnBrk="1" hangingPunct="1">
              <a:spcBef>
                <a:spcPct val="0"/>
              </a:spcBef>
            </a:pPr>
            <a:r>
              <a:rPr lang="en-US"/>
              <a:t>Fuller’s most noted architectural design was the geodesic dome. The geodesic dome is a sphere which is made up of geometric triangular shapes. It is a very rigid construction and very strong in terms of its weight to volume. The C60 Buckyball was named in Fuller’s honor (Wikipedia, 2007)</a:t>
            </a:r>
          </a:p>
          <a:p>
            <a:pPr eaLnBrk="1" hangingPunct="1">
              <a:spcBef>
                <a:spcPct val="0"/>
              </a:spcBef>
            </a:pPr>
            <a:endParaRPr lang="en-US"/>
          </a:p>
          <a:p>
            <a:pPr eaLnBrk="1" hangingPunct="1">
              <a:spcBef>
                <a:spcPct val="0"/>
              </a:spcBef>
            </a:pPr>
            <a:r>
              <a:rPr lang="en-US"/>
              <a:t>Fig. 1.21 - http://en.wikipedia.org/wiki/Image:C60a.png. </a:t>
            </a:r>
          </a:p>
          <a:p>
            <a:pPr eaLnBrk="1" hangingPunct="1">
              <a:spcBef>
                <a:spcPct val="0"/>
              </a:spcBef>
            </a:pPr>
            <a:r>
              <a:rPr lang="en-US"/>
              <a:t>Fig. 1.22 - http://en.wikipedia.org/wiki/Image:Mtl._Biosphere_in_Sept._2004.jpg.</a:t>
            </a:r>
          </a:p>
          <a:p>
            <a:pPr eaLnBrk="1" hangingPunct="1">
              <a:spcBef>
                <a:spcPct val="0"/>
              </a:spcBef>
            </a:pPr>
            <a:endParaRPr lang="en-US"/>
          </a:p>
          <a:p>
            <a:pPr eaLnBrk="1" hangingPunct="1">
              <a:spcBef>
                <a:spcPct val="0"/>
              </a:spcBef>
            </a:pPr>
            <a:endParaRPr lang="en-US"/>
          </a:p>
        </p:txBody>
      </p:sp>
      <p:sp>
        <p:nvSpPr>
          <p:cNvPr id="52227" name="Slide Number Placeholder 3"/>
          <p:cNvSpPr>
            <a:spLocks noGrp="1"/>
          </p:cNvSpPr>
          <p:nvPr>
            <p:ph type="sldNum" sz="quarter" idx="5"/>
          </p:nvPr>
        </p:nvSpPr>
        <p:spPr>
          <a:noFill/>
        </p:spPr>
        <p:txBody>
          <a:bodyPr/>
          <a:lstStyle/>
          <a:p>
            <a:pPr fontAlgn="base">
              <a:spcBef>
                <a:spcPct val="0"/>
              </a:spcBef>
              <a:spcAft>
                <a:spcPct val="0"/>
              </a:spcAft>
              <a:defRPr/>
            </a:pPr>
            <a:fld id="{F69D066E-8364-4D54-A43E-57B3916D75E9}" type="slidenum">
              <a:rPr lang="en-US"/>
              <a:pPr fontAlgn="base">
                <a:spcBef>
                  <a:spcPct val="0"/>
                </a:spcBef>
                <a:spcAft>
                  <a:spcPct val="0"/>
                </a:spcAft>
                <a:defRPr/>
              </a:pPr>
              <a:t>18</a:t>
            </a:fld>
            <a:endParaRPr lang="en-US"/>
          </a:p>
        </p:txBody>
      </p:sp>
    </p:spTree>
    <p:extLst>
      <p:ext uri="{BB962C8B-B14F-4D97-AF65-F5344CB8AC3E}">
        <p14:creationId xmlns:p14="http://schemas.microsoft.com/office/powerpoint/2010/main" val="270730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p:txBody>
          <a:bodyPr/>
          <a:lstStyle/>
          <a:p>
            <a:pPr eaLnBrk="1" hangingPunct="1">
              <a:spcBef>
                <a:spcPct val="0"/>
              </a:spcBef>
            </a:pPr>
            <a:r>
              <a:rPr lang="en-US" b="1"/>
              <a:t>More History, Continued:</a:t>
            </a:r>
          </a:p>
          <a:p>
            <a:pPr eaLnBrk="1" hangingPunct="1">
              <a:spcBef>
                <a:spcPct val="0"/>
              </a:spcBef>
            </a:pPr>
            <a:endParaRPr lang="en-US" b="1"/>
          </a:p>
          <a:p>
            <a:pPr eaLnBrk="1" hangingPunct="1">
              <a:spcBef>
                <a:spcPct val="0"/>
              </a:spcBef>
            </a:pPr>
            <a:r>
              <a:rPr lang="en-US" b="1"/>
              <a:t>Top-down Approach:</a:t>
            </a:r>
            <a:endParaRPr lang="en-US"/>
          </a:p>
          <a:p>
            <a:pPr eaLnBrk="1" hangingPunct="1">
              <a:spcBef>
                <a:spcPct val="0"/>
              </a:spcBef>
            </a:pPr>
            <a:r>
              <a:rPr lang="en-US"/>
              <a:t>Two approaches of producing nanotechnology systems are top-down and bottom-up. The top-down method is used by computer chip manufacturers (Booker &amp; Boysen, 2005). The producers of chips begin the process with large bulk silicon wafers and then manufacture the devices on top of them through a series of printing, layering, doping and removal steps that ultimately lead to a functional device. The printing is done through a reduction process called photolithography. This process has evolved since the 1960s, into one that is now printing line width dimensions at the nanometer scale. The shrinking of line widths and the increased density of transistors has followed Moore’s Law. Moore’s Law states that transistor densities would double every 18–24 months (Wikipedia, 2007). </a:t>
            </a:r>
          </a:p>
          <a:p>
            <a:pPr eaLnBrk="1" hangingPunct="1">
              <a:spcBef>
                <a:spcPct val="0"/>
              </a:spcBef>
            </a:pPr>
            <a:endParaRPr lang="en-US"/>
          </a:p>
          <a:p>
            <a:pPr eaLnBrk="1" hangingPunct="1">
              <a:spcBef>
                <a:spcPct val="0"/>
              </a:spcBef>
            </a:pPr>
            <a:r>
              <a:rPr lang="en-US"/>
              <a:t>Fig. 1.23 - http://en.wikipedia.org/wiki/Image:Moore_Law_diagram_%282004%29.png.</a:t>
            </a:r>
          </a:p>
          <a:p>
            <a:pPr eaLnBrk="1" hangingPunct="1">
              <a:spcBef>
                <a:spcPct val="0"/>
              </a:spcBef>
            </a:pPr>
            <a:r>
              <a:rPr lang="en-US"/>
              <a:t>Fig. 1.24 – Illustration created by Alberto Quiñonez.</a:t>
            </a:r>
          </a:p>
        </p:txBody>
      </p:sp>
      <p:sp>
        <p:nvSpPr>
          <p:cNvPr id="54275" name="Slide Number Placeholder 3"/>
          <p:cNvSpPr>
            <a:spLocks noGrp="1"/>
          </p:cNvSpPr>
          <p:nvPr>
            <p:ph type="sldNum" sz="quarter" idx="5"/>
          </p:nvPr>
        </p:nvSpPr>
        <p:spPr>
          <a:noFill/>
        </p:spPr>
        <p:txBody>
          <a:bodyPr/>
          <a:lstStyle/>
          <a:p>
            <a:pPr fontAlgn="base">
              <a:spcBef>
                <a:spcPct val="0"/>
              </a:spcBef>
              <a:spcAft>
                <a:spcPct val="0"/>
              </a:spcAft>
              <a:defRPr/>
            </a:pPr>
            <a:fld id="{852D27B6-FD0F-42F6-BA53-C859ED97381D}"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3354934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p:txBody>
          <a:bodyPr/>
          <a:lstStyle/>
          <a:p>
            <a:pPr eaLnBrk="1" hangingPunct="1">
              <a:spcBef>
                <a:spcPct val="0"/>
              </a:spcBef>
            </a:pPr>
            <a:r>
              <a:rPr lang="en-US" b="1"/>
              <a:t>More History, Continued:</a:t>
            </a:r>
          </a:p>
          <a:p>
            <a:pPr eaLnBrk="1" hangingPunct="1">
              <a:spcBef>
                <a:spcPct val="0"/>
              </a:spcBef>
            </a:pPr>
            <a:endParaRPr lang="en-US" b="1"/>
          </a:p>
          <a:p>
            <a:pPr eaLnBrk="1" hangingPunct="1">
              <a:spcBef>
                <a:spcPct val="0"/>
              </a:spcBef>
            </a:pPr>
            <a:r>
              <a:rPr lang="en-US" b="1"/>
              <a:t>Bottom-Up Approach:</a:t>
            </a:r>
            <a:endParaRPr lang="en-US"/>
          </a:p>
          <a:p>
            <a:pPr eaLnBrk="1" hangingPunct="1">
              <a:spcBef>
                <a:spcPct val="0"/>
              </a:spcBef>
            </a:pPr>
            <a:r>
              <a:rPr lang="en-US"/>
              <a:t>The bottom-up approach to nanomanufacturing is analogous to the way biological systems are made. In biology, cells grow tissue, organs, plants, hair, etc. through the process of self assembly. This approach is now being studied in nanotechnology. Drexler wrote about self assembling nanoparticles, and this type of research is already taking place, albeit at a rudimentary level as compared to Drexler’s vision.</a:t>
            </a:r>
          </a:p>
          <a:p>
            <a:pPr eaLnBrk="1" hangingPunct="1">
              <a:spcBef>
                <a:spcPct val="0"/>
              </a:spcBef>
            </a:pPr>
            <a:endParaRPr lang="en-US"/>
          </a:p>
          <a:p>
            <a:pPr eaLnBrk="1" hangingPunct="1">
              <a:spcBef>
                <a:spcPct val="0"/>
              </a:spcBef>
            </a:pPr>
            <a:r>
              <a:rPr lang="en-US"/>
              <a:t>The use of biological microorganisms to synthesize or form nanoparticles is being studied. This is an interesting concept since it purports to use organic material to grow inorganic metals. In several studies, certain types of bacteria are shown to produce gold or silver particles. Researchers also found that “…the exposure of lactic acid bacteria present in the whey of buttermilk to mixtures of gold and silver ions can be used to grow alloy nanoparticles of gold and silver” (Mandal, et al., 2005). </a:t>
            </a:r>
          </a:p>
          <a:p>
            <a:pPr eaLnBrk="1" hangingPunct="1">
              <a:spcBef>
                <a:spcPct val="0"/>
              </a:spcBef>
            </a:pPr>
            <a:endParaRPr lang="en-US"/>
          </a:p>
          <a:p>
            <a:pPr eaLnBrk="1" hangingPunct="1">
              <a:spcBef>
                <a:spcPct val="0"/>
              </a:spcBef>
            </a:pPr>
            <a:r>
              <a:rPr lang="en-US"/>
              <a:t>Fig. 1.25 - http://en.wikipedia.org/wiki/Molecular_self-assembly.</a:t>
            </a:r>
          </a:p>
        </p:txBody>
      </p:sp>
      <p:sp>
        <p:nvSpPr>
          <p:cNvPr id="56323" name="Slide Number Placeholder 3"/>
          <p:cNvSpPr>
            <a:spLocks noGrp="1"/>
          </p:cNvSpPr>
          <p:nvPr>
            <p:ph type="sldNum" sz="quarter" idx="5"/>
          </p:nvPr>
        </p:nvSpPr>
        <p:spPr>
          <a:noFill/>
        </p:spPr>
        <p:txBody>
          <a:bodyPr/>
          <a:lstStyle/>
          <a:p>
            <a:pPr fontAlgn="base">
              <a:spcBef>
                <a:spcPct val="0"/>
              </a:spcBef>
              <a:spcAft>
                <a:spcPct val="0"/>
              </a:spcAft>
              <a:defRPr/>
            </a:pPr>
            <a:fld id="{68F00CB3-FC8D-4E39-8F16-D92F996F7CA3}" type="slidenum">
              <a:rPr lang="en-US"/>
              <a:pPr fontAlgn="base">
                <a:spcBef>
                  <a:spcPct val="0"/>
                </a:spcBef>
                <a:spcAft>
                  <a:spcPct val="0"/>
                </a:spcAft>
                <a:defRPr/>
              </a:pPr>
              <a:t>20</a:t>
            </a:fld>
            <a:endParaRPr lang="en-US"/>
          </a:p>
        </p:txBody>
      </p:sp>
    </p:spTree>
    <p:extLst>
      <p:ext uri="{BB962C8B-B14F-4D97-AF65-F5344CB8AC3E}">
        <p14:creationId xmlns:p14="http://schemas.microsoft.com/office/powerpoint/2010/main" val="312528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a:solidFill>
                  <a:schemeClr val="tx1"/>
                </a:solidFill>
                <a:latin typeface="Arial" panose="020B0604020202020204" pitchFamily="34" charset="0"/>
              </a:defRPr>
            </a:lvl1pPr>
            <a:lvl2pPr marL="742950" indent="-285750" defTabSz="965200" eaLnBrk="0" hangingPunct="0">
              <a:defRPr>
                <a:solidFill>
                  <a:schemeClr val="tx1"/>
                </a:solidFill>
                <a:latin typeface="Arial" panose="020B0604020202020204" pitchFamily="34" charset="0"/>
              </a:defRPr>
            </a:lvl2pPr>
            <a:lvl3pPr marL="1143000" indent="-228600" defTabSz="965200" eaLnBrk="0" hangingPunct="0">
              <a:defRPr>
                <a:solidFill>
                  <a:schemeClr val="tx1"/>
                </a:solidFill>
                <a:latin typeface="Arial" panose="020B0604020202020204" pitchFamily="34" charset="0"/>
              </a:defRPr>
            </a:lvl3pPr>
            <a:lvl4pPr marL="1600200" indent="-228600" defTabSz="965200" eaLnBrk="0" hangingPunct="0">
              <a:defRPr>
                <a:solidFill>
                  <a:schemeClr val="tx1"/>
                </a:solidFill>
                <a:latin typeface="Arial" panose="020B0604020202020204" pitchFamily="34" charset="0"/>
              </a:defRPr>
            </a:lvl4pPr>
            <a:lvl5pPr marL="2057400" indent="-228600" defTabSz="965200" eaLnBrk="0" hangingPunct="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FEA83B-50E9-4A98-9412-6E5F4A2F948D}" type="slidenum">
              <a:rPr lang="en-US" altLang="en-US">
                <a:solidFill>
                  <a:srgbClr val="000000"/>
                </a:solidFill>
              </a:rPr>
              <a:pPr eaLnBrk="1" hangingPunct="1"/>
              <a:t>23</a:t>
            </a:fld>
            <a:endParaRPr lang="en-US" altLang="en-US">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a:latin typeface="Arial" panose="020B0604020202020204" pitchFamily="34" charset="0"/>
            </a:endParaRPr>
          </a:p>
        </p:txBody>
      </p:sp>
    </p:spTree>
    <p:extLst>
      <p:ext uri="{BB962C8B-B14F-4D97-AF65-F5344CB8AC3E}">
        <p14:creationId xmlns:p14="http://schemas.microsoft.com/office/powerpoint/2010/main" val="148831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p:txBody>
          <a:bodyPr/>
          <a:lstStyle/>
          <a:p>
            <a:pPr eaLnBrk="1" hangingPunct="1">
              <a:spcBef>
                <a:spcPct val="0"/>
              </a:spcBef>
            </a:pPr>
            <a:r>
              <a:rPr lang="en-US" b="1"/>
              <a:t>Summary:</a:t>
            </a:r>
            <a:endParaRPr lang="en-US"/>
          </a:p>
          <a:p>
            <a:pPr eaLnBrk="1" hangingPunct="1">
              <a:spcBef>
                <a:spcPct val="0"/>
              </a:spcBef>
            </a:pPr>
            <a:r>
              <a:rPr lang="en-US"/>
              <a:t> </a:t>
            </a:r>
          </a:p>
          <a:p>
            <a:pPr eaLnBrk="1" hangingPunct="1">
              <a:spcBef>
                <a:spcPct val="0"/>
              </a:spcBef>
            </a:pPr>
            <a:r>
              <a:rPr lang="en-US"/>
              <a:t>Welcome to the NanoWorld, where nanotechnology is ubiquitous and pervasive. Nanotechnology is an emerging field in all areas of science, engineering and technology. Soon, much of the work in nanotechnology will transcend itself from research into the products and commodities we will use. Consider the fact that computers, cell phones, mp3’s and video game controllers have become exponentially smaller and more powerful over the last 10 years. </a:t>
            </a:r>
          </a:p>
          <a:p>
            <a:pPr eaLnBrk="1" hangingPunct="1">
              <a:spcBef>
                <a:spcPct val="0"/>
              </a:spcBef>
            </a:pPr>
            <a:endParaRPr lang="en-US"/>
          </a:p>
          <a:p>
            <a:pPr eaLnBrk="1" hangingPunct="1">
              <a:spcBef>
                <a:spcPct val="0"/>
              </a:spcBef>
            </a:pPr>
            <a:r>
              <a:rPr lang="en-US"/>
              <a:t>Before long, the materials developed through nanotechnology will lead to such things as better solar panels that are more efficient in transferring solar energy into electricity; stronger and lighter materials that can replace steel in construction of buildings and structures; and better tools for transporting medicine into patients and analyzing blood, cells, etc. The nanotechnology field will continue to expand and provide opportunities for all interested people regardless of their career specialty.</a:t>
            </a:r>
          </a:p>
          <a:p>
            <a:pPr eaLnBrk="1" hangingPunct="1">
              <a:spcBef>
                <a:spcPct val="0"/>
              </a:spcBef>
            </a:pPr>
            <a:endParaRPr lang="en-US"/>
          </a:p>
          <a:p>
            <a:pPr eaLnBrk="1" hangingPunct="1">
              <a:spcBef>
                <a:spcPct val="0"/>
              </a:spcBef>
            </a:pPr>
            <a:r>
              <a:rPr lang="en-US"/>
              <a:t>Fig. 1.26 - Microsoft Office Clip Art.</a:t>
            </a:r>
          </a:p>
          <a:p>
            <a:pPr eaLnBrk="1" hangingPunct="1">
              <a:spcBef>
                <a:spcPct val="0"/>
              </a:spcBef>
            </a:pPr>
            <a:endParaRPr lang="en-US"/>
          </a:p>
          <a:p>
            <a:pPr eaLnBrk="1" hangingPunct="1">
              <a:spcBef>
                <a:spcPct val="0"/>
              </a:spcBef>
            </a:pPr>
            <a:endParaRPr lang="en-US"/>
          </a:p>
        </p:txBody>
      </p:sp>
      <p:sp>
        <p:nvSpPr>
          <p:cNvPr id="58371" name="Slide Number Placeholder 3"/>
          <p:cNvSpPr>
            <a:spLocks noGrp="1"/>
          </p:cNvSpPr>
          <p:nvPr>
            <p:ph type="sldNum" sz="quarter" idx="5"/>
          </p:nvPr>
        </p:nvSpPr>
        <p:spPr>
          <a:noFill/>
        </p:spPr>
        <p:txBody>
          <a:bodyPr/>
          <a:lstStyle/>
          <a:p>
            <a:pPr fontAlgn="base">
              <a:spcBef>
                <a:spcPct val="0"/>
              </a:spcBef>
              <a:spcAft>
                <a:spcPct val="0"/>
              </a:spcAft>
              <a:defRPr/>
            </a:pPr>
            <a:fld id="{06C53754-5B42-42EC-81D7-5B97E6B8B9B8}" type="slidenum">
              <a:rPr lang="en-US"/>
              <a:pPr fontAlgn="base">
                <a:spcBef>
                  <a:spcPct val="0"/>
                </a:spcBef>
                <a:spcAft>
                  <a:spcPct val="0"/>
                </a:spcAft>
                <a:defRPr/>
              </a:pPr>
              <a:t>56</a:t>
            </a:fld>
            <a:endParaRPr lang="en-US"/>
          </a:p>
        </p:txBody>
      </p:sp>
    </p:spTree>
    <p:extLst>
      <p:ext uri="{BB962C8B-B14F-4D97-AF65-F5344CB8AC3E}">
        <p14:creationId xmlns:p14="http://schemas.microsoft.com/office/powerpoint/2010/main" val="144366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a:latin typeface="Arial" pitchFamily="34" charset="0"/>
              <a:cs typeface="Arial" pitchFamily="34" charset="0"/>
            </a:endParaRPr>
          </a:p>
        </p:txBody>
      </p:sp>
      <p:sp>
        <p:nvSpPr>
          <p:cNvPr id="43012" name="Slide Number Placeholder 3"/>
          <p:cNvSpPr>
            <a:spLocks noGrp="1"/>
          </p:cNvSpPr>
          <p:nvPr>
            <p:ph type="sldNum" sz="quarter" idx="5"/>
          </p:nvPr>
        </p:nvSpPr>
        <p:spPr>
          <a:noFill/>
        </p:spPr>
        <p:txBody>
          <a:bodyPr/>
          <a:lstStyle/>
          <a:p>
            <a:fld id="{841D976A-0690-4BE1-8156-1512FC995160}" type="slidenum">
              <a:rPr lang="ar-SA" smtClean="0">
                <a:latin typeface="Arial" pitchFamily="34" charset="0"/>
                <a:cs typeface="Arial" pitchFamily="34" charset="0"/>
              </a:rPr>
              <a:pPr/>
              <a:t>3</a:t>
            </a:fld>
            <a:endParaRPr lang="en-US">
              <a:latin typeface="Arial" pitchFamily="34" charset="0"/>
              <a:cs typeface="Arial" pitchFamily="34" charset="0"/>
            </a:endParaRPr>
          </a:p>
        </p:txBody>
      </p:sp>
    </p:spTree>
    <p:extLst>
      <p:ext uri="{BB962C8B-B14F-4D97-AF65-F5344CB8AC3E}">
        <p14:creationId xmlns:p14="http://schemas.microsoft.com/office/powerpoint/2010/main" val="24926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r>
              <a:rPr lang="en-US" b="1"/>
              <a:t>Definition:</a:t>
            </a:r>
            <a:endParaRPr lang="en-US"/>
          </a:p>
          <a:p>
            <a:pPr eaLnBrk="1" hangingPunct="1">
              <a:spcBef>
                <a:spcPct val="0"/>
              </a:spcBef>
            </a:pPr>
            <a:r>
              <a:rPr lang="en-US"/>
              <a:t> </a:t>
            </a:r>
          </a:p>
          <a:p>
            <a:pPr eaLnBrk="1" hangingPunct="1">
              <a:spcBef>
                <a:spcPct val="0"/>
              </a:spcBef>
            </a:pPr>
            <a:r>
              <a:rPr lang="en-US"/>
              <a:t>Most research universities and centers as well as private and government entities working with nanotechnology provide their own similar but distinct definition of nanotechnology. Therefore, the first lesson about nanotechnology is to understand that it is a broad multidisciplinary field encompassing all branches of science, engineering and technology as well as medical, business, finance, economics, social sciences and many other disciplines. </a:t>
            </a:r>
          </a:p>
          <a:p>
            <a:pPr eaLnBrk="1" hangingPunct="1">
              <a:spcBef>
                <a:spcPct val="0"/>
              </a:spcBef>
            </a:pPr>
            <a:endParaRPr lang="en-US"/>
          </a:p>
          <a:p>
            <a:pPr eaLnBrk="1" hangingPunct="1">
              <a:spcBef>
                <a:spcPct val="0"/>
              </a:spcBef>
            </a:pPr>
            <a:r>
              <a:rPr lang="en-US"/>
              <a:t>A general definition of nanotechnology is provided in the National Nanotechnology Initiative (NNI) website which is a federal government website (http://www.nano.gov). The NNI agency was created to foster worldwide advancement and leadership in nanotechnology within the United States. The NNI definition for nanotechnology is:</a:t>
            </a:r>
          </a:p>
          <a:p>
            <a:pPr eaLnBrk="1" hangingPunct="1">
              <a:spcBef>
                <a:spcPct val="0"/>
              </a:spcBef>
            </a:pPr>
            <a:r>
              <a:rPr lang="en-US"/>
              <a:t>	</a:t>
            </a:r>
          </a:p>
          <a:p>
            <a:pPr eaLnBrk="1" hangingPunct="1">
              <a:spcBef>
                <a:spcPct val="0"/>
              </a:spcBef>
            </a:pPr>
            <a:r>
              <a:rPr lang="en-US" b="1"/>
              <a:t>“</a:t>
            </a:r>
            <a:r>
              <a:rPr lang="en-US" b="1" i="1"/>
              <a:t>Nanotechnology is the understanding and control of matter at dimensions of roughly 1 to 100 nanometers, where unique phenomena enable novel applications.”</a:t>
            </a:r>
          </a:p>
          <a:p>
            <a:pPr eaLnBrk="1" hangingPunct="1">
              <a:spcBef>
                <a:spcPct val="0"/>
              </a:spcBef>
            </a:pPr>
            <a:endParaRPr lang="en-US" b="1" i="1"/>
          </a:p>
          <a:p>
            <a:pPr eaLnBrk="1" hangingPunct="1">
              <a:spcBef>
                <a:spcPct val="0"/>
              </a:spcBef>
            </a:pPr>
            <a:r>
              <a:rPr lang="en-US" b="1" i="1"/>
              <a:t>“Encompassing nanoscale science, engineering and technology, nanotechnology involves imaging, measuring, modeling, and manipulating matter at this length scale.”</a:t>
            </a:r>
            <a:endParaRPr lang="en-US"/>
          </a:p>
          <a:p>
            <a:pPr eaLnBrk="1" hangingPunct="1">
              <a:spcBef>
                <a:spcPct val="0"/>
              </a:spcBef>
            </a:pPr>
            <a:endParaRPr lang="en-US"/>
          </a:p>
        </p:txBody>
      </p:sp>
      <p:sp>
        <p:nvSpPr>
          <p:cNvPr id="27651" name="Slide Number Placeholder 3"/>
          <p:cNvSpPr>
            <a:spLocks noGrp="1"/>
          </p:cNvSpPr>
          <p:nvPr>
            <p:ph type="sldNum" sz="quarter" idx="5"/>
          </p:nvPr>
        </p:nvSpPr>
        <p:spPr>
          <a:noFill/>
        </p:spPr>
        <p:txBody>
          <a:bodyPr/>
          <a:lstStyle/>
          <a:p>
            <a:pPr fontAlgn="base">
              <a:spcBef>
                <a:spcPct val="0"/>
              </a:spcBef>
              <a:spcAft>
                <a:spcPct val="0"/>
              </a:spcAft>
              <a:defRPr/>
            </a:pPr>
            <a:fld id="{29869338-2DA5-4FAF-A4D3-BABA923F7CF6}"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316165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pPr>
            <a:r>
              <a:rPr lang="en-US" b="1"/>
              <a:t>Brief History, Continued:</a:t>
            </a:r>
          </a:p>
          <a:p>
            <a:pPr eaLnBrk="1" hangingPunct="1">
              <a:spcBef>
                <a:spcPct val="0"/>
              </a:spcBef>
            </a:pPr>
            <a:endParaRPr lang="en-US" b="1"/>
          </a:p>
          <a:p>
            <a:pPr eaLnBrk="1" hangingPunct="1">
              <a:spcBef>
                <a:spcPct val="0"/>
              </a:spcBef>
            </a:pPr>
            <a:r>
              <a:rPr lang="en-US" b="1"/>
              <a:t>Dr. Richard P. Feynman:</a:t>
            </a:r>
            <a:endParaRPr lang="en-US"/>
          </a:p>
          <a:p>
            <a:pPr eaLnBrk="1" hangingPunct="1">
              <a:spcBef>
                <a:spcPct val="0"/>
              </a:spcBef>
            </a:pPr>
            <a:r>
              <a:rPr lang="en-US"/>
              <a:t>The first well documented talk on the possibilities of nanotechnology was made by one of America’s most notable physicists, Richard Feynman (Zyvex, 2007).  Dr. Feynman’s talk was called </a:t>
            </a:r>
            <a:r>
              <a:rPr lang="en-US" i="1"/>
              <a:t>There Is Plenty of Room at the Bottom,</a:t>
            </a:r>
            <a:r>
              <a:rPr lang="en-US"/>
              <a:t> and he delivered it on December 12, 1959, before the American Physical Society meeting held at Caltech. In his talk, Feynman challenged the scientific community to think small in terms of solving future problems. Feynman stated:</a:t>
            </a:r>
          </a:p>
          <a:p>
            <a:pPr eaLnBrk="1" hangingPunct="1">
              <a:spcBef>
                <a:spcPct val="0"/>
              </a:spcBef>
            </a:pPr>
            <a:endParaRPr lang="en-US"/>
          </a:p>
          <a:p>
            <a:pPr eaLnBrk="1" hangingPunct="1">
              <a:spcBef>
                <a:spcPct val="0"/>
              </a:spcBef>
            </a:pPr>
            <a:r>
              <a:rPr lang="en-US" i="1"/>
              <a:t>“Why cannot we write the entire 24 volumes of the Encyclopedia Britannica on the head of a pin?”  </a:t>
            </a:r>
            <a:r>
              <a:rPr lang="en-US"/>
              <a:t>(Zyvex, 2007).</a:t>
            </a:r>
          </a:p>
          <a:p>
            <a:pPr eaLnBrk="1" hangingPunct="1">
              <a:spcBef>
                <a:spcPct val="0"/>
              </a:spcBef>
            </a:pPr>
            <a:endParaRPr lang="en-US"/>
          </a:p>
          <a:p>
            <a:pPr eaLnBrk="1" hangingPunct="1">
              <a:spcBef>
                <a:spcPct val="0"/>
              </a:spcBef>
            </a:pPr>
            <a:r>
              <a:rPr lang="en-US"/>
              <a:t>Fig. 1.11 - http://en.wikipedia.org/wiki/Image:Feynman_and_Oppenheimer_at_Los_Alamos.jpg.</a:t>
            </a:r>
          </a:p>
        </p:txBody>
      </p:sp>
      <p:sp>
        <p:nvSpPr>
          <p:cNvPr id="37891" name="Slide Number Placeholder 3"/>
          <p:cNvSpPr>
            <a:spLocks noGrp="1"/>
          </p:cNvSpPr>
          <p:nvPr>
            <p:ph type="sldNum" sz="quarter" idx="5"/>
          </p:nvPr>
        </p:nvSpPr>
        <p:spPr>
          <a:noFill/>
        </p:spPr>
        <p:txBody>
          <a:bodyPr/>
          <a:lstStyle/>
          <a:p>
            <a:pPr fontAlgn="base">
              <a:spcBef>
                <a:spcPct val="0"/>
              </a:spcBef>
              <a:spcAft>
                <a:spcPct val="0"/>
              </a:spcAft>
              <a:defRPr/>
            </a:pPr>
            <a:fld id="{08EF5222-B01C-4980-A663-D909FFCFCA23}"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277703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p:txBody>
          <a:bodyPr/>
          <a:lstStyle/>
          <a:p>
            <a:pPr eaLnBrk="1" hangingPunct="1">
              <a:spcBef>
                <a:spcPct val="0"/>
              </a:spcBef>
            </a:pPr>
            <a:r>
              <a:rPr lang="en-US" b="1"/>
              <a:t>Brief History, Continued:</a:t>
            </a:r>
          </a:p>
          <a:p>
            <a:pPr eaLnBrk="1" hangingPunct="1">
              <a:spcBef>
                <a:spcPct val="0"/>
              </a:spcBef>
            </a:pPr>
            <a:endParaRPr lang="en-US" b="1"/>
          </a:p>
          <a:p>
            <a:pPr eaLnBrk="1" hangingPunct="1">
              <a:spcBef>
                <a:spcPct val="0"/>
              </a:spcBef>
            </a:pPr>
            <a:r>
              <a:rPr lang="en-US" b="1"/>
              <a:t>Dr. Feynman, Continued:</a:t>
            </a:r>
            <a:endParaRPr lang="en-US"/>
          </a:p>
          <a:p>
            <a:pPr eaLnBrk="1" hangingPunct="1">
              <a:spcBef>
                <a:spcPct val="0"/>
              </a:spcBef>
            </a:pPr>
            <a:r>
              <a:rPr lang="en-US"/>
              <a:t>Feynman’s vision previewed the collaboration between the sciences, the need for more powerful measurement tools such as the electron microscope that could allow atomic viewing and manipulation. He believed that engineers and scientists had to work together to develop tools that would have the ability to see and manipulate atoms and molecules in order to solve problems using nanotechnology. Feynman said: </a:t>
            </a:r>
          </a:p>
          <a:p>
            <a:pPr eaLnBrk="1" hangingPunct="1">
              <a:spcBef>
                <a:spcPct val="0"/>
              </a:spcBef>
            </a:pPr>
            <a:endParaRPr lang="en-US"/>
          </a:p>
          <a:p>
            <a:pPr eaLnBrk="1" hangingPunct="1">
              <a:spcBef>
                <a:spcPct val="0"/>
              </a:spcBef>
            </a:pPr>
            <a:r>
              <a:rPr lang="en-US" i="1"/>
              <a:t>“The problems of chemistry and biology can be greatly helped if our ability to see what we are doing, and to do things on an atomic level, is ultimately developed – a development which I think cannot be avoided.” </a:t>
            </a:r>
            <a:r>
              <a:rPr lang="en-US"/>
              <a:t>(Zyvex, 2007)</a:t>
            </a:r>
          </a:p>
          <a:p>
            <a:pPr eaLnBrk="1" hangingPunct="1">
              <a:spcBef>
                <a:spcPct val="0"/>
              </a:spcBef>
            </a:pPr>
            <a:endParaRPr lang="en-US"/>
          </a:p>
          <a:p>
            <a:pPr eaLnBrk="1" hangingPunct="1">
              <a:spcBef>
                <a:spcPct val="0"/>
              </a:spcBef>
            </a:pPr>
            <a:r>
              <a:rPr lang="en-US"/>
              <a:t>Fig. 1.12 – ACC Instructional Development Services.</a:t>
            </a:r>
          </a:p>
        </p:txBody>
      </p:sp>
      <p:sp>
        <p:nvSpPr>
          <p:cNvPr id="39939" name="Slide Number Placeholder 3"/>
          <p:cNvSpPr>
            <a:spLocks noGrp="1"/>
          </p:cNvSpPr>
          <p:nvPr>
            <p:ph type="sldNum" sz="quarter" idx="5"/>
          </p:nvPr>
        </p:nvSpPr>
        <p:spPr>
          <a:noFill/>
        </p:spPr>
        <p:txBody>
          <a:bodyPr/>
          <a:lstStyle/>
          <a:p>
            <a:pPr fontAlgn="base">
              <a:spcBef>
                <a:spcPct val="0"/>
              </a:spcBef>
              <a:spcAft>
                <a:spcPct val="0"/>
              </a:spcAft>
              <a:defRPr/>
            </a:pPr>
            <a:fld id="{B7303B8F-BA9C-43A0-9047-4C55DF6F03DA}"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47547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p:txBody>
          <a:bodyPr/>
          <a:lstStyle/>
          <a:p>
            <a:pPr eaLnBrk="1" hangingPunct="1">
              <a:spcBef>
                <a:spcPct val="0"/>
              </a:spcBef>
            </a:pPr>
            <a:r>
              <a:rPr lang="en-US" b="1"/>
              <a:t>Brief History, Continued:</a:t>
            </a:r>
          </a:p>
          <a:p>
            <a:pPr eaLnBrk="1" hangingPunct="1">
              <a:spcBef>
                <a:spcPct val="0"/>
              </a:spcBef>
            </a:pPr>
            <a:endParaRPr lang="en-US" b="1"/>
          </a:p>
          <a:p>
            <a:pPr eaLnBrk="1" hangingPunct="1">
              <a:spcBef>
                <a:spcPct val="0"/>
              </a:spcBef>
            </a:pPr>
            <a:r>
              <a:rPr lang="en-US" b="1"/>
              <a:t>Birth of Nanotechology:</a:t>
            </a:r>
            <a:endParaRPr lang="en-US"/>
          </a:p>
          <a:p>
            <a:pPr eaLnBrk="1" hangingPunct="1">
              <a:spcBef>
                <a:spcPct val="0"/>
              </a:spcBef>
            </a:pPr>
            <a:r>
              <a:rPr lang="en-US"/>
              <a:t>In contemporary times, manufacturing tolerances of parts have approached nanometric dimensions, especially in the manufacturing of semiconductor devices. However, the term “nanotechnology” was not coined until 1974 by Professor Norio Taniguchi, whose work and research was in the area of high precision machining (Wikipedia, 2007). </a:t>
            </a:r>
          </a:p>
          <a:p>
            <a:pPr eaLnBrk="1" hangingPunct="1">
              <a:spcBef>
                <a:spcPct val="0"/>
              </a:spcBef>
            </a:pPr>
            <a:endParaRPr lang="en-US"/>
          </a:p>
          <a:p>
            <a:pPr eaLnBrk="1" hangingPunct="1">
              <a:spcBef>
                <a:spcPct val="0"/>
              </a:spcBef>
            </a:pPr>
            <a:r>
              <a:rPr lang="en-US"/>
              <a:t>Professor Taniguchi of Tokyo Science University used the word “nanotechnology” to describe the science and technology of processing or building parts with nanometric tolerances. Essentially, Professor Taniguchi’s theoretical concepts involved the use of electron, ion beam, and laser beam processes for machining tolerances at the nanoscale. (Booker &amp; Boysen, 2005).</a:t>
            </a:r>
          </a:p>
          <a:p>
            <a:pPr eaLnBrk="1" hangingPunct="1">
              <a:spcBef>
                <a:spcPct val="0"/>
              </a:spcBef>
            </a:pPr>
            <a:endParaRPr lang="en-US"/>
          </a:p>
          <a:p>
            <a:pPr eaLnBrk="1" hangingPunct="1">
              <a:spcBef>
                <a:spcPct val="0"/>
              </a:spcBef>
            </a:pPr>
            <a:r>
              <a:rPr lang="en-US"/>
              <a:t>Fig. 1.9 - http://en.wikipedia.org/wiki/Image:Ridailogo.gif.</a:t>
            </a:r>
          </a:p>
          <a:p>
            <a:pPr eaLnBrk="1" hangingPunct="1">
              <a:spcBef>
                <a:spcPct val="0"/>
              </a:spcBef>
            </a:pPr>
            <a:r>
              <a:rPr lang="en-US"/>
              <a:t>Fig. 1.10 – ACC Instructional Development Services.</a:t>
            </a:r>
          </a:p>
          <a:p>
            <a:pPr eaLnBrk="1" hangingPunct="1">
              <a:spcBef>
                <a:spcPct val="0"/>
              </a:spcBef>
            </a:pPr>
            <a:endParaRPr lang="en-US"/>
          </a:p>
        </p:txBody>
      </p:sp>
      <p:sp>
        <p:nvSpPr>
          <p:cNvPr id="35843" name="Slide Number Placeholder 3"/>
          <p:cNvSpPr>
            <a:spLocks noGrp="1"/>
          </p:cNvSpPr>
          <p:nvPr>
            <p:ph type="sldNum" sz="quarter" idx="5"/>
          </p:nvPr>
        </p:nvSpPr>
        <p:spPr>
          <a:noFill/>
        </p:spPr>
        <p:txBody>
          <a:bodyPr/>
          <a:lstStyle/>
          <a:p>
            <a:pPr fontAlgn="base">
              <a:spcBef>
                <a:spcPct val="0"/>
              </a:spcBef>
              <a:spcAft>
                <a:spcPct val="0"/>
              </a:spcAft>
              <a:defRPr/>
            </a:pPr>
            <a:fld id="{684B8499-55EA-4083-996C-EED38F25AD8F}"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315852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p:txBody>
          <a:bodyPr/>
          <a:lstStyle/>
          <a:p>
            <a:pPr eaLnBrk="1" hangingPunct="1">
              <a:spcBef>
                <a:spcPct val="0"/>
              </a:spcBef>
            </a:pPr>
            <a:r>
              <a:rPr lang="en-US" b="1"/>
              <a:t>Brief History:</a:t>
            </a:r>
            <a:endParaRPr lang="en-US"/>
          </a:p>
          <a:p>
            <a:pPr eaLnBrk="1" hangingPunct="1">
              <a:spcBef>
                <a:spcPct val="0"/>
              </a:spcBef>
            </a:pPr>
            <a:r>
              <a:rPr lang="en-US"/>
              <a:t> </a:t>
            </a:r>
          </a:p>
          <a:p>
            <a:pPr eaLnBrk="1" hangingPunct="1">
              <a:spcBef>
                <a:spcPct val="0"/>
              </a:spcBef>
            </a:pPr>
            <a:r>
              <a:rPr lang="en-US"/>
              <a:t>The concepts of nanotechnology are not inherently new to nature or to the history of mankind. Science and nature have taught us that biological systems are built using small cells and proteins that follow an intrinsic plan dictated by infinitesimally small genetic coding (Roukes, et al., 2002). A well documented and early example of a manmade nanoprocess is the work of Medieval stained glass makers who used small nanosize gold particles of varying sizes to create the different color hues found in stained glass windows of Medieval churches and structures. Hence, gold particles display a different form of color depending on their size at the nanoscale (Ratner &amp; Ratner, 2003). Gold at the larger scale, the macroscale, such as a gold brick reflects the well known yellowish color.</a:t>
            </a:r>
          </a:p>
          <a:p>
            <a:pPr eaLnBrk="1" hangingPunct="1">
              <a:spcBef>
                <a:spcPct val="0"/>
              </a:spcBef>
            </a:pPr>
            <a:endParaRPr lang="en-US"/>
          </a:p>
          <a:p>
            <a:pPr eaLnBrk="1" hangingPunct="1">
              <a:spcBef>
                <a:spcPct val="0"/>
              </a:spcBef>
            </a:pPr>
            <a:r>
              <a:rPr lang="en-US"/>
              <a:t>Fig. 1.7 - http://en.wikipedia.org/wiki/Image:Marcelle-ferron.jpg. </a:t>
            </a:r>
          </a:p>
          <a:p>
            <a:pPr eaLnBrk="1" hangingPunct="1">
              <a:spcBef>
                <a:spcPct val="0"/>
              </a:spcBef>
            </a:pPr>
            <a:r>
              <a:rPr lang="en-US"/>
              <a:t>Fig. 1.8 - http://en.wikipedia.org/wiki/Image:Bismuth_crystal_macro.jpg.</a:t>
            </a:r>
          </a:p>
          <a:p>
            <a:pPr eaLnBrk="1" hangingPunct="1">
              <a:spcBef>
                <a:spcPct val="0"/>
              </a:spcBef>
            </a:pPr>
            <a:endParaRPr lang="en-US"/>
          </a:p>
          <a:p>
            <a:pPr eaLnBrk="1" hangingPunct="1">
              <a:spcBef>
                <a:spcPct val="0"/>
              </a:spcBef>
            </a:pPr>
            <a:endParaRPr lang="en-US"/>
          </a:p>
          <a:p>
            <a:pPr eaLnBrk="1" hangingPunct="1">
              <a:spcBef>
                <a:spcPct val="0"/>
              </a:spcBef>
            </a:pPr>
            <a:endParaRPr lang="en-US"/>
          </a:p>
          <a:p>
            <a:pPr eaLnBrk="1" hangingPunct="1">
              <a:spcBef>
                <a:spcPct val="0"/>
              </a:spcBef>
            </a:pPr>
            <a:endParaRPr lang="en-US"/>
          </a:p>
        </p:txBody>
      </p:sp>
      <p:sp>
        <p:nvSpPr>
          <p:cNvPr id="33795" name="Slide Number Placeholder 3"/>
          <p:cNvSpPr>
            <a:spLocks noGrp="1"/>
          </p:cNvSpPr>
          <p:nvPr>
            <p:ph type="sldNum" sz="quarter" idx="5"/>
          </p:nvPr>
        </p:nvSpPr>
        <p:spPr>
          <a:noFill/>
        </p:spPr>
        <p:txBody>
          <a:bodyPr/>
          <a:lstStyle/>
          <a:p>
            <a:pPr fontAlgn="base">
              <a:spcBef>
                <a:spcPct val="0"/>
              </a:spcBef>
              <a:spcAft>
                <a:spcPct val="0"/>
              </a:spcAft>
              <a:defRPr/>
            </a:pPr>
            <a:fld id="{16D41058-E018-4547-8732-D3CAF82F85B0}"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val="194599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0289B-1876-4C9B-B4EA-FD5EF7DFA3D5}" type="slidenum">
              <a:rPr lang="en-US"/>
              <a:pPr/>
              <a:t>12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It contains gold and silver particles of approximately 70 nm. The spectacular range of colors shown by colloidal gold is attributed to a phenomenon called Surface Plasmon Resonance.</a:t>
            </a:r>
          </a:p>
          <a:p>
            <a:endParaRPr lang="en-US"/>
          </a:p>
          <a:p>
            <a:endParaRPr lang="en-US"/>
          </a:p>
        </p:txBody>
      </p:sp>
    </p:spTree>
    <p:extLst>
      <p:ext uri="{BB962C8B-B14F-4D97-AF65-F5344CB8AC3E}">
        <p14:creationId xmlns:p14="http://schemas.microsoft.com/office/powerpoint/2010/main" val="272832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p:txBody>
          <a:bodyPr/>
          <a:lstStyle/>
          <a:p>
            <a:pPr eaLnBrk="1" hangingPunct="1">
              <a:spcBef>
                <a:spcPct val="0"/>
              </a:spcBef>
            </a:pPr>
            <a:r>
              <a:rPr lang="en-US" b="1"/>
              <a:t>Brief History, Continued:</a:t>
            </a:r>
          </a:p>
          <a:p>
            <a:pPr eaLnBrk="1" hangingPunct="1">
              <a:spcBef>
                <a:spcPct val="0"/>
              </a:spcBef>
            </a:pPr>
            <a:endParaRPr lang="en-US" b="1"/>
          </a:p>
          <a:p>
            <a:pPr eaLnBrk="1" hangingPunct="1">
              <a:spcBef>
                <a:spcPct val="0"/>
              </a:spcBef>
            </a:pPr>
            <a:r>
              <a:rPr lang="en-US" b="1"/>
              <a:t>Atomic Scale:</a:t>
            </a:r>
            <a:endParaRPr lang="en-US"/>
          </a:p>
          <a:p>
            <a:pPr eaLnBrk="1" hangingPunct="1">
              <a:spcBef>
                <a:spcPct val="0"/>
              </a:spcBef>
            </a:pPr>
            <a:r>
              <a:rPr lang="en-US"/>
              <a:t>Feynman also discussed how matter at the atomic scale behaves differently than matter at the macroscopic scale since, he mentioned, at the atomic scale atomic size particles respond to forces governed by quantum mechanics as opposed to larger systems which are governed by classical Newtonian mechanics. </a:t>
            </a:r>
          </a:p>
          <a:p>
            <a:pPr eaLnBrk="1" hangingPunct="1">
              <a:spcBef>
                <a:spcPct val="0"/>
              </a:spcBef>
            </a:pPr>
            <a:endParaRPr lang="en-US"/>
          </a:p>
          <a:p>
            <a:pPr eaLnBrk="1" hangingPunct="1">
              <a:spcBef>
                <a:spcPct val="0"/>
              </a:spcBef>
            </a:pPr>
            <a:r>
              <a:rPr lang="en-US"/>
              <a:t>Also, the theoretical ability to build new compounds or materials one atom at a time opens up new possibilities beyond those developed using traditional chemical processes. A visual example of this concept is illustrated by a model of a Self Assembling Double Helix of Nano Ice which shows the atoms binding under high pressure with weak hydrogen links (UNL News Releases, 2006).</a:t>
            </a:r>
          </a:p>
          <a:p>
            <a:pPr eaLnBrk="1" hangingPunct="1">
              <a:spcBef>
                <a:spcPct val="0"/>
              </a:spcBef>
            </a:pPr>
            <a:endParaRPr lang="en-US"/>
          </a:p>
          <a:p>
            <a:pPr eaLnBrk="1" hangingPunct="1">
              <a:spcBef>
                <a:spcPct val="0"/>
              </a:spcBef>
            </a:pPr>
            <a:r>
              <a:rPr lang="en-US"/>
              <a:t>Fig. 1.13 - http://ucommxsrv1.unl.edu/unlnews2004/downloadables/photo/20061211helix.jpg.</a:t>
            </a:r>
          </a:p>
        </p:txBody>
      </p:sp>
      <p:sp>
        <p:nvSpPr>
          <p:cNvPr id="41987" name="Slide Number Placeholder 3"/>
          <p:cNvSpPr>
            <a:spLocks noGrp="1"/>
          </p:cNvSpPr>
          <p:nvPr>
            <p:ph type="sldNum" sz="quarter" idx="5"/>
          </p:nvPr>
        </p:nvSpPr>
        <p:spPr>
          <a:noFill/>
        </p:spPr>
        <p:txBody>
          <a:bodyPr/>
          <a:lstStyle/>
          <a:p>
            <a:pPr fontAlgn="base">
              <a:spcBef>
                <a:spcPct val="0"/>
              </a:spcBef>
              <a:spcAft>
                <a:spcPct val="0"/>
              </a:spcAft>
              <a:defRPr/>
            </a:pPr>
            <a:fld id="{36FAB842-2A5A-4997-B418-2A6E9A8CBE3E}" type="slidenum">
              <a:rPr lang="en-US"/>
              <a:pPr fontAlgn="base">
                <a:spcBef>
                  <a:spcPct val="0"/>
                </a:spcBef>
                <a:spcAft>
                  <a:spcPct val="0"/>
                </a:spcAft>
                <a:defRPr/>
              </a:pPr>
              <a:t>13</a:t>
            </a:fld>
            <a:endParaRPr lang="en-US"/>
          </a:p>
        </p:txBody>
      </p:sp>
    </p:spTree>
    <p:extLst>
      <p:ext uri="{BB962C8B-B14F-4D97-AF65-F5344CB8AC3E}">
        <p14:creationId xmlns:p14="http://schemas.microsoft.com/office/powerpoint/2010/main" val="281030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2/17/2021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2/17/2021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2/17/2021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748464" y="0"/>
            <a:ext cx="395536" cy="365125"/>
          </a:xfrm>
          <a:prstGeom prst="rect">
            <a:avLst/>
          </a:prstGeom>
        </p:spPr>
        <p:txBody>
          <a:bodyPr vert="horz" lIns="91440" tIns="45720" rIns="91440" bIns="45720" rtlCol="0" anchor="ctr"/>
          <a:lstStyle>
            <a:lvl1pPr algn="r">
              <a:defRPr sz="1200" b="1" baseline="0">
                <a:solidFill>
                  <a:schemeClr val="tx1">
                    <a:tint val="75000"/>
                  </a:schemeClr>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2/17/2021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7049D2-F3D6-432A-A1D2-D78F34E042D1}" type="datetimeFigureOut">
              <a:rPr lang="en-US" smtClean="0"/>
              <a:pPr/>
              <a:t>2/17/2021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A7049D2-F3D6-432A-A1D2-D78F34E042D1}" type="datetimeFigureOut">
              <a:rPr lang="en-US" smtClean="0"/>
              <a:pPr/>
              <a:t>2/17/2021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A7049D2-F3D6-432A-A1D2-D78F34E042D1}" type="datetimeFigureOut">
              <a:rPr lang="en-US" smtClean="0"/>
              <a:pPr/>
              <a:t>2/17/2021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A7049D2-F3D6-432A-A1D2-D78F34E042D1}" type="datetimeFigureOut">
              <a:rPr lang="en-US" smtClean="0"/>
              <a:pPr/>
              <a:t>2/17/2021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049D2-F3D6-432A-A1D2-D78F34E042D1}" type="datetimeFigureOut">
              <a:rPr lang="en-US" smtClean="0"/>
              <a:pPr/>
              <a:t>2/17/2021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049D2-F3D6-432A-A1D2-D78F34E042D1}" type="datetimeFigureOut">
              <a:rPr lang="en-US" smtClean="0"/>
              <a:pPr/>
              <a:t>2/17/2021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049D2-F3D6-432A-A1D2-D78F34E042D1}" type="datetimeFigureOut">
              <a:rPr lang="en-US" smtClean="0"/>
              <a:pPr/>
              <a:t>2/17/2021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049D2-F3D6-432A-A1D2-D78F34E042D1}" type="datetimeFigureOut">
              <a:rPr lang="en-US" smtClean="0"/>
              <a:pPr/>
              <a:t>2/17/2021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7322F-E8F7-44C8-BAD3-31C40AA827F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rajaha.com/wp-content/uploads/2012/10/electrophoresis-principle.jpg" TargetMode="Externa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descr="NANOTECHNOLOGY-definition&#10; "/>
          <p:cNvPicPr>
            <a:picLocks noChangeAspect="1" noChangeArrowheads="1"/>
          </p:cNvPicPr>
          <p:nvPr/>
        </p:nvPicPr>
        <p:blipFill>
          <a:blip r:embed="rId2"/>
          <a:srcRect/>
          <a:stretch>
            <a:fillRect/>
          </a:stretch>
        </p:blipFill>
        <p:spPr bwMode="auto">
          <a:xfrm>
            <a:off x="-11567" y="-444456"/>
            <a:ext cx="9155567" cy="687385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F15528-21DE-4FAA-801E-634DDDAF4B2B}" type="slidenum">
              <a:rPr lang="en-US" smtClean="0"/>
              <a:pPr/>
              <a:t>10</a:t>
            </a:fld>
            <a:endParaRPr lang="en-US" dirty="0"/>
          </a:p>
        </p:txBody>
      </p:sp>
      <p:sp>
        <p:nvSpPr>
          <p:cNvPr id="3" name="Rectangle 2"/>
          <p:cNvSpPr>
            <a:spLocks noChangeArrowheads="1"/>
          </p:cNvSpPr>
          <p:nvPr/>
        </p:nvSpPr>
        <p:spPr bwMode="auto">
          <a:xfrm>
            <a:off x="6611542" y="3353991"/>
            <a:ext cx="211931"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baseline="0">
              <a:solidFill>
                <a:srgbClr val="000000"/>
              </a:solidFill>
              <a:latin typeface="Arial" panose="020B0604020202020204" pitchFamily="34" charset="0"/>
            </a:endParaRPr>
          </a:p>
        </p:txBody>
      </p:sp>
      <p:sp>
        <p:nvSpPr>
          <p:cNvPr id="4" name="Rectangle 3"/>
          <p:cNvSpPr>
            <a:spLocks noChangeArrowheads="1"/>
          </p:cNvSpPr>
          <p:nvPr/>
        </p:nvSpPr>
        <p:spPr bwMode="auto">
          <a:xfrm>
            <a:off x="5382816" y="1800225"/>
            <a:ext cx="309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baseline="0">
              <a:solidFill>
                <a:srgbClr val="000000"/>
              </a:solidFill>
              <a:latin typeface="Arial" panose="020B0604020202020204" pitchFamily="34" charset="0"/>
            </a:endParaRPr>
          </a:p>
        </p:txBody>
      </p:sp>
      <p:sp>
        <p:nvSpPr>
          <p:cNvPr id="5" name="Text Box 4"/>
          <p:cNvSpPr txBox="1">
            <a:spLocks noChangeArrowheads="1"/>
          </p:cNvSpPr>
          <p:nvPr/>
        </p:nvSpPr>
        <p:spPr bwMode="auto">
          <a:xfrm>
            <a:off x="1428750" y="971551"/>
            <a:ext cx="61722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pPr>
            <a:r>
              <a:rPr lang="en-US" altLang="en-US" sz="1800" b="1" baseline="0">
                <a:solidFill>
                  <a:srgbClr val="C2D41A"/>
                </a:solidFill>
                <a:latin typeface="Comic Sans MS" panose="030F0702030302020204" pitchFamily="66" charset="0"/>
              </a:rPr>
              <a:t>Nanotechnology in Roman Times:  The Lycurgus Cup</a:t>
            </a:r>
            <a:endParaRPr lang="en-US" altLang="en-US" sz="1500" b="1" baseline="0">
              <a:solidFill>
                <a:srgbClr val="C2D41A"/>
              </a:solidFill>
              <a:latin typeface="Arial" panose="020B0604020202020204" pitchFamily="34" charset="0"/>
            </a:endParaRPr>
          </a:p>
        </p:txBody>
      </p:sp>
      <p:sp>
        <p:nvSpPr>
          <p:cNvPr id="6" name="Text Box 5"/>
          <p:cNvSpPr txBox="1">
            <a:spLocks noChangeArrowheads="1"/>
          </p:cNvSpPr>
          <p:nvPr/>
        </p:nvSpPr>
        <p:spPr bwMode="auto">
          <a:xfrm>
            <a:off x="1428750" y="1257301"/>
            <a:ext cx="64579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baseline="0">
                <a:solidFill>
                  <a:srgbClr val="CCCCFF"/>
                </a:solidFill>
                <a:latin typeface="Comic Sans MS" panose="030F0702030302020204" pitchFamily="66" charset="0"/>
                <a:sym typeface="Symbol" panose="05050102010706020507" pitchFamily="18" charset="2"/>
              </a:rPr>
              <a:t>Plasmons </a:t>
            </a:r>
            <a:r>
              <a:rPr lang="en-US" altLang="en-US" sz="1500">
                <a:solidFill>
                  <a:srgbClr val="CCCCFF"/>
                </a:solidFill>
                <a:latin typeface="Comic Sans MS" panose="030F0702030302020204" pitchFamily="66" charset="0"/>
                <a:sym typeface="Symbol" panose="05050102010706020507" pitchFamily="18" charset="2"/>
              </a:rPr>
              <a:t> </a:t>
            </a:r>
            <a:r>
              <a:rPr lang="en-US" altLang="en-US" sz="1500" baseline="0">
                <a:solidFill>
                  <a:srgbClr val="CCCCFF"/>
                </a:solidFill>
                <a:latin typeface="Comic Sans MS" panose="030F0702030302020204" pitchFamily="66" charset="0"/>
                <a:sym typeface="Symbol" panose="05050102010706020507" pitchFamily="18" charset="2"/>
              </a:rPr>
              <a:t>of </a:t>
            </a:r>
            <a:r>
              <a:rPr lang="en-US" altLang="en-US" sz="1500">
                <a:solidFill>
                  <a:srgbClr val="CCCCFF"/>
                </a:solidFill>
                <a:latin typeface="Comic Sans MS" panose="030F0702030302020204" pitchFamily="66" charset="0"/>
                <a:sym typeface="Symbol" panose="05050102010706020507" pitchFamily="18" charset="2"/>
              </a:rPr>
              <a:t> </a:t>
            </a:r>
            <a:r>
              <a:rPr lang="en-US" altLang="en-US" sz="1500" baseline="0">
                <a:solidFill>
                  <a:srgbClr val="CCCCFF"/>
                </a:solidFill>
                <a:latin typeface="Comic Sans MS" panose="030F0702030302020204" pitchFamily="66" charset="0"/>
                <a:sym typeface="Symbol" panose="05050102010706020507" pitchFamily="18" charset="2"/>
              </a:rPr>
              <a:t>gold </a:t>
            </a:r>
            <a:r>
              <a:rPr lang="en-US" altLang="en-US" sz="1500">
                <a:solidFill>
                  <a:srgbClr val="CCCCFF"/>
                </a:solidFill>
                <a:latin typeface="Comic Sans MS" panose="030F0702030302020204" pitchFamily="66" charset="0"/>
                <a:sym typeface="Symbol" panose="05050102010706020507" pitchFamily="18" charset="2"/>
              </a:rPr>
              <a:t> </a:t>
            </a:r>
            <a:r>
              <a:rPr lang="en-US" altLang="en-US" sz="1500" baseline="0">
                <a:solidFill>
                  <a:srgbClr val="CCCCFF"/>
                </a:solidFill>
                <a:latin typeface="Comic Sans MS" panose="030F0702030302020204" pitchFamily="66" charset="0"/>
                <a:sym typeface="Symbol" panose="05050102010706020507" pitchFamily="18" charset="2"/>
              </a:rPr>
              <a:t>nanoparticles in glass </a:t>
            </a:r>
            <a:r>
              <a:rPr lang="en-US" altLang="en-US" sz="1500">
                <a:solidFill>
                  <a:srgbClr val="CCCCFF"/>
                </a:solidFill>
                <a:latin typeface="Comic Sans MS" panose="030F0702030302020204" pitchFamily="66" charset="0"/>
                <a:sym typeface="Symbol" panose="05050102010706020507" pitchFamily="18" charset="2"/>
              </a:rPr>
              <a:t> </a:t>
            </a:r>
            <a:r>
              <a:rPr lang="en-US" altLang="en-US" sz="1500" baseline="0">
                <a:solidFill>
                  <a:srgbClr val="CCCCFF"/>
                </a:solidFill>
                <a:latin typeface="Comic Sans MS" panose="030F0702030302020204" pitchFamily="66" charset="0"/>
                <a:sym typeface="Symbol" panose="05050102010706020507" pitchFamily="18" charset="2"/>
              </a:rPr>
              <a:t>reflect green, transmit red.</a:t>
            </a:r>
            <a:r>
              <a:rPr lang="en-US" altLang="en-US" sz="1500" baseline="0">
                <a:solidFill>
                  <a:srgbClr val="000000"/>
                </a:solidFill>
                <a:latin typeface="Comic Sans MS" panose="030F0702030302020204" pitchFamily="66" charset="0"/>
                <a:sym typeface="Symbol" panose="05050102010706020507" pitchFamily="18" charset="2"/>
              </a:rPr>
              <a:t> </a:t>
            </a:r>
            <a:endParaRPr lang="en-US" altLang="en-US" sz="1350" baseline="0">
              <a:solidFill>
                <a:srgbClr val="3333CC"/>
              </a:solidFill>
              <a:latin typeface="Comic Sans MS" panose="030F0702030302020204" pitchFamily="66" charset="0"/>
              <a:sym typeface="Symbol" panose="05050102010706020507" pitchFamily="18" charset="2"/>
            </a:endParaRPr>
          </a:p>
        </p:txBody>
      </p:sp>
      <p:pic>
        <p:nvPicPr>
          <p:cNvPr id="7" name="Picture 6" descr="Lycurgus Cup 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3601641" cy="4400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ycurgus Cup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587" y="1600200"/>
            <a:ext cx="3300413"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2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9" name="Picture 5"/>
          <p:cNvPicPr>
            <a:picLocks noChangeAspect="1" noChangeArrowheads="1"/>
          </p:cNvPicPr>
          <p:nvPr/>
        </p:nvPicPr>
        <p:blipFill>
          <a:blip r:embed="rId2"/>
          <a:srcRect/>
          <a:stretch>
            <a:fillRect/>
          </a:stretch>
        </p:blipFill>
        <p:spPr bwMode="auto">
          <a:xfrm>
            <a:off x="1295400" y="512763"/>
            <a:ext cx="3889375" cy="5364162"/>
          </a:xfrm>
          <a:prstGeom prst="rect">
            <a:avLst/>
          </a:prstGeom>
          <a:noFill/>
        </p:spPr>
      </p:pic>
      <p:sp>
        <p:nvSpPr>
          <p:cNvPr id="164870" name="Text Box 6"/>
          <p:cNvSpPr txBox="1">
            <a:spLocks noChangeArrowheads="1"/>
          </p:cNvSpPr>
          <p:nvPr/>
        </p:nvSpPr>
        <p:spPr bwMode="auto">
          <a:xfrm>
            <a:off x="5821363" y="1547813"/>
            <a:ext cx="2838450" cy="822325"/>
          </a:xfrm>
          <a:prstGeom prst="rect">
            <a:avLst/>
          </a:prstGeom>
          <a:noFill/>
          <a:ln w="9525">
            <a:noFill/>
            <a:miter lim="800000"/>
            <a:headEnd/>
            <a:tailEnd/>
          </a:ln>
          <a:effectLst/>
        </p:spPr>
        <p:txBody>
          <a:bodyPr>
            <a:spAutoFit/>
          </a:bodyPr>
          <a:lstStyle/>
          <a:p>
            <a:r>
              <a:rPr lang="en-US" sz="2400"/>
              <a:t>Appears green in</a:t>
            </a:r>
          </a:p>
          <a:p>
            <a:r>
              <a:rPr lang="en-US" sz="2400"/>
              <a:t>reflected light</a:t>
            </a:r>
          </a:p>
        </p:txBody>
      </p:sp>
      <p:sp>
        <p:nvSpPr>
          <p:cNvPr id="164871" name="Text Box 7"/>
          <p:cNvSpPr txBox="1">
            <a:spLocks noChangeArrowheads="1"/>
          </p:cNvSpPr>
          <p:nvPr/>
        </p:nvSpPr>
        <p:spPr bwMode="auto">
          <a:xfrm>
            <a:off x="2232025" y="6056313"/>
            <a:ext cx="1957388" cy="396875"/>
          </a:xfrm>
          <a:prstGeom prst="rect">
            <a:avLst/>
          </a:prstGeom>
          <a:noFill/>
          <a:ln w="9525">
            <a:noFill/>
            <a:miter lim="800000"/>
            <a:headEnd/>
            <a:tailEnd/>
          </a:ln>
          <a:effectLst/>
        </p:spPr>
        <p:txBody>
          <a:bodyPr>
            <a:spAutoFit/>
          </a:bodyPr>
          <a:lstStyle/>
          <a:p>
            <a:r>
              <a:rPr lang="en-GB" sz="2000" b="1"/>
              <a:t>Lycurgus Cup</a:t>
            </a:r>
            <a:r>
              <a:rPr lang="en-US"/>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892" name="Object 4"/>
          <p:cNvGraphicFramePr>
            <a:graphicFrameLocks noChangeAspect="1"/>
          </p:cNvGraphicFramePr>
          <p:nvPr/>
        </p:nvGraphicFramePr>
        <p:xfrm>
          <a:off x="1295400" y="512763"/>
          <a:ext cx="3816350" cy="5292725"/>
        </p:xfrm>
        <a:graphic>
          <a:graphicData uri="http://schemas.openxmlformats.org/presentationml/2006/ole">
            <mc:AlternateContent xmlns:mc="http://schemas.openxmlformats.org/markup-compatibility/2006">
              <mc:Choice xmlns:v="urn:schemas-microsoft-com:vml" Requires="v">
                <p:oleObj name="Bitmap Image" r:id="rId3" imgW="1800476" imgH="2448267" progId="Paint.Picture">
                  <p:embed/>
                </p:oleObj>
              </mc:Choice>
              <mc:Fallback>
                <p:oleObj name="Bitmap Image" r:id="rId3" imgW="1800476" imgH="2448267" progId="Paint.Picture">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12763"/>
                        <a:ext cx="3816350"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3" name="Text Box 5"/>
          <p:cNvSpPr txBox="1">
            <a:spLocks noChangeArrowheads="1"/>
          </p:cNvSpPr>
          <p:nvPr/>
        </p:nvSpPr>
        <p:spPr bwMode="auto">
          <a:xfrm>
            <a:off x="5770563" y="1539875"/>
            <a:ext cx="2963862" cy="1187450"/>
          </a:xfrm>
          <a:prstGeom prst="rect">
            <a:avLst/>
          </a:prstGeom>
          <a:noFill/>
          <a:ln w="9525">
            <a:noFill/>
            <a:miter lim="800000"/>
            <a:headEnd/>
            <a:tailEnd/>
          </a:ln>
          <a:effectLst/>
        </p:spPr>
        <p:txBody>
          <a:bodyPr wrap="none">
            <a:spAutoFit/>
          </a:bodyPr>
          <a:lstStyle/>
          <a:p>
            <a:r>
              <a:rPr lang="en-US" sz="2400"/>
              <a:t>However, glows red</a:t>
            </a:r>
          </a:p>
          <a:p>
            <a:r>
              <a:rPr lang="en-US" sz="2400"/>
              <a:t>when light transmits </a:t>
            </a:r>
          </a:p>
          <a:p>
            <a:r>
              <a:rPr lang="en-US" sz="2400"/>
              <a:t>from within the cup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normAutofit fontScale="90000"/>
          </a:bodyPr>
          <a:lstStyle/>
          <a:p>
            <a:pPr eaLnBrk="1" hangingPunct="1"/>
            <a:r>
              <a:rPr lang="en-US">
                <a:latin typeface="Arial Black" pitchFamily="34" charset="0"/>
              </a:rPr>
              <a:t>Brief History, Continued</a:t>
            </a:r>
          </a:p>
        </p:txBody>
      </p:sp>
      <p:sp>
        <p:nvSpPr>
          <p:cNvPr id="40963" name="TextBox 4"/>
          <p:cNvSpPr txBox="1">
            <a:spLocks noChangeArrowheads="1"/>
          </p:cNvSpPr>
          <p:nvPr/>
        </p:nvSpPr>
        <p:spPr bwMode="auto">
          <a:xfrm>
            <a:off x="609600" y="2057400"/>
            <a:ext cx="3733800" cy="2530475"/>
          </a:xfrm>
          <a:prstGeom prst="rect">
            <a:avLst/>
          </a:prstGeom>
          <a:noFill/>
          <a:ln w="9525">
            <a:noFill/>
            <a:miter lim="800000"/>
            <a:headEnd/>
            <a:tailEnd/>
          </a:ln>
        </p:spPr>
        <p:txBody>
          <a:bodyPr>
            <a:spAutoFit/>
          </a:bodyPr>
          <a:lstStyle/>
          <a:p>
            <a:r>
              <a:rPr lang="en-US" sz="2000"/>
              <a:t>Atomic Scale</a:t>
            </a:r>
            <a:r>
              <a:rPr lang="en-US"/>
              <a:t> </a:t>
            </a:r>
          </a:p>
          <a:p>
            <a:pPr>
              <a:buFontTx/>
              <a:buChar char="•"/>
            </a:pPr>
            <a:r>
              <a:rPr lang="en-US" sz="2000"/>
              <a:t> A computer image of the nano ice double helix.</a:t>
            </a:r>
          </a:p>
          <a:p>
            <a:endParaRPr lang="en-US" sz="2000"/>
          </a:p>
          <a:p>
            <a:pPr>
              <a:buFontTx/>
              <a:buChar char="•"/>
            </a:pPr>
            <a:r>
              <a:rPr lang="en-US" sz="2000"/>
              <a:t> In the nano ice image, oxygen atoms are blue in the inner helix, purple in the outer helix. Hydrogen atoms are white.</a:t>
            </a:r>
          </a:p>
        </p:txBody>
      </p:sp>
      <p:sp>
        <p:nvSpPr>
          <p:cNvPr id="40964" name="TextBox 5"/>
          <p:cNvSpPr txBox="1">
            <a:spLocks noChangeArrowheads="1"/>
          </p:cNvSpPr>
          <p:nvPr/>
        </p:nvSpPr>
        <p:spPr bwMode="auto">
          <a:xfrm>
            <a:off x="3581400" y="5638800"/>
            <a:ext cx="4953000" cy="517525"/>
          </a:xfrm>
          <a:prstGeom prst="rect">
            <a:avLst/>
          </a:prstGeom>
          <a:noFill/>
          <a:ln w="9525">
            <a:noFill/>
            <a:miter lim="800000"/>
            <a:headEnd/>
            <a:tailEnd/>
          </a:ln>
        </p:spPr>
        <p:txBody>
          <a:bodyPr>
            <a:spAutoFit/>
          </a:bodyPr>
          <a:lstStyle/>
          <a:p>
            <a:pPr algn="r"/>
            <a:r>
              <a:rPr lang="en-US" sz="1400" b="1"/>
              <a:t>Figure 1.13:</a:t>
            </a:r>
            <a:r>
              <a:rPr lang="en-US" sz="1400"/>
              <a:t>  A nanotechnology self-assembly process.</a:t>
            </a:r>
            <a:br>
              <a:rPr lang="en-US" sz="1400"/>
            </a:br>
            <a:endParaRPr lang="en-US" sz="1400"/>
          </a:p>
        </p:txBody>
      </p:sp>
      <p:pic>
        <p:nvPicPr>
          <p:cNvPr id="40969" name="Picture 9" descr="20061211helix"/>
          <p:cNvPicPr>
            <a:picLocks noChangeAspect="1" noChangeArrowheads="1"/>
          </p:cNvPicPr>
          <p:nvPr/>
        </p:nvPicPr>
        <p:blipFill>
          <a:blip r:embed="rId3"/>
          <a:srcRect/>
          <a:stretch>
            <a:fillRect/>
          </a:stretch>
        </p:blipFill>
        <p:spPr bwMode="auto">
          <a:xfrm>
            <a:off x="5029200" y="2133600"/>
            <a:ext cx="3225800" cy="3225800"/>
          </a:xfrm>
          <a:prstGeom prst="rect">
            <a:avLst/>
          </a:prstGeom>
          <a:noFill/>
        </p:spPr>
      </p:pic>
      <p:sp>
        <p:nvSpPr>
          <p:cNvPr id="40970" name="Text Box 10"/>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543800" cy="609600"/>
          </a:xfrm>
        </p:spPr>
        <p:txBody>
          <a:bodyPr>
            <a:normAutofit fontScale="90000"/>
          </a:bodyPr>
          <a:lstStyle/>
          <a:p>
            <a:pPr eaLnBrk="1" hangingPunct="1"/>
            <a:r>
              <a:rPr lang="en-US">
                <a:latin typeface="Arial Black" pitchFamily="34" charset="0"/>
              </a:rPr>
              <a:t>More History</a:t>
            </a:r>
          </a:p>
        </p:txBody>
      </p:sp>
      <p:sp>
        <p:nvSpPr>
          <p:cNvPr id="43014" name="Text Box 6"/>
          <p:cNvSpPr txBox="1">
            <a:spLocks noChangeArrowheads="1"/>
          </p:cNvSpPr>
          <p:nvPr/>
        </p:nvSpPr>
        <p:spPr bwMode="auto">
          <a:xfrm>
            <a:off x="533400" y="5791200"/>
            <a:ext cx="2454275" cy="366713"/>
          </a:xfrm>
          <a:prstGeom prst="rect">
            <a:avLst/>
          </a:prstGeom>
          <a:noFill/>
          <a:ln w="9525">
            <a:noFill/>
            <a:miter lim="800000"/>
            <a:headEnd/>
            <a:tailEnd/>
          </a:ln>
          <a:effectLst/>
        </p:spPr>
        <p:txBody>
          <a:bodyPr wrap="none">
            <a:spAutoFit/>
          </a:bodyPr>
          <a:lstStyle/>
          <a:p>
            <a:r>
              <a:rPr lang="en-US" sz="1400" b="1"/>
              <a:t>Figure 1.15:</a:t>
            </a:r>
            <a:r>
              <a:rPr lang="en-US" sz="1400"/>
              <a:t>  DNA damage.</a:t>
            </a:r>
            <a:r>
              <a:rPr lang="en-US"/>
              <a:t> </a:t>
            </a:r>
          </a:p>
        </p:txBody>
      </p:sp>
      <p:sp>
        <p:nvSpPr>
          <p:cNvPr id="43015" name="Text Box 7"/>
          <p:cNvSpPr txBox="1">
            <a:spLocks noChangeArrowheads="1"/>
          </p:cNvSpPr>
          <p:nvPr/>
        </p:nvSpPr>
        <p:spPr bwMode="auto">
          <a:xfrm>
            <a:off x="5334000" y="5334000"/>
            <a:ext cx="3378200" cy="304800"/>
          </a:xfrm>
          <a:prstGeom prst="rect">
            <a:avLst/>
          </a:prstGeom>
          <a:noFill/>
          <a:ln w="9525">
            <a:noFill/>
            <a:miter lim="800000"/>
            <a:headEnd/>
            <a:tailEnd/>
          </a:ln>
          <a:effectLst/>
        </p:spPr>
        <p:txBody>
          <a:bodyPr>
            <a:spAutoFit/>
          </a:bodyPr>
          <a:lstStyle/>
          <a:p>
            <a:pPr algn="ctr"/>
            <a:r>
              <a:rPr lang="en-US" sz="1400" b="1"/>
              <a:t>Figure 1.14:</a:t>
            </a:r>
            <a:r>
              <a:rPr lang="en-US" sz="1400"/>
              <a:t>  Drexler’s book.</a:t>
            </a:r>
          </a:p>
        </p:txBody>
      </p:sp>
      <p:sp>
        <p:nvSpPr>
          <p:cNvPr id="43021" name="Rectangle 13"/>
          <p:cNvSpPr>
            <a:spLocks noChangeArrowheads="1"/>
          </p:cNvSpPr>
          <p:nvPr/>
        </p:nvSpPr>
        <p:spPr bwMode="auto">
          <a:xfrm>
            <a:off x="5410200" y="2133600"/>
            <a:ext cx="3352800" cy="3048000"/>
          </a:xfrm>
          <a:prstGeom prst="rect">
            <a:avLst/>
          </a:prstGeom>
          <a:solidFill>
            <a:srgbClr val="FF0000"/>
          </a:solidFill>
          <a:ln w="9525">
            <a:solidFill>
              <a:schemeClr val="tx1"/>
            </a:solidFill>
            <a:miter lim="800000"/>
            <a:headEnd/>
            <a:tailEnd/>
          </a:ln>
          <a:effectLst/>
        </p:spPr>
        <p:txBody>
          <a:bodyPr wrap="none" anchor="ctr"/>
          <a:lstStyle/>
          <a:p>
            <a:pPr algn="ctr"/>
            <a:r>
              <a:rPr lang="en-US" sz="2800">
                <a:effectLst>
                  <a:outerShdw blurRad="38100" dist="38100" dir="2700000" algn="tl">
                    <a:srgbClr val="FFFFFF"/>
                  </a:outerShdw>
                </a:effectLst>
              </a:rPr>
              <a:t>Engines of Creation</a:t>
            </a:r>
          </a:p>
          <a:p>
            <a:pPr algn="ctr"/>
            <a:br>
              <a:rPr lang="en-US" sz="2800" i="1">
                <a:effectLst>
                  <a:outerShdw blurRad="38100" dist="38100" dir="2700000" algn="tl">
                    <a:srgbClr val="FFFFFF"/>
                  </a:outerShdw>
                </a:effectLst>
              </a:rPr>
            </a:br>
            <a:r>
              <a:rPr lang="en-US" sz="2800" i="1">
                <a:effectLst>
                  <a:outerShdw blurRad="38100" dist="38100" dir="2700000" algn="tl">
                    <a:srgbClr val="FFFFFF"/>
                  </a:outerShdw>
                </a:effectLst>
              </a:rPr>
              <a:t>The Coming Era </a:t>
            </a:r>
            <a:br>
              <a:rPr lang="en-US" sz="2800" i="1">
                <a:effectLst>
                  <a:outerShdw blurRad="38100" dist="38100" dir="2700000" algn="tl">
                    <a:srgbClr val="FFFFFF"/>
                  </a:outerShdw>
                </a:effectLst>
              </a:rPr>
            </a:br>
            <a:r>
              <a:rPr lang="en-US" sz="2800" i="1">
                <a:effectLst>
                  <a:outerShdw blurRad="38100" dist="38100" dir="2700000" algn="tl">
                    <a:srgbClr val="FFFFFF"/>
                  </a:outerShdw>
                </a:effectLst>
              </a:rPr>
              <a:t>of Nanotechnology</a:t>
            </a:r>
          </a:p>
          <a:p>
            <a:pPr algn="ctr"/>
            <a:endParaRPr lang="en-US" sz="2800">
              <a:effectLst>
                <a:outerShdw blurRad="38100" dist="38100" dir="2700000" algn="tl">
                  <a:srgbClr val="FFFFFF"/>
                </a:outerShdw>
              </a:effectLst>
            </a:endParaRPr>
          </a:p>
          <a:p>
            <a:pPr algn="ctr"/>
            <a:r>
              <a:rPr lang="en-US" sz="2800">
                <a:effectLst>
                  <a:outerShdw blurRad="38100" dist="38100" dir="2700000" algn="tl">
                    <a:srgbClr val="FFFFFF"/>
                  </a:outerShdw>
                </a:effectLst>
              </a:rPr>
              <a:t>By K. Eric Drexler</a:t>
            </a:r>
          </a:p>
        </p:txBody>
      </p:sp>
      <p:sp>
        <p:nvSpPr>
          <p:cNvPr id="43023" name="Text Box 15"/>
          <p:cNvSpPr txBox="1">
            <a:spLocks noChangeArrowheads="1"/>
          </p:cNvSpPr>
          <p:nvPr/>
        </p:nvSpPr>
        <p:spPr bwMode="auto">
          <a:xfrm>
            <a:off x="457200" y="2057400"/>
            <a:ext cx="4648200" cy="1616075"/>
          </a:xfrm>
          <a:prstGeom prst="rect">
            <a:avLst/>
          </a:prstGeom>
          <a:noFill/>
          <a:ln w="9525">
            <a:noFill/>
            <a:miter lim="800000"/>
            <a:headEnd/>
            <a:tailEnd/>
          </a:ln>
          <a:effectLst/>
        </p:spPr>
        <p:txBody>
          <a:bodyPr>
            <a:spAutoFit/>
          </a:bodyPr>
          <a:lstStyle/>
          <a:p>
            <a:r>
              <a:rPr lang="en-US" sz="2000"/>
              <a:t>Eric Drexler</a:t>
            </a:r>
          </a:p>
          <a:p>
            <a:pPr>
              <a:buFontTx/>
              <a:buChar char="•"/>
            </a:pPr>
            <a:r>
              <a:rPr lang="en-US" sz="2000"/>
              <a:t> Coined the term “Grey Goo”…the potential problem of self-replicating and autonomous artificial intelligence machines. </a:t>
            </a:r>
          </a:p>
        </p:txBody>
      </p:sp>
      <p:pic>
        <p:nvPicPr>
          <p:cNvPr id="43024" name="Picture 16" descr="Brokechromo"/>
          <p:cNvPicPr>
            <a:picLocks noChangeAspect="1" noChangeArrowheads="1"/>
          </p:cNvPicPr>
          <p:nvPr/>
        </p:nvPicPr>
        <p:blipFill>
          <a:blip r:embed="rId3"/>
          <a:srcRect/>
          <a:stretch>
            <a:fillRect/>
          </a:stretch>
        </p:blipFill>
        <p:spPr bwMode="auto">
          <a:xfrm>
            <a:off x="2819400" y="3505200"/>
            <a:ext cx="1933575" cy="2695575"/>
          </a:xfrm>
          <a:prstGeom prst="rect">
            <a:avLst/>
          </a:prstGeom>
          <a:noFill/>
        </p:spPr>
      </p:pic>
      <p:sp>
        <p:nvSpPr>
          <p:cNvPr id="43025" name="Text Box 17"/>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166"/>
            <a:ext cx="7543800" cy="609600"/>
          </a:xfrm>
        </p:spPr>
        <p:txBody>
          <a:bodyPr>
            <a:normAutofit fontScale="90000"/>
          </a:bodyPr>
          <a:lstStyle/>
          <a:p>
            <a:pPr eaLnBrk="1" hangingPunct="1"/>
            <a:r>
              <a:rPr lang="en-US" dirty="0">
                <a:latin typeface="Arial Black" pitchFamily="34" charset="0"/>
              </a:rPr>
              <a:t>More History, Continued</a:t>
            </a:r>
          </a:p>
        </p:txBody>
      </p:sp>
      <p:sp>
        <p:nvSpPr>
          <p:cNvPr id="45058" name="Content Placeholder 2"/>
          <p:cNvSpPr>
            <a:spLocks noGrp="1"/>
          </p:cNvSpPr>
          <p:nvPr>
            <p:ph idx="1"/>
          </p:nvPr>
        </p:nvSpPr>
        <p:spPr>
          <a:xfrm>
            <a:off x="142844" y="1428736"/>
            <a:ext cx="5643602" cy="4876800"/>
          </a:xfrm>
        </p:spPr>
        <p:txBody>
          <a:bodyPr>
            <a:normAutofit/>
          </a:bodyPr>
          <a:lstStyle/>
          <a:p>
            <a:pPr marL="117475" indent="-117475" eaLnBrk="1" hangingPunct="1">
              <a:buFont typeface="Arial" pitchFamily="34" charset="0"/>
              <a:buNone/>
            </a:pPr>
            <a:r>
              <a:rPr lang="en-US" sz="2800" dirty="0">
                <a:latin typeface="Arial" pitchFamily="34" charset="0"/>
              </a:rPr>
              <a:t>Eric Drexler, Continued</a:t>
            </a:r>
          </a:p>
          <a:p>
            <a:pPr marL="117475" indent="-117475" eaLnBrk="1" hangingPunct="1">
              <a:buFont typeface="Arial" pitchFamily="34" charset="0"/>
              <a:buNone/>
            </a:pPr>
            <a:r>
              <a:rPr lang="en-US" sz="2800" dirty="0">
                <a:latin typeface="Arial" pitchFamily="34" charset="0"/>
              </a:rPr>
              <a:t>Cell Repair Machines</a:t>
            </a:r>
          </a:p>
          <a:p>
            <a:pPr marL="117475" indent="-117475" eaLnBrk="1" hangingPunct="1"/>
            <a:r>
              <a:rPr lang="en-US" sz="2800" dirty="0">
                <a:latin typeface="Arial" pitchFamily="34" charset="0"/>
              </a:rPr>
              <a:t> “By working along molecule by molecule and structure by structure, repair machines will be able to repair whole cells. By working along cell by cell and tissue by tissue, they…will be able to repair whole organs…they will restore health.”</a:t>
            </a:r>
            <a:r>
              <a:rPr lang="en-US" sz="2800" dirty="0"/>
              <a:t>  - Drexler, 1986</a:t>
            </a:r>
            <a:endParaRPr lang="en-US" sz="2800" b="1" dirty="0">
              <a:latin typeface="Arial" pitchFamily="34" charset="0"/>
            </a:endParaRPr>
          </a:p>
        </p:txBody>
      </p:sp>
      <p:sp>
        <p:nvSpPr>
          <p:cNvPr id="45060" name="Text Box 5"/>
          <p:cNvSpPr txBox="1">
            <a:spLocks noChangeArrowheads="1"/>
          </p:cNvSpPr>
          <p:nvPr/>
        </p:nvSpPr>
        <p:spPr bwMode="auto">
          <a:xfrm>
            <a:off x="5957918" y="4929198"/>
            <a:ext cx="2971800" cy="517525"/>
          </a:xfrm>
          <a:prstGeom prst="rect">
            <a:avLst/>
          </a:prstGeom>
          <a:noFill/>
          <a:ln w="9525">
            <a:noFill/>
            <a:miter lim="800000"/>
            <a:headEnd/>
            <a:tailEnd/>
          </a:ln>
        </p:spPr>
        <p:txBody>
          <a:bodyPr>
            <a:spAutoFit/>
          </a:bodyPr>
          <a:lstStyle/>
          <a:p>
            <a:pPr>
              <a:spcBef>
                <a:spcPct val="50000"/>
              </a:spcBef>
            </a:pPr>
            <a:r>
              <a:rPr lang="en-US" sz="1400" b="1" dirty="0"/>
              <a:t>Figure 1.16:</a:t>
            </a:r>
            <a:r>
              <a:rPr lang="en-US" sz="1400" dirty="0"/>
              <a:t>  Stylized example of targeted cell repair.</a:t>
            </a:r>
          </a:p>
        </p:txBody>
      </p:sp>
      <p:sp>
        <p:nvSpPr>
          <p:cNvPr id="45066" name="Text Box 10"/>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16</a:t>
            </a:r>
          </a:p>
        </p:txBody>
      </p:sp>
      <p:grpSp>
        <p:nvGrpSpPr>
          <p:cNvPr id="3" name="Group 14"/>
          <p:cNvGrpSpPr>
            <a:grpSpLocks/>
          </p:cNvGrpSpPr>
          <p:nvPr/>
        </p:nvGrpSpPr>
        <p:grpSpPr bwMode="auto">
          <a:xfrm>
            <a:off x="5529266" y="1214422"/>
            <a:ext cx="3543328" cy="3490922"/>
            <a:chOff x="3168" y="960"/>
            <a:chExt cx="2406" cy="2484"/>
          </a:xfrm>
        </p:grpSpPr>
        <p:pic>
          <p:nvPicPr>
            <p:cNvPr id="45068" name="Picture 12" descr="Endomembrane_system_diagram_no_text_nucleus"/>
            <p:cNvPicPr>
              <a:picLocks noChangeAspect="1" noChangeArrowheads="1"/>
            </p:cNvPicPr>
            <p:nvPr/>
          </p:nvPicPr>
          <p:blipFill>
            <a:blip r:embed="rId3"/>
            <a:srcRect/>
            <a:stretch>
              <a:fillRect/>
            </a:stretch>
          </p:blipFill>
          <p:spPr bwMode="auto">
            <a:xfrm rot="10402840">
              <a:off x="3264" y="960"/>
              <a:ext cx="2310" cy="2484"/>
            </a:xfrm>
            <a:prstGeom prst="rect">
              <a:avLst/>
            </a:prstGeom>
            <a:noFill/>
          </p:spPr>
        </p:pic>
        <p:pic>
          <p:nvPicPr>
            <p:cNvPr id="45065" name="Picture 9" descr="MCj02512010000[1]"/>
            <p:cNvPicPr>
              <a:picLocks noChangeAspect="1" noChangeArrowheads="1"/>
            </p:cNvPicPr>
            <p:nvPr/>
          </p:nvPicPr>
          <p:blipFill>
            <a:blip r:embed="rId4"/>
            <a:srcRect/>
            <a:stretch>
              <a:fillRect/>
            </a:stretch>
          </p:blipFill>
          <p:spPr bwMode="auto">
            <a:xfrm rot="-15737219">
              <a:off x="3260" y="1444"/>
              <a:ext cx="392" cy="575"/>
            </a:xfrm>
            <a:prstGeom prst="rect">
              <a:avLst/>
            </a:prstGeom>
            <a:noFill/>
          </p:spPr>
        </p:pic>
        <p:sp>
          <p:nvSpPr>
            <p:cNvPr id="45069" name="Text Box 13"/>
            <p:cNvSpPr txBox="1">
              <a:spLocks noChangeArrowheads="1"/>
            </p:cNvSpPr>
            <p:nvPr/>
          </p:nvSpPr>
          <p:spPr bwMode="auto">
            <a:xfrm>
              <a:off x="4032" y="1584"/>
              <a:ext cx="442" cy="404"/>
            </a:xfrm>
            <a:prstGeom prst="rect">
              <a:avLst/>
            </a:prstGeom>
            <a:noFill/>
            <a:ln w="9525">
              <a:noFill/>
              <a:miter lim="800000"/>
              <a:headEnd/>
              <a:tailEnd/>
            </a:ln>
            <a:effectLst/>
          </p:spPr>
          <p:txBody>
            <a:bodyPr>
              <a:spAutoFit/>
            </a:bodyPr>
            <a:lstStyle/>
            <a:p>
              <a:r>
                <a:rPr lang="en-US" sz="3600">
                  <a:solidFill>
                    <a:srgbClr val="FF0000"/>
                  </a:solidFill>
                  <a:latin typeface="Arial Black" pitchFamily="34" charset="0"/>
                </a:rPr>
                <a:t>X</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2918"/>
            <a:ext cx="7620000" cy="609600"/>
          </a:xfrm>
        </p:spPr>
        <p:txBody>
          <a:bodyPr>
            <a:normAutofit fontScale="90000"/>
          </a:bodyPr>
          <a:lstStyle/>
          <a:p>
            <a:pPr eaLnBrk="1" hangingPunct="1"/>
            <a:r>
              <a:rPr lang="en-US" dirty="0">
                <a:latin typeface="Arial Black" pitchFamily="34" charset="0"/>
              </a:rPr>
              <a:t>More History, Continued</a:t>
            </a:r>
          </a:p>
        </p:txBody>
      </p:sp>
      <p:pic>
        <p:nvPicPr>
          <p:cNvPr id="47107" name="Picture 3"/>
          <p:cNvPicPr>
            <a:picLocks noChangeAspect="1" noChangeArrowheads="1"/>
          </p:cNvPicPr>
          <p:nvPr/>
        </p:nvPicPr>
        <p:blipFill>
          <a:blip r:embed="rId3"/>
          <a:srcRect l="8588" t="6480" r="12547" b="4630"/>
          <a:stretch>
            <a:fillRect/>
          </a:stretch>
        </p:blipFill>
        <p:spPr bwMode="auto">
          <a:xfrm>
            <a:off x="4724400" y="2971800"/>
            <a:ext cx="3505200" cy="2590800"/>
          </a:xfrm>
          <a:prstGeom prst="rect">
            <a:avLst/>
          </a:prstGeom>
          <a:noFill/>
          <a:ln w="9525">
            <a:noFill/>
            <a:miter lim="800000"/>
            <a:headEnd/>
            <a:tailEnd/>
          </a:ln>
        </p:spPr>
      </p:pic>
      <p:sp>
        <p:nvSpPr>
          <p:cNvPr id="47108" name="Text Box 6"/>
          <p:cNvSpPr txBox="1">
            <a:spLocks noChangeArrowheads="1"/>
          </p:cNvSpPr>
          <p:nvPr/>
        </p:nvSpPr>
        <p:spPr bwMode="auto">
          <a:xfrm>
            <a:off x="457200" y="5791200"/>
            <a:ext cx="3657600" cy="579438"/>
          </a:xfrm>
          <a:prstGeom prst="rect">
            <a:avLst/>
          </a:prstGeom>
          <a:noFill/>
          <a:ln w="9525">
            <a:noFill/>
            <a:miter lim="800000"/>
            <a:headEnd/>
            <a:tailEnd/>
          </a:ln>
        </p:spPr>
        <p:txBody>
          <a:bodyPr>
            <a:spAutoFit/>
          </a:bodyPr>
          <a:lstStyle/>
          <a:p>
            <a:pPr>
              <a:spcBef>
                <a:spcPct val="50000"/>
              </a:spcBef>
            </a:pPr>
            <a:r>
              <a:rPr lang="en-US" sz="1400" b="1"/>
              <a:t>Figure 1.17:</a:t>
            </a:r>
            <a:r>
              <a:rPr lang="en-US" sz="1400"/>
              <a:t>  Scanning probe microscope systems from nanoscience instruments.</a:t>
            </a:r>
            <a:r>
              <a:rPr lang="en-US"/>
              <a:t> </a:t>
            </a:r>
            <a:r>
              <a:rPr lang="en-US" sz="1200"/>
              <a:t> </a:t>
            </a:r>
          </a:p>
        </p:txBody>
      </p:sp>
      <p:sp>
        <p:nvSpPr>
          <p:cNvPr id="47109" name="Text Box 7"/>
          <p:cNvSpPr txBox="1">
            <a:spLocks noChangeArrowheads="1"/>
          </p:cNvSpPr>
          <p:nvPr/>
        </p:nvSpPr>
        <p:spPr bwMode="auto">
          <a:xfrm>
            <a:off x="4648200" y="5791200"/>
            <a:ext cx="3810000" cy="517525"/>
          </a:xfrm>
          <a:prstGeom prst="rect">
            <a:avLst/>
          </a:prstGeom>
          <a:noFill/>
          <a:ln w="9525">
            <a:noFill/>
            <a:miter lim="800000"/>
            <a:headEnd/>
            <a:tailEnd/>
          </a:ln>
        </p:spPr>
        <p:txBody>
          <a:bodyPr>
            <a:spAutoFit/>
          </a:bodyPr>
          <a:lstStyle/>
          <a:p>
            <a:pPr>
              <a:spcBef>
                <a:spcPct val="50000"/>
              </a:spcBef>
            </a:pPr>
            <a:r>
              <a:rPr lang="en-US" sz="1400" b="1"/>
              <a:t>Figure 1.18:</a:t>
            </a:r>
            <a:r>
              <a:rPr lang="en-US" sz="1400"/>
              <a:t>  Scanning tunneling microscope image.</a:t>
            </a:r>
          </a:p>
        </p:txBody>
      </p:sp>
      <p:pic>
        <p:nvPicPr>
          <p:cNvPr id="47115" name="Picture 11" descr="nanite_afm"/>
          <p:cNvPicPr>
            <a:picLocks noChangeAspect="1" noChangeArrowheads="1"/>
          </p:cNvPicPr>
          <p:nvPr/>
        </p:nvPicPr>
        <p:blipFill>
          <a:blip r:embed="rId4"/>
          <a:srcRect/>
          <a:stretch>
            <a:fillRect/>
          </a:stretch>
        </p:blipFill>
        <p:spPr bwMode="auto">
          <a:xfrm>
            <a:off x="685800" y="2971800"/>
            <a:ext cx="3140075" cy="2743200"/>
          </a:xfrm>
          <a:prstGeom prst="rect">
            <a:avLst/>
          </a:prstGeom>
          <a:noFill/>
        </p:spPr>
      </p:pic>
      <p:sp>
        <p:nvSpPr>
          <p:cNvPr id="47116" name="Text Box 12"/>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17</a:t>
            </a:r>
          </a:p>
        </p:txBody>
      </p:sp>
      <p:sp>
        <p:nvSpPr>
          <p:cNvPr id="47118" name="Rectangle 14"/>
          <p:cNvSpPr>
            <a:spLocks noChangeArrowheads="1"/>
          </p:cNvSpPr>
          <p:nvPr/>
        </p:nvSpPr>
        <p:spPr bwMode="auto">
          <a:xfrm>
            <a:off x="685800" y="1428736"/>
            <a:ext cx="7543800" cy="1006475"/>
          </a:xfrm>
          <a:prstGeom prst="rect">
            <a:avLst/>
          </a:prstGeom>
          <a:noFill/>
          <a:ln w="9525">
            <a:noFill/>
            <a:miter lim="800000"/>
            <a:headEnd/>
            <a:tailEnd/>
          </a:ln>
          <a:effectLst/>
        </p:spPr>
        <p:txBody>
          <a:bodyPr>
            <a:spAutoFit/>
          </a:bodyPr>
          <a:lstStyle/>
          <a:p>
            <a:r>
              <a:rPr lang="en-US" sz="2000" dirty="0"/>
              <a:t>Metrology </a:t>
            </a:r>
          </a:p>
          <a:p>
            <a:pPr>
              <a:buFontTx/>
              <a:buChar char="•"/>
            </a:pPr>
            <a:r>
              <a:rPr lang="en-US" sz="2000" dirty="0"/>
              <a:t> Measurement of equipment is the cornerstone of nanotechnology.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620000" cy="609600"/>
          </a:xfrm>
        </p:spPr>
        <p:txBody>
          <a:bodyPr>
            <a:normAutofit fontScale="90000"/>
          </a:bodyPr>
          <a:lstStyle/>
          <a:p>
            <a:pPr eaLnBrk="1" hangingPunct="1"/>
            <a:r>
              <a:rPr lang="en-US">
                <a:latin typeface="Arial Black" pitchFamily="34" charset="0"/>
              </a:rPr>
              <a:t>More History, Continued</a:t>
            </a:r>
          </a:p>
        </p:txBody>
      </p:sp>
      <p:sp>
        <p:nvSpPr>
          <p:cNvPr id="49156" name="TextBox 6"/>
          <p:cNvSpPr txBox="1">
            <a:spLocks noChangeArrowheads="1"/>
          </p:cNvSpPr>
          <p:nvPr/>
        </p:nvSpPr>
        <p:spPr bwMode="auto">
          <a:xfrm>
            <a:off x="838200" y="5867400"/>
            <a:ext cx="3200400" cy="517525"/>
          </a:xfrm>
          <a:prstGeom prst="rect">
            <a:avLst/>
          </a:prstGeom>
          <a:noFill/>
          <a:ln w="9525">
            <a:noFill/>
            <a:miter lim="800000"/>
            <a:headEnd/>
            <a:tailEnd/>
          </a:ln>
        </p:spPr>
        <p:txBody>
          <a:bodyPr>
            <a:spAutoFit/>
          </a:bodyPr>
          <a:lstStyle/>
          <a:p>
            <a:r>
              <a:rPr lang="en-US" sz="1400" b="1"/>
              <a:t>Figure 1.19:</a:t>
            </a:r>
            <a:r>
              <a:rPr lang="en-US" sz="1400"/>
              <a:t>  Carbon-60 buckyball is </a:t>
            </a:r>
          </a:p>
          <a:p>
            <a:r>
              <a:rPr lang="en-US" sz="1400"/>
              <a:t>shaped like a soccer ball.</a:t>
            </a:r>
          </a:p>
        </p:txBody>
      </p:sp>
      <p:sp>
        <p:nvSpPr>
          <p:cNvPr id="49157" name="Rectangle 7"/>
          <p:cNvSpPr>
            <a:spLocks noChangeArrowheads="1"/>
          </p:cNvSpPr>
          <p:nvPr/>
        </p:nvSpPr>
        <p:spPr bwMode="auto">
          <a:xfrm>
            <a:off x="685800" y="2057400"/>
            <a:ext cx="5334000" cy="2225675"/>
          </a:xfrm>
          <a:prstGeom prst="rect">
            <a:avLst/>
          </a:prstGeom>
          <a:noFill/>
          <a:ln w="9525">
            <a:noFill/>
            <a:miter lim="800000"/>
            <a:headEnd/>
            <a:tailEnd/>
          </a:ln>
        </p:spPr>
        <p:txBody>
          <a:bodyPr>
            <a:spAutoFit/>
          </a:bodyPr>
          <a:lstStyle/>
          <a:p>
            <a:r>
              <a:rPr lang="en-US" sz="2000"/>
              <a:t>Buckyballs </a:t>
            </a:r>
          </a:p>
          <a:p>
            <a:pPr>
              <a:buFontTx/>
              <a:buChar char="•"/>
            </a:pPr>
            <a:r>
              <a:rPr lang="en-US" sz="2000"/>
              <a:t> Three gentlemen—Harold Kroto from the University of Sussex, Robert Curl and Richard Smalley from Rice University—were awarded the Nobel Prize in Chemistry in 1996 for their discovery of a new composition of carbon, Carbon 60.</a:t>
            </a:r>
          </a:p>
        </p:txBody>
      </p:sp>
      <p:pic>
        <p:nvPicPr>
          <p:cNvPr id="49168" name="Picture 16" descr="buckyball-c60-nature"/>
          <p:cNvPicPr>
            <a:picLocks noChangeAspect="1" noChangeArrowheads="1"/>
          </p:cNvPicPr>
          <p:nvPr/>
        </p:nvPicPr>
        <p:blipFill>
          <a:blip r:embed="rId3"/>
          <a:srcRect/>
          <a:stretch>
            <a:fillRect/>
          </a:stretch>
        </p:blipFill>
        <p:spPr bwMode="auto">
          <a:xfrm>
            <a:off x="1981200" y="4343400"/>
            <a:ext cx="1552575" cy="1450975"/>
          </a:xfrm>
          <a:prstGeom prst="rect">
            <a:avLst/>
          </a:prstGeom>
          <a:noFill/>
        </p:spPr>
      </p:pic>
      <p:pic>
        <p:nvPicPr>
          <p:cNvPr id="49169" name="Picture 17" descr="401px-Lech_Walesa_Nobel_Prize"/>
          <p:cNvPicPr>
            <a:picLocks noChangeAspect="1" noChangeArrowheads="1"/>
          </p:cNvPicPr>
          <p:nvPr/>
        </p:nvPicPr>
        <p:blipFill>
          <a:blip r:embed="rId4"/>
          <a:srcRect/>
          <a:stretch>
            <a:fillRect/>
          </a:stretch>
        </p:blipFill>
        <p:spPr bwMode="auto">
          <a:xfrm>
            <a:off x="6477000" y="3124200"/>
            <a:ext cx="1830388" cy="2733675"/>
          </a:xfrm>
          <a:prstGeom prst="rect">
            <a:avLst/>
          </a:prstGeom>
          <a:noFill/>
        </p:spPr>
      </p:pic>
      <p:sp>
        <p:nvSpPr>
          <p:cNvPr id="49172" name="TextBox 6"/>
          <p:cNvSpPr txBox="1">
            <a:spLocks noChangeArrowheads="1"/>
          </p:cNvSpPr>
          <p:nvPr/>
        </p:nvSpPr>
        <p:spPr bwMode="auto">
          <a:xfrm>
            <a:off x="5410200" y="5867400"/>
            <a:ext cx="3733800" cy="579438"/>
          </a:xfrm>
          <a:prstGeom prst="rect">
            <a:avLst/>
          </a:prstGeom>
          <a:noFill/>
          <a:ln w="9525">
            <a:noFill/>
            <a:miter lim="800000"/>
            <a:headEnd/>
            <a:tailEnd/>
          </a:ln>
        </p:spPr>
        <p:txBody>
          <a:bodyPr>
            <a:spAutoFit/>
          </a:bodyPr>
          <a:lstStyle/>
          <a:p>
            <a:r>
              <a:rPr lang="en-US" sz="1400" b="1"/>
              <a:t>Figure 1.20:</a:t>
            </a:r>
            <a:r>
              <a:rPr lang="en-US" sz="1400"/>
              <a:t>  Example of Nobel prize diploma.</a:t>
            </a:r>
            <a:r>
              <a:rPr lang="en-US"/>
              <a:t> </a:t>
            </a:r>
          </a:p>
        </p:txBody>
      </p:sp>
      <p:sp>
        <p:nvSpPr>
          <p:cNvPr id="49173" name="Text Box 21"/>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normAutofit fontScale="90000"/>
          </a:bodyPr>
          <a:lstStyle/>
          <a:p>
            <a:pPr eaLnBrk="1" hangingPunct="1"/>
            <a:r>
              <a:rPr lang="en-US">
                <a:latin typeface="Arial Black" pitchFamily="34" charset="0"/>
              </a:rPr>
              <a:t>More History, Continued</a:t>
            </a:r>
          </a:p>
        </p:txBody>
      </p:sp>
      <p:pic>
        <p:nvPicPr>
          <p:cNvPr id="51202" name="Picture 2"/>
          <p:cNvPicPr>
            <a:picLocks noChangeAspect="1" noChangeArrowheads="1"/>
          </p:cNvPicPr>
          <p:nvPr/>
        </p:nvPicPr>
        <p:blipFill>
          <a:blip r:embed="rId3"/>
          <a:srcRect/>
          <a:stretch>
            <a:fillRect/>
          </a:stretch>
        </p:blipFill>
        <p:spPr bwMode="auto">
          <a:xfrm>
            <a:off x="4800600" y="3048000"/>
            <a:ext cx="3886200" cy="2911475"/>
          </a:xfrm>
          <a:prstGeom prst="rect">
            <a:avLst/>
          </a:prstGeom>
          <a:noFill/>
          <a:ln w="9525">
            <a:noFill/>
            <a:miter lim="800000"/>
            <a:headEnd/>
            <a:tailEnd/>
          </a:ln>
        </p:spPr>
      </p:pic>
      <p:sp>
        <p:nvSpPr>
          <p:cNvPr id="51203" name="TextBox 6"/>
          <p:cNvSpPr txBox="1">
            <a:spLocks noChangeArrowheads="1"/>
          </p:cNvSpPr>
          <p:nvPr/>
        </p:nvSpPr>
        <p:spPr bwMode="auto">
          <a:xfrm>
            <a:off x="4800600" y="6019800"/>
            <a:ext cx="3962400" cy="549275"/>
          </a:xfrm>
          <a:prstGeom prst="rect">
            <a:avLst/>
          </a:prstGeom>
          <a:noFill/>
          <a:ln w="9525">
            <a:noFill/>
            <a:miter lim="800000"/>
            <a:headEnd/>
            <a:tailEnd/>
          </a:ln>
        </p:spPr>
        <p:txBody>
          <a:bodyPr>
            <a:spAutoFit/>
          </a:bodyPr>
          <a:lstStyle/>
          <a:p>
            <a:pPr algn="ctr"/>
            <a:r>
              <a:rPr lang="en-US" sz="1400" b="1"/>
              <a:t>Figure 1.22:</a:t>
            </a:r>
            <a:r>
              <a:rPr lang="en-US" sz="1400"/>
              <a:t> Dome over biosphere in Montreal.</a:t>
            </a:r>
          </a:p>
          <a:p>
            <a:pPr algn="r"/>
            <a:endParaRPr lang="en-US" sz="1600">
              <a:latin typeface="Calibri" pitchFamily="34" charset="0"/>
            </a:endParaRPr>
          </a:p>
        </p:txBody>
      </p:sp>
      <p:pic>
        <p:nvPicPr>
          <p:cNvPr id="51204" name="Picture 6" descr="612px-C60a"/>
          <p:cNvPicPr>
            <a:picLocks noChangeAspect="1" noChangeArrowheads="1"/>
          </p:cNvPicPr>
          <p:nvPr/>
        </p:nvPicPr>
        <p:blipFill>
          <a:blip r:embed="rId4"/>
          <a:srcRect/>
          <a:stretch>
            <a:fillRect/>
          </a:stretch>
        </p:blipFill>
        <p:spPr bwMode="auto">
          <a:xfrm>
            <a:off x="762000" y="3352800"/>
            <a:ext cx="2819400" cy="2530475"/>
          </a:xfrm>
          <a:prstGeom prst="rect">
            <a:avLst/>
          </a:prstGeom>
          <a:noFill/>
          <a:ln w="9525">
            <a:noFill/>
            <a:miter lim="800000"/>
            <a:headEnd/>
            <a:tailEnd/>
          </a:ln>
        </p:spPr>
      </p:pic>
      <p:sp>
        <p:nvSpPr>
          <p:cNvPr id="51205" name="Rectangle 7"/>
          <p:cNvSpPr>
            <a:spLocks noChangeArrowheads="1"/>
          </p:cNvSpPr>
          <p:nvPr/>
        </p:nvSpPr>
        <p:spPr bwMode="auto">
          <a:xfrm>
            <a:off x="1066800" y="5943600"/>
            <a:ext cx="2386013" cy="366713"/>
          </a:xfrm>
          <a:prstGeom prst="rect">
            <a:avLst/>
          </a:prstGeom>
          <a:noFill/>
          <a:ln w="9525">
            <a:noFill/>
            <a:miter lim="800000"/>
            <a:headEnd/>
            <a:tailEnd/>
          </a:ln>
        </p:spPr>
        <p:txBody>
          <a:bodyPr wrap="none">
            <a:spAutoFit/>
          </a:bodyPr>
          <a:lstStyle/>
          <a:p>
            <a:r>
              <a:rPr lang="en-US" sz="1400" b="1"/>
              <a:t>Figure 1.21:</a:t>
            </a:r>
            <a:r>
              <a:rPr lang="en-US" sz="1400"/>
              <a:t> A “Buckyball.”</a:t>
            </a:r>
            <a:r>
              <a:rPr lang="en-US"/>
              <a:t> </a:t>
            </a:r>
          </a:p>
        </p:txBody>
      </p:sp>
      <p:sp>
        <p:nvSpPr>
          <p:cNvPr id="51207" name="Text Box 7"/>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19</a:t>
            </a:r>
          </a:p>
        </p:txBody>
      </p:sp>
      <p:sp>
        <p:nvSpPr>
          <p:cNvPr id="51208" name="Text Box 8"/>
          <p:cNvSpPr txBox="1">
            <a:spLocks noChangeArrowheads="1"/>
          </p:cNvSpPr>
          <p:nvPr/>
        </p:nvSpPr>
        <p:spPr bwMode="auto">
          <a:xfrm>
            <a:off x="762000" y="2133600"/>
            <a:ext cx="7467600" cy="1006475"/>
          </a:xfrm>
          <a:prstGeom prst="rect">
            <a:avLst/>
          </a:prstGeom>
          <a:noFill/>
          <a:ln w="9525">
            <a:noFill/>
            <a:miter lim="800000"/>
            <a:headEnd/>
            <a:tailEnd/>
          </a:ln>
          <a:effectLst/>
        </p:spPr>
        <p:txBody>
          <a:bodyPr>
            <a:spAutoFit/>
          </a:bodyPr>
          <a:lstStyle/>
          <a:p>
            <a:r>
              <a:rPr lang="en-US" sz="2000"/>
              <a:t>Fullerenes</a:t>
            </a:r>
          </a:p>
          <a:p>
            <a:pPr>
              <a:buFontTx/>
              <a:buChar char="•"/>
            </a:pPr>
            <a:r>
              <a:rPr lang="en-US" sz="2000"/>
              <a:t> Carbon 60 was named after Richard Buckminster Fuller, who went by the nickname “Bucky.”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609600"/>
          </a:xfrm>
        </p:spPr>
        <p:txBody>
          <a:bodyPr>
            <a:normAutofit fontScale="90000"/>
          </a:bodyPr>
          <a:lstStyle/>
          <a:p>
            <a:pPr eaLnBrk="1" hangingPunct="1"/>
            <a:r>
              <a:rPr lang="en-US" dirty="0">
                <a:latin typeface="Arial Black" pitchFamily="34" charset="0"/>
              </a:rPr>
              <a:t>More History, Continued</a:t>
            </a:r>
          </a:p>
        </p:txBody>
      </p:sp>
      <p:sp>
        <p:nvSpPr>
          <p:cNvPr id="53250" name="TextBox 5"/>
          <p:cNvSpPr txBox="1">
            <a:spLocks noChangeArrowheads="1"/>
          </p:cNvSpPr>
          <p:nvPr/>
        </p:nvSpPr>
        <p:spPr bwMode="auto">
          <a:xfrm>
            <a:off x="914400" y="6019800"/>
            <a:ext cx="2362200" cy="304800"/>
          </a:xfrm>
          <a:prstGeom prst="rect">
            <a:avLst/>
          </a:prstGeom>
          <a:noFill/>
          <a:ln w="9525">
            <a:noFill/>
            <a:miter lim="800000"/>
            <a:headEnd/>
            <a:tailEnd/>
          </a:ln>
        </p:spPr>
        <p:txBody>
          <a:bodyPr>
            <a:spAutoFit/>
          </a:bodyPr>
          <a:lstStyle/>
          <a:p>
            <a:pPr algn="r"/>
            <a:r>
              <a:rPr lang="en-US" sz="1400" b="1"/>
              <a:t>Figure 1.23:</a:t>
            </a:r>
            <a:r>
              <a:rPr lang="en-US" sz="1400"/>
              <a:t>  Moore’s Law.</a:t>
            </a:r>
          </a:p>
        </p:txBody>
      </p:sp>
      <p:sp>
        <p:nvSpPr>
          <p:cNvPr id="7" name="Rectangle 6"/>
          <p:cNvSpPr/>
          <p:nvPr/>
        </p:nvSpPr>
        <p:spPr bwMode="auto">
          <a:xfrm>
            <a:off x="5324508" y="32004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253" name="Rectangle 11"/>
          <p:cNvSpPr>
            <a:spLocks noChangeArrowheads="1"/>
          </p:cNvSpPr>
          <p:nvPr/>
        </p:nvSpPr>
        <p:spPr bwMode="auto">
          <a:xfrm>
            <a:off x="533400" y="3124200"/>
            <a:ext cx="3352800" cy="28956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53254" name="Picture 12" descr="700px-Moore_Law_diagram_%282004%29"/>
          <p:cNvPicPr>
            <a:picLocks noChangeAspect="1" noChangeArrowheads="1"/>
          </p:cNvPicPr>
          <p:nvPr/>
        </p:nvPicPr>
        <p:blipFill>
          <a:blip r:embed="rId3"/>
          <a:srcRect/>
          <a:stretch>
            <a:fillRect/>
          </a:stretch>
        </p:blipFill>
        <p:spPr bwMode="auto">
          <a:xfrm>
            <a:off x="182164" y="1196077"/>
            <a:ext cx="6032910" cy="5161881"/>
          </a:xfrm>
          <a:prstGeom prst="rect">
            <a:avLst/>
          </a:prstGeom>
          <a:noFill/>
          <a:ln w="9525">
            <a:noFill/>
            <a:miter lim="800000"/>
            <a:headEnd/>
            <a:tailEnd/>
          </a:ln>
        </p:spPr>
      </p:pic>
      <p:sp>
        <p:nvSpPr>
          <p:cNvPr id="53258" name="Text Box 10"/>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20</a:t>
            </a:r>
          </a:p>
        </p:txBody>
      </p:sp>
      <p:sp>
        <p:nvSpPr>
          <p:cNvPr id="53259" name="Text Box 11"/>
          <p:cNvSpPr txBox="1">
            <a:spLocks noChangeArrowheads="1"/>
          </p:cNvSpPr>
          <p:nvPr/>
        </p:nvSpPr>
        <p:spPr bwMode="auto">
          <a:xfrm>
            <a:off x="609600" y="642918"/>
            <a:ext cx="7620000" cy="1006475"/>
          </a:xfrm>
          <a:prstGeom prst="rect">
            <a:avLst/>
          </a:prstGeom>
          <a:noFill/>
          <a:ln w="9525">
            <a:noFill/>
            <a:miter lim="800000"/>
            <a:headEnd/>
            <a:tailEnd/>
          </a:ln>
          <a:effectLst/>
        </p:spPr>
        <p:txBody>
          <a:bodyPr>
            <a:spAutoFit/>
          </a:bodyPr>
          <a:lstStyle/>
          <a:p>
            <a:r>
              <a:rPr lang="en-US" sz="2000" dirty="0"/>
              <a:t>Top-Down Approach-   </a:t>
            </a:r>
            <a:r>
              <a:rPr lang="en-US" sz="2000" dirty="0" err="1"/>
              <a:t>Moores</a:t>
            </a:r>
            <a:r>
              <a:rPr lang="en-US" sz="2000" dirty="0"/>
              <a:t> law</a:t>
            </a:r>
          </a:p>
          <a:p>
            <a:pPr>
              <a:buFontTx/>
              <a:buChar char="•"/>
            </a:pPr>
            <a:r>
              <a:rPr lang="en-US" sz="2000" dirty="0"/>
              <a:t> Two approaches used in producing nanotechnology systems. Top-down method is used by computer chip manufacturers.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p:cNvPicPr>
            <a:picLocks noChangeAspect="1" noChangeArrowheads="1"/>
          </p:cNvPicPr>
          <p:nvPr/>
        </p:nvPicPr>
        <p:blipFill>
          <a:blip r:embed="rId3"/>
          <a:srcRect t="2449"/>
          <a:stretch>
            <a:fillRect/>
          </a:stretch>
        </p:blipFill>
        <p:spPr bwMode="auto">
          <a:xfrm>
            <a:off x="0" y="0"/>
            <a:ext cx="1212850" cy="1074738"/>
          </a:xfrm>
          <a:prstGeom prst="rect">
            <a:avLst/>
          </a:prstGeom>
          <a:noFill/>
        </p:spPr>
      </p:pic>
      <p:sp>
        <p:nvSpPr>
          <p:cNvPr id="3084" name="Line 12"/>
          <p:cNvSpPr>
            <a:spLocks noChangeShapeType="1"/>
          </p:cNvSpPr>
          <p:nvPr/>
        </p:nvSpPr>
        <p:spPr bwMode="auto">
          <a:xfrm>
            <a:off x="395288" y="1196975"/>
            <a:ext cx="7488237" cy="0"/>
          </a:xfrm>
          <a:prstGeom prst="line">
            <a:avLst/>
          </a:prstGeom>
          <a:noFill/>
          <a:ln w="50800">
            <a:pattFill prst="pct5">
              <a:fgClr>
                <a:srgbClr val="0000FF"/>
              </a:fgClr>
              <a:bgClr>
                <a:srgbClr val="9933FF"/>
              </a:bgClr>
            </a:pattFill>
            <a:round/>
            <a:headEnd/>
            <a:tailEnd/>
          </a:ln>
          <a:effectLst/>
        </p:spPr>
        <p:txBody>
          <a:bodyPr/>
          <a:lstStyle/>
          <a:p>
            <a:endParaRPr lang="en-US"/>
          </a:p>
        </p:txBody>
      </p:sp>
      <p:sp>
        <p:nvSpPr>
          <p:cNvPr id="3086" name="Text Box 14"/>
          <p:cNvSpPr txBox="1">
            <a:spLocks noChangeArrowheads="1"/>
          </p:cNvSpPr>
          <p:nvPr/>
        </p:nvSpPr>
        <p:spPr bwMode="auto">
          <a:xfrm>
            <a:off x="911225" y="427038"/>
            <a:ext cx="7405688" cy="2911475"/>
          </a:xfrm>
          <a:prstGeom prst="rect">
            <a:avLst/>
          </a:prstGeom>
          <a:noFill/>
          <a:ln w="9525">
            <a:noFill/>
            <a:miter lim="800000"/>
            <a:headEnd/>
            <a:tailEnd/>
          </a:ln>
          <a:effectLst/>
        </p:spPr>
        <p:txBody>
          <a:bodyPr wrap="none">
            <a:spAutoFit/>
          </a:bodyPr>
          <a:lstStyle/>
          <a:p>
            <a:pPr algn="just"/>
            <a:r>
              <a:rPr lang="en-US" sz="2800" b="1">
                <a:latin typeface="Comic Sans MS" pitchFamily="66" charset="0"/>
              </a:rPr>
              <a:t>       What are Nanomaterials?</a:t>
            </a:r>
          </a:p>
          <a:p>
            <a:pPr algn="just"/>
            <a:endParaRPr lang="en-US" sz="2800">
              <a:latin typeface="Comic Sans MS" pitchFamily="66" charset="0"/>
            </a:endParaRPr>
          </a:p>
          <a:p>
            <a:pPr algn="just"/>
            <a:endParaRPr lang="en-US" sz="900">
              <a:latin typeface="Comic Sans MS" pitchFamily="66" charset="0"/>
            </a:endParaRPr>
          </a:p>
          <a:p>
            <a:pPr algn="just">
              <a:lnSpc>
                <a:spcPct val="150000"/>
              </a:lnSpc>
              <a:buFontTx/>
              <a:buChar char="•"/>
            </a:pPr>
            <a:r>
              <a:rPr lang="en-US" sz="2000"/>
              <a:t>   </a:t>
            </a:r>
            <a:r>
              <a:rPr lang="en-US" sz="2000" b="1"/>
              <a:t>Structures with dimensions in the 1-100 nanometer range</a:t>
            </a:r>
          </a:p>
          <a:p>
            <a:pPr algn="just">
              <a:lnSpc>
                <a:spcPct val="150000"/>
              </a:lnSpc>
              <a:buFontTx/>
              <a:buChar char="•"/>
            </a:pPr>
            <a:r>
              <a:rPr lang="en-US" sz="2000" b="1"/>
              <a:t>   I</a:t>
            </a:r>
            <a:r>
              <a:rPr lang="en-GB" sz="2000" b="1"/>
              <a:t>nterface between the molecular and bulk materials</a:t>
            </a:r>
          </a:p>
          <a:p>
            <a:pPr algn="just">
              <a:lnSpc>
                <a:spcPct val="150000"/>
              </a:lnSpc>
              <a:buFontTx/>
              <a:buChar char="•"/>
            </a:pPr>
            <a:r>
              <a:rPr lang="en-GB" sz="2000" b="1"/>
              <a:t>   Manifest extremely fascinating and useful properties</a:t>
            </a:r>
            <a:endParaRPr lang="en-US" sz="2000"/>
          </a:p>
          <a:p>
            <a:pPr algn="just">
              <a:lnSpc>
                <a:spcPct val="150000"/>
              </a:lnSpc>
              <a:buFontTx/>
              <a:buChar char="•"/>
            </a:pPr>
            <a:r>
              <a:rPr lang="en-US" sz="2000"/>
              <a:t>   </a:t>
            </a:r>
            <a:r>
              <a:rPr lang="en-US" sz="2000" b="1"/>
              <a:t>Emerging and promising field of research</a:t>
            </a:r>
          </a:p>
        </p:txBody>
      </p:sp>
      <p:graphicFrame>
        <p:nvGraphicFramePr>
          <p:cNvPr id="3087" name="Object 15"/>
          <p:cNvGraphicFramePr>
            <a:graphicFrameLocks noChangeAspect="1"/>
          </p:cNvGraphicFramePr>
          <p:nvPr/>
        </p:nvGraphicFramePr>
        <p:xfrm>
          <a:off x="2232025" y="3573463"/>
          <a:ext cx="4341813" cy="3001962"/>
        </p:xfrm>
        <a:graphic>
          <a:graphicData uri="http://schemas.openxmlformats.org/presentationml/2006/ole">
            <mc:AlternateContent xmlns:mc="http://schemas.openxmlformats.org/markup-compatibility/2006">
              <mc:Choice xmlns:v="urn:schemas-microsoft-com:vml" Requires="v">
                <p:oleObj name="Bitmap Image" r:id="rId4" imgW="5401429" imgH="3734321" progId="Paint.Picture">
                  <p:embed/>
                </p:oleObj>
              </mc:Choice>
              <mc:Fallback>
                <p:oleObj name="Bitmap Image" r:id="rId4" imgW="5401429" imgH="3734321" progId="Paint.Pictur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025" y="3573463"/>
                        <a:ext cx="4341813"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normAutofit fontScale="90000"/>
          </a:bodyPr>
          <a:lstStyle/>
          <a:p>
            <a:pPr eaLnBrk="1" hangingPunct="1"/>
            <a:r>
              <a:rPr lang="en-US">
                <a:latin typeface="Arial Black" pitchFamily="34" charset="0"/>
              </a:rPr>
              <a:t>More History, Continued</a:t>
            </a:r>
          </a:p>
        </p:txBody>
      </p:sp>
      <p:sp>
        <p:nvSpPr>
          <p:cNvPr id="55299" name="TextBox 4"/>
          <p:cNvSpPr txBox="1">
            <a:spLocks noChangeArrowheads="1"/>
          </p:cNvSpPr>
          <p:nvPr/>
        </p:nvSpPr>
        <p:spPr bwMode="auto">
          <a:xfrm>
            <a:off x="1143000" y="5791200"/>
            <a:ext cx="6629400" cy="304800"/>
          </a:xfrm>
          <a:prstGeom prst="rect">
            <a:avLst/>
          </a:prstGeom>
          <a:noFill/>
          <a:ln w="9525">
            <a:noFill/>
            <a:miter lim="800000"/>
            <a:headEnd/>
            <a:tailEnd/>
          </a:ln>
        </p:spPr>
        <p:txBody>
          <a:bodyPr>
            <a:spAutoFit/>
          </a:bodyPr>
          <a:lstStyle/>
          <a:p>
            <a:r>
              <a:rPr lang="en-US" sz="1400" b="1"/>
              <a:t>Figure 1.25:</a:t>
            </a:r>
            <a:r>
              <a:rPr lang="en-US" sz="1400"/>
              <a:t>  An example of a molecular self assembly through hydrogen bonds.</a:t>
            </a:r>
            <a:endParaRPr lang="en-US"/>
          </a:p>
        </p:txBody>
      </p:sp>
      <p:pic>
        <p:nvPicPr>
          <p:cNvPr id="55303" name="Picture 7" descr="450px-Hydrogen-bonded_Self-assembly_AngewChemIntEd_1998_v37_p75"/>
          <p:cNvPicPr>
            <a:picLocks noChangeAspect="1" noChangeArrowheads="1"/>
          </p:cNvPicPr>
          <p:nvPr/>
        </p:nvPicPr>
        <p:blipFill>
          <a:blip r:embed="rId3"/>
          <a:srcRect/>
          <a:stretch>
            <a:fillRect/>
          </a:stretch>
        </p:blipFill>
        <p:spPr bwMode="auto">
          <a:xfrm>
            <a:off x="1600200" y="3733800"/>
            <a:ext cx="5715000" cy="1955800"/>
          </a:xfrm>
          <a:prstGeom prst="rect">
            <a:avLst/>
          </a:prstGeom>
          <a:noFill/>
        </p:spPr>
      </p:pic>
      <p:sp>
        <p:nvSpPr>
          <p:cNvPr id="55304" name="Text Box 8"/>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21</a:t>
            </a:r>
          </a:p>
        </p:txBody>
      </p:sp>
      <p:sp>
        <p:nvSpPr>
          <p:cNvPr id="55305" name="Text Box 9"/>
          <p:cNvSpPr txBox="1">
            <a:spLocks noChangeArrowheads="1"/>
          </p:cNvSpPr>
          <p:nvPr/>
        </p:nvSpPr>
        <p:spPr bwMode="auto">
          <a:xfrm>
            <a:off x="685800" y="2057400"/>
            <a:ext cx="7467600" cy="1006475"/>
          </a:xfrm>
          <a:prstGeom prst="rect">
            <a:avLst/>
          </a:prstGeom>
          <a:noFill/>
          <a:ln w="9525">
            <a:noFill/>
            <a:miter lim="800000"/>
            <a:headEnd/>
            <a:tailEnd/>
          </a:ln>
          <a:effectLst/>
        </p:spPr>
        <p:txBody>
          <a:bodyPr>
            <a:spAutoFit/>
          </a:bodyPr>
          <a:lstStyle/>
          <a:p>
            <a:r>
              <a:rPr lang="en-US" sz="2000"/>
              <a:t>Bottom-Up Approach</a:t>
            </a:r>
          </a:p>
          <a:p>
            <a:pPr>
              <a:buFontTx/>
              <a:buChar char="•"/>
            </a:pPr>
            <a:r>
              <a:rPr lang="en-US" sz="2000"/>
              <a:t>Bottom-up approach to manufacturing is analogous to the way biological systems are made.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t;ul&gt;&lt;li&gt;Quantum size effects result in unique mechanical, electronic, photonic, and magnetic properties of nanoscale mater..."/>
          <p:cNvPicPr>
            <a:picLocks noChangeAspect="1" noChangeArrowheads="1"/>
          </p:cNvPicPr>
          <p:nvPr/>
        </p:nvPicPr>
        <p:blipFill>
          <a:blip r:embed="rId2"/>
          <a:srcRect/>
          <a:stretch>
            <a:fillRect/>
          </a:stretch>
        </p:blipFill>
        <p:spPr bwMode="auto">
          <a:xfrm>
            <a:off x="-1" y="-232174"/>
            <a:ext cx="9453563" cy="709017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a:t>
            </a:r>
            <a:r>
              <a:rPr lang="en-US" dirty="0" err="1"/>
              <a:t>nanoparticles</a:t>
            </a:r>
            <a:endParaRPr lang="en-US" dirty="0"/>
          </a:p>
        </p:txBody>
      </p:sp>
      <p:pic>
        <p:nvPicPr>
          <p:cNvPr id="4" name="Picture 2"/>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0354" y="1748111"/>
            <a:ext cx="7723292" cy="42301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Figure 9.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2611" y="1628800"/>
            <a:ext cx="6076985" cy="291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title" idx="4294967295"/>
          </p:nvPr>
        </p:nvSpPr>
        <p:spPr>
          <a:xfrm>
            <a:off x="457200" y="116632"/>
            <a:ext cx="8229600" cy="1143000"/>
          </a:xfrm>
          <a:prstGeom prst="rect">
            <a:avLst/>
          </a:prstGeom>
        </p:spPr>
        <p:txBody>
          <a:bodyPr/>
          <a:lstStyle/>
          <a:p>
            <a:pPr algn="ctr" eaLnBrk="1" hangingPunct="1"/>
            <a:r>
              <a:rPr lang="en-US" altLang="en-US" sz="3200" b="1" i="1" dirty="0">
                <a:solidFill>
                  <a:srgbClr val="00FF00"/>
                </a:solidFill>
                <a:effectLst>
                  <a:outerShdw blurRad="38100" dist="38100" dir="2700000" algn="tl">
                    <a:srgbClr val="C0C0C0"/>
                  </a:outerShdw>
                </a:effectLst>
                <a:latin typeface="Times New Roman" panose="02020603050405020304" pitchFamily="18" charset="0"/>
              </a:rPr>
              <a:t>Development of electronic properties as a function of cluster size</a:t>
            </a:r>
          </a:p>
        </p:txBody>
      </p:sp>
      <p:sp>
        <p:nvSpPr>
          <p:cNvPr id="18443" name="Text Box 11"/>
          <p:cNvSpPr txBox="1">
            <a:spLocks noChangeArrowheads="1"/>
          </p:cNvSpPr>
          <p:nvPr/>
        </p:nvSpPr>
        <p:spPr bwMode="auto">
          <a:xfrm>
            <a:off x="1314450" y="4857751"/>
            <a:ext cx="73723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it-IT" altLang="en-US" sz="1800" b="1" i="1" baseline="0" dirty="0">
                <a:solidFill>
                  <a:srgbClr val="FFC000"/>
                </a:solidFill>
              </a:rPr>
              <a:t>Each band has a width that reflects the interaction between atoms, with a bandgap between the conduction and the valence bands that reflects the original separation of the bonding ad antibonding states. </a:t>
            </a:r>
          </a:p>
        </p:txBody>
      </p:sp>
    </p:spTree>
    <p:extLst>
      <p:ext uri="{BB962C8B-B14F-4D97-AF65-F5344CB8AC3E}">
        <p14:creationId xmlns:p14="http://schemas.microsoft.com/office/powerpoint/2010/main" val="2104228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67544" y="116632"/>
            <a:ext cx="8229600" cy="720080"/>
          </a:xfrm>
          <a:prstGeom prst="rect">
            <a:avLst/>
          </a:prstGeom>
        </p:spPr>
        <p:txBody>
          <a:bodyPr/>
          <a:lstStyle/>
          <a:p>
            <a:pPr algn="ctr" eaLnBrk="1" hangingPunct="1"/>
            <a:r>
              <a:rPr lang="en-US" altLang="en-US" sz="3200" dirty="0">
                <a:solidFill>
                  <a:srgbClr val="00FFFF"/>
                </a:solidFill>
                <a:latin typeface="Times New Roman" panose="02020603050405020304" pitchFamily="18" charset="0"/>
                <a:cs typeface="Times New Roman" panose="02020603050405020304" pitchFamily="18" charset="0"/>
              </a:rPr>
              <a:t>Quantum Dot: Introduction</a:t>
            </a:r>
          </a:p>
        </p:txBody>
      </p:sp>
      <p:sp>
        <p:nvSpPr>
          <p:cNvPr id="7171" name="Content Placeholder 2"/>
          <p:cNvSpPr>
            <a:spLocks noGrp="1"/>
          </p:cNvSpPr>
          <p:nvPr>
            <p:ph idx="4294967295"/>
          </p:nvPr>
        </p:nvSpPr>
        <p:spPr>
          <a:xfrm>
            <a:off x="539552" y="2060848"/>
            <a:ext cx="8460432" cy="3429000"/>
          </a:xfrm>
          <a:prstGeom prst="rect">
            <a:avLst/>
          </a:prstGeom>
        </p:spPr>
        <p:txBody>
          <a:bodyPr>
            <a:normAutofit lnSpcReduction="10000"/>
          </a:bodyPr>
          <a:lstStyle/>
          <a:p>
            <a:pPr eaLnBrk="1" hangingPunct="1">
              <a:buFont typeface="Wingdings" panose="05000000000000000000" pitchFamily="2" charset="2"/>
              <a:buChar char="Ø"/>
            </a:pPr>
            <a:r>
              <a:rPr lang="en-US" altLang="en-US" sz="2400" dirty="0">
                <a:solidFill>
                  <a:srgbClr val="FFC000"/>
                </a:solidFill>
                <a:latin typeface="Times New Roman" panose="02020603050405020304" pitchFamily="18" charset="0"/>
                <a:cs typeface="Times New Roman" panose="02020603050405020304" pitchFamily="18" charset="0"/>
              </a:rPr>
              <a:t>Quantum dots are usually regarded as </a:t>
            </a:r>
            <a:r>
              <a:rPr lang="en-US" altLang="en-US" sz="2400" b="1" dirty="0">
                <a:solidFill>
                  <a:srgbClr val="FFC000"/>
                </a:solidFill>
                <a:latin typeface="Times New Roman" panose="02020603050405020304" pitchFamily="18" charset="0"/>
                <a:cs typeface="Times New Roman" panose="02020603050405020304" pitchFamily="18" charset="0"/>
              </a:rPr>
              <a:t>semiconductors</a:t>
            </a:r>
            <a:r>
              <a:rPr lang="en-US" altLang="en-US" sz="2400" dirty="0">
                <a:solidFill>
                  <a:srgbClr val="FFC000"/>
                </a:solidFill>
                <a:latin typeface="Times New Roman" panose="02020603050405020304" pitchFamily="18" charset="0"/>
                <a:cs typeface="Times New Roman" panose="02020603050405020304" pitchFamily="18" charset="0"/>
              </a:rPr>
              <a:t> by definition.</a:t>
            </a:r>
          </a:p>
          <a:p>
            <a:pPr eaLnBrk="1" hangingPunct="1">
              <a:buFont typeface="Wingdings" panose="05000000000000000000" pitchFamily="2" charset="2"/>
              <a:buChar char="Ø"/>
            </a:pPr>
            <a:r>
              <a:rPr lang="en-US" altLang="en-US" sz="2400" dirty="0">
                <a:solidFill>
                  <a:srgbClr val="FFC000"/>
                </a:solidFill>
                <a:latin typeface="Times New Roman" panose="02020603050405020304" pitchFamily="18" charset="0"/>
                <a:cs typeface="Times New Roman" panose="02020603050405020304" pitchFamily="18" charset="0"/>
              </a:rPr>
              <a:t>Similar behavior is observed in some metals. Therefore, in some cases it may be acceptable to speak about metal quantum dots. </a:t>
            </a:r>
          </a:p>
          <a:p>
            <a:pPr eaLnBrk="1" hangingPunct="1">
              <a:buFont typeface="Wingdings" panose="05000000000000000000" pitchFamily="2" charset="2"/>
              <a:buChar char="Ø"/>
            </a:pPr>
            <a:r>
              <a:rPr lang="en-US" altLang="en-US" sz="2400" dirty="0">
                <a:solidFill>
                  <a:srgbClr val="FFC000"/>
                </a:solidFill>
                <a:latin typeface="Times New Roman" panose="02020603050405020304" pitchFamily="18" charset="0"/>
                <a:cs typeface="Times New Roman" panose="02020603050405020304" pitchFamily="18" charset="0"/>
              </a:rPr>
              <a:t>Typically, quantum dots are composed of groups II-VI, III-V, and IV-VI materials</a:t>
            </a:r>
            <a:r>
              <a:rPr lang="en-US" altLang="en-US" sz="2400" b="1" dirty="0">
                <a:solidFill>
                  <a:srgbClr val="FFC000"/>
                </a:solidFill>
                <a:latin typeface="Times New Roman" panose="02020603050405020304" pitchFamily="18" charset="0"/>
                <a:cs typeface="Times New Roman" panose="02020603050405020304" pitchFamily="18" charset="0"/>
              </a:rPr>
              <a:t>.</a:t>
            </a:r>
          </a:p>
          <a:p>
            <a:pPr eaLnBrk="1" hangingPunct="1">
              <a:buFont typeface="Wingdings" panose="05000000000000000000" pitchFamily="2" charset="2"/>
              <a:buChar char="Ø"/>
            </a:pPr>
            <a:r>
              <a:rPr lang="en-US" altLang="en-US" sz="2400" dirty="0">
                <a:solidFill>
                  <a:srgbClr val="FFC000"/>
                </a:solidFill>
                <a:latin typeface="Times New Roman" panose="02020603050405020304" pitchFamily="18" charset="0"/>
                <a:cs typeface="Times New Roman" panose="02020603050405020304" pitchFamily="18" charset="0"/>
              </a:rPr>
              <a:t>QDs are </a:t>
            </a:r>
            <a:r>
              <a:rPr lang="en-US" altLang="en-US" sz="2400" b="1" dirty="0">
                <a:solidFill>
                  <a:srgbClr val="FFC000"/>
                </a:solidFill>
                <a:latin typeface="Times New Roman" panose="02020603050405020304" pitchFamily="18" charset="0"/>
                <a:cs typeface="Times New Roman" panose="02020603050405020304" pitchFamily="18" charset="0"/>
              </a:rPr>
              <a:t>bandgap tunable</a:t>
            </a:r>
            <a:r>
              <a:rPr lang="en-US" altLang="en-US" sz="2400" dirty="0">
                <a:solidFill>
                  <a:srgbClr val="FFC000"/>
                </a:solidFill>
                <a:latin typeface="Times New Roman" panose="02020603050405020304" pitchFamily="18" charset="0"/>
                <a:cs typeface="Times New Roman" panose="02020603050405020304" pitchFamily="18" charset="0"/>
              </a:rPr>
              <a:t> by size which means their optical and electrical properties can be engineered to meet specific applications.</a:t>
            </a:r>
            <a:endParaRPr lang="en-US" altLang="en-US" sz="2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332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683568" y="116632"/>
            <a:ext cx="8229600" cy="720080"/>
          </a:xfrm>
          <a:prstGeom prst="rect">
            <a:avLst/>
          </a:prstGeom>
        </p:spPr>
        <p:txBody>
          <a:bodyPr/>
          <a:lstStyle/>
          <a:p>
            <a:pPr algn="ctr" eaLnBrk="1" hangingPunct="1"/>
            <a:r>
              <a:rPr lang="en-US" altLang="en-US" sz="3200" b="1" dirty="0">
                <a:latin typeface="Times New Roman" panose="02020603050405020304" pitchFamily="18" charset="0"/>
                <a:cs typeface="Times New Roman" panose="02020603050405020304" pitchFamily="18" charset="0"/>
              </a:rPr>
              <a:t>Quantum Confinement</a:t>
            </a:r>
          </a:p>
        </p:txBody>
      </p:sp>
      <p:sp>
        <p:nvSpPr>
          <p:cNvPr id="8195" name="Content Placeholder 3"/>
          <p:cNvSpPr>
            <a:spLocks noGrp="1"/>
          </p:cNvSpPr>
          <p:nvPr>
            <p:ph idx="4294967295"/>
          </p:nvPr>
        </p:nvSpPr>
        <p:spPr>
          <a:xfrm>
            <a:off x="467544" y="1268760"/>
            <a:ext cx="8208912" cy="3429000"/>
          </a:xfrm>
          <a:prstGeom prst="rect">
            <a:avLst/>
          </a:prstGeom>
        </p:spPr>
        <p:txBody>
          <a:bodyPr>
            <a:noAutofit/>
          </a:bodyPr>
          <a:lstStyle/>
          <a:p>
            <a:pPr eaLnBrk="1" hangingPunct="1">
              <a:buFont typeface="Arial" panose="020B0604020202020204" pitchFamily="34" charset="0"/>
              <a:buNone/>
            </a:pPr>
            <a:r>
              <a:rPr lang="en-US" altLang="en-US" sz="2800" b="1" dirty="0"/>
              <a:t>Definition: </a:t>
            </a:r>
          </a:p>
          <a:p>
            <a:pPr eaLnBrk="1" hangingPunct="1"/>
            <a:r>
              <a:rPr lang="en-US" altLang="en-US" sz="2400" b="1" dirty="0"/>
              <a:t>Quantum Confinement is the spatial confinement of electron-hole pairs (excitons) in one or more dimensions within a material. </a:t>
            </a:r>
          </a:p>
          <a:p>
            <a:pPr lvl="1" eaLnBrk="1" hangingPunct="1"/>
            <a:r>
              <a:rPr lang="en-US" altLang="en-US" sz="1800" b="1" dirty="0"/>
              <a:t>1D confinement: Quantum Wells</a:t>
            </a:r>
          </a:p>
          <a:p>
            <a:pPr lvl="1" eaLnBrk="1" hangingPunct="1"/>
            <a:r>
              <a:rPr lang="en-US" altLang="en-US" sz="1800" b="1" dirty="0"/>
              <a:t>2D confinement: Quantum Wire</a:t>
            </a:r>
          </a:p>
          <a:p>
            <a:pPr lvl="1" eaLnBrk="1" hangingPunct="1"/>
            <a:r>
              <a:rPr lang="en-US" altLang="en-US" sz="1800" b="1" dirty="0"/>
              <a:t>3D confinement: Quantum Dot</a:t>
            </a:r>
          </a:p>
          <a:p>
            <a:pPr eaLnBrk="1" hangingPunct="1"/>
            <a:r>
              <a:rPr lang="en-US" altLang="en-US" sz="2400" b="1" dirty="0"/>
              <a:t>Quantum confinement is more prominent in semiconductors because they have an energy gap in their electronic band structure. </a:t>
            </a:r>
          </a:p>
          <a:p>
            <a:pPr eaLnBrk="1" hangingPunct="1"/>
            <a:r>
              <a:rPr lang="en-US" altLang="en-US" sz="2400" b="1" dirty="0"/>
              <a:t>Metals do not have a bandgap, so quantum size effects are less prevalent. Quantum confinement is only observed at dimensions below 2 nm.</a:t>
            </a:r>
          </a:p>
        </p:txBody>
      </p:sp>
    </p:spTree>
    <p:extLst>
      <p:ext uri="{BB962C8B-B14F-4D97-AF65-F5344CB8AC3E}">
        <p14:creationId xmlns:p14="http://schemas.microsoft.com/office/powerpoint/2010/main" val="2506902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9601" y="170259"/>
            <a:ext cx="8229600" cy="1143000"/>
          </a:xfrm>
          <a:prstGeom prst="rect">
            <a:avLst/>
          </a:prstGeom>
        </p:spPr>
        <p:txBody>
          <a:bodyPr/>
          <a:lstStyle/>
          <a:p>
            <a:pPr algn="ctr" eaLnBrk="1" hangingPunct="1"/>
            <a:r>
              <a:rPr lang="en-US" altLang="en-US" sz="3200" dirty="0">
                <a:solidFill>
                  <a:srgbClr val="00FFFF"/>
                </a:solidFill>
                <a:latin typeface="Times New Roman" panose="02020603050405020304" pitchFamily="18" charset="0"/>
                <a:cs typeface="Times New Roman" panose="02020603050405020304" pitchFamily="18" charset="0"/>
              </a:rPr>
              <a:t>Quantum Confinement</a:t>
            </a:r>
          </a:p>
        </p:txBody>
      </p:sp>
      <p:sp>
        <p:nvSpPr>
          <p:cNvPr id="9219" name="Rectangle 3"/>
          <p:cNvSpPr>
            <a:spLocks noGrp="1" noChangeArrowheads="1"/>
          </p:cNvSpPr>
          <p:nvPr>
            <p:ph type="body" idx="4294967295"/>
          </p:nvPr>
        </p:nvSpPr>
        <p:spPr>
          <a:xfrm>
            <a:off x="648892" y="1916832"/>
            <a:ext cx="8495108" cy="3394075"/>
          </a:xfrm>
          <a:prstGeom prst="rect">
            <a:avLst/>
          </a:prstGeom>
        </p:spPr>
        <p:txBody>
          <a:bodyPr/>
          <a:lstStyle/>
          <a:p>
            <a:pPr eaLnBrk="1" hangingPunct="1"/>
            <a:r>
              <a:rPr lang="en-US" altLang="en-US" sz="2000" b="1" dirty="0">
                <a:solidFill>
                  <a:srgbClr val="FFC000"/>
                </a:solidFill>
                <a:latin typeface="Times New Roman" panose="02020603050405020304" pitchFamily="18" charset="0"/>
                <a:cs typeface="Times New Roman" panose="02020603050405020304" pitchFamily="18" charset="0"/>
              </a:rPr>
              <a:t>Recall that when atoms are brought together in a bulk material the number of energy states increases substantially to form nearly continuous bands of states.</a:t>
            </a:r>
          </a:p>
        </p:txBody>
      </p:sp>
      <p:grpSp>
        <p:nvGrpSpPr>
          <p:cNvPr id="3" name="Group 2"/>
          <p:cNvGrpSpPr/>
          <p:nvPr/>
        </p:nvGrpSpPr>
        <p:grpSpPr>
          <a:xfrm>
            <a:off x="899592" y="3429000"/>
            <a:ext cx="6912768" cy="2664296"/>
            <a:chOff x="1691680" y="3573016"/>
            <a:chExt cx="5904656" cy="1944216"/>
          </a:xfrm>
        </p:grpSpPr>
        <p:sp>
          <p:nvSpPr>
            <p:cNvPr id="2" name="Rectangle 1"/>
            <p:cNvSpPr/>
            <p:nvPr/>
          </p:nvSpPr>
          <p:spPr bwMode="auto">
            <a:xfrm>
              <a:off x="1691680" y="3573016"/>
              <a:ext cx="5904656" cy="1944216"/>
            </a:xfrm>
            <a:prstGeom prst="rect">
              <a:avLst/>
            </a:prstGeom>
            <a:solidFill>
              <a:srgbClr val="010B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25000">
                <a:ln>
                  <a:noFill/>
                </a:ln>
                <a:solidFill>
                  <a:schemeClr val="tx1"/>
                </a:solidFill>
                <a:effectLst/>
                <a:latin typeface="Times New Roman" pitchFamily="18" charset="0"/>
              </a:endParaRPr>
            </a:p>
          </p:txBody>
        </p:sp>
        <p:sp>
          <p:nvSpPr>
            <p:cNvPr id="4" name="Oval 3"/>
            <p:cNvSpPr/>
            <p:nvPr/>
          </p:nvSpPr>
          <p:spPr>
            <a:xfrm>
              <a:off x="2286000" y="4400550"/>
              <a:ext cx="228600" cy="228600"/>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350" baseline="0" dirty="0">
                  <a:solidFill>
                    <a:prstClr val="white"/>
                  </a:solidFill>
                </a:rPr>
                <a:t>N</a:t>
              </a:r>
            </a:p>
          </p:txBody>
        </p:sp>
        <p:sp>
          <p:nvSpPr>
            <p:cNvPr id="5" name="Oval 4"/>
            <p:cNvSpPr/>
            <p:nvPr/>
          </p:nvSpPr>
          <p:spPr>
            <a:xfrm>
              <a:off x="1943100" y="4114800"/>
              <a:ext cx="914400" cy="85725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sz="1350" baseline="0">
                <a:solidFill>
                  <a:prstClr val="black"/>
                </a:solidFill>
              </a:endParaRPr>
            </a:p>
          </p:txBody>
        </p:sp>
        <p:sp>
          <p:nvSpPr>
            <p:cNvPr id="6" name="Oval 5"/>
            <p:cNvSpPr/>
            <p:nvPr/>
          </p:nvSpPr>
          <p:spPr>
            <a:xfrm>
              <a:off x="2057400" y="4229100"/>
              <a:ext cx="685800" cy="62865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sz="1350" baseline="0">
                <a:solidFill>
                  <a:prstClr val="black"/>
                </a:solidFill>
              </a:endParaRPr>
            </a:p>
          </p:txBody>
        </p:sp>
        <p:sp>
          <p:nvSpPr>
            <p:cNvPr id="7" name="Oval 6"/>
            <p:cNvSpPr/>
            <p:nvPr/>
          </p:nvSpPr>
          <p:spPr>
            <a:xfrm>
              <a:off x="2114550" y="42862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8" name="Oval 7"/>
            <p:cNvSpPr/>
            <p:nvPr/>
          </p:nvSpPr>
          <p:spPr>
            <a:xfrm>
              <a:off x="2686050" y="46291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9" name="Oval 8"/>
            <p:cNvSpPr/>
            <p:nvPr/>
          </p:nvSpPr>
          <p:spPr>
            <a:xfrm>
              <a:off x="1943100" y="434340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10" name="Oval 9"/>
            <p:cNvSpPr/>
            <p:nvPr/>
          </p:nvSpPr>
          <p:spPr>
            <a:xfrm>
              <a:off x="2171700" y="491490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11" name="Oval 10"/>
            <p:cNvSpPr/>
            <p:nvPr/>
          </p:nvSpPr>
          <p:spPr>
            <a:xfrm>
              <a:off x="2628900" y="41719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cxnSp>
          <p:nvCxnSpPr>
            <p:cNvPr id="31" name="Straight Arrow Connector 30"/>
            <p:cNvCxnSpPr/>
            <p:nvPr/>
          </p:nvCxnSpPr>
          <p:spPr>
            <a:xfrm>
              <a:off x="4057650" y="4400550"/>
              <a:ext cx="457200" cy="1191"/>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86100" y="42291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86100" y="43434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86100" y="44577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86100" y="45720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86100" y="46863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86100" y="4800600"/>
              <a:ext cx="228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200400" y="44005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43" name="Oval 42"/>
            <p:cNvSpPr/>
            <p:nvPr/>
          </p:nvSpPr>
          <p:spPr>
            <a:xfrm>
              <a:off x="3143250" y="47434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44" name="Oval 43"/>
            <p:cNvSpPr/>
            <p:nvPr/>
          </p:nvSpPr>
          <p:spPr>
            <a:xfrm>
              <a:off x="3200400" y="46291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sp>
          <p:nvSpPr>
            <p:cNvPr id="45" name="Oval 44"/>
            <p:cNvSpPr/>
            <p:nvPr/>
          </p:nvSpPr>
          <p:spPr>
            <a:xfrm>
              <a:off x="3143250" y="4514850"/>
              <a:ext cx="57150" cy="57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1350" baseline="0">
                <a:solidFill>
                  <a:prstClr val="white"/>
                </a:solidFill>
              </a:endParaRPr>
            </a:p>
          </p:txBody>
        </p:sp>
        <p:cxnSp>
          <p:nvCxnSpPr>
            <p:cNvPr id="47" name="Straight Arrow Connector 46"/>
            <p:cNvCxnSpPr/>
            <p:nvPr/>
          </p:nvCxnSpPr>
          <p:spPr>
            <a:xfrm rot="5400000" flipH="1" flipV="1">
              <a:off x="3142060" y="4514851"/>
              <a:ext cx="801291" cy="119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40" name="TextBox 49"/>
            <p:cNvSpPr txBox="1">
              <a:spLocks noChangeArrowheads="1"/>
            </p:cNvSpPr>
            <p:nvPr/>
          </p:nvSpPr>
          <p:spPr bwMode="auto">
            <a:xfrm>
              <a:off x="3314701" y="3943351"/>
              <a:ext cx="550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aseline="0">
                  <a:solidFill>
                    <a:prstClr val="black"/>
                  </a:solidFill>
                </a:rPr>
                <a:t>Energy</a:t>
              </a:r>
            </a:p>
          </p:txBody>
        </p:sp>
        <p:grpSp>
          <p:nvGrpSpPr>
            <p:cNvPr id="12" name="Group 36"/>
            <p:cNvGrpSpPr>
              <a:grpSpLocks/>
            </p:cNvGrpSpPr>
            <p:nvPr/>
          </p:nvGrpSpPr>
          <p:grpSpPr bwMode="auto">
            <a:xfrm>
              <a:off x="4724401" y="3857626"/>
              <a:ext cx="2740819" cy="1116806"/>
              <a:chOff x="3008" y="2544"/>
              <a:chExt cx="2302" cy="938"/>
            </a:xfrm>
          </p:grpSpPr>
          <p:cxnSp>
            <p:nvCxnSpPr>
              <p:cNvPr id="13" name="Straight Connector 12"/>
              <p:cNvCxnSpPr/>
              <p:nvPr/>
            </p:nvCxnSpPr>
            <p:spPr>
              <a:xfrm>
                <a:off x="3512" y="2613"/>
                <a:ext cx="1248" cy="0"/>
              </a:xfrm>
              <a:prstGeom prst="line">
                <a:avLst/>
              </a:prstGeom>
              <a:ln w="10160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tileRect/>
                </a:gradFill>
                <a:prstDash val="soli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12" y="2951"/>
                <a:ext cx="1248" cy="0"/>
              </a:xfrm>
              <a:prstGeom prst="line">
                <a:avLst/>
              </a:prstGeom>
              <a:ln w="10160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tileRect/>
                </a:gradFill>
                <a:prstDash val="solid"/>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3008" y="3242"/>
                <a:ext cx="336" cy="24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cxnSp>
            <p:nvCxnSpPr>
              <p:cNvPr id="19" name="Straight Connector 18"/>
              <p:cNvCxnSpPr/>
              <p:nvPr/>
            </p:nvCxnSpPr>
            <p:spPr>
              <a:xfrm flipV="1">
                <a:off x="3056" y="3050"/>
                <a:ext cx="480" cy="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3344" y="3050"/>
                <a:ext cx="192" cy="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3224" y="3170"/>
                <a:ext cx="432" cy="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4703" y="3024"/>
                <a:ext cx="673" cy="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51" name="TextBox 50"/>
              <p:cNvSpPr txBox="1">
                <a:spLocks noChangeArrowheads="1"/>
              </p:cNvSpPr>
              <p:nvPr/>
            </p:nvSpPr>
            <p:spPr bwMode="auto">
              <a:xfrm>
                <a:off x="4848" y="2544"/>
                <a:ext cx="4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aseline="0">
                    <a:solidFill>
                      <a:prstClr val="black"/>
                    </a:solidFill>
                  </a:rPr>
                  <a:t>Energy</a:t>
                </a:r>
              </a:p>
            </p:txBody>
          </p:sp>
        </p:grpSp>
      </p:grpSp>
    </p:spTree>
    <p:extLst>
      <p:ext uri="{BB962C8B-B14F-4D97-AF65-F5344CB8AC3E}">
        <p14:creationId xmlns:p14="http://schemas.microsoft.com/office/powerpoint/2010/main" val="532087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95736" y="4149080"/>
            <a:ext cx="4464496" cy="1728192"/>
          </a:xfrm>
          <a:prstGeom prst="rect">
            <a:avLst/>
          </a:prstGeom>
          <a:solidFill>
            <a:srgbClr val="010B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25000">
              <a:ln>
                <a:noFill/>
              </a:ln>
              <a:solidFill>
                <a:schemeClr val="tx1"/>
              </a:solidFill>
              <a:effectLst/>
              <a:latin typeface="Times New Roman" pitchFamily="18" charset="0"/>
            </a:endParaRPr>
          </a:p>
        </p:txBody>
      </p:sp>
      <p:sp>
        <p:nvSpPr>
          <p:cNvPr id="10242" name="Rectangle 2"/>
          <p:cNvSpPr>
            <a:spLocks noGrp="1" noChangeArrowheads="1"/>
          </p:cNvSpPr>
          <p:nvPr>
            <p:ph type="title" idx="4294967295"/>
          </p:nvPr>
        </p:nvSpPr>
        <p:spPr>
          <a:xfrm>
            <a:off x="467544" y="143470"/>
            <a:ext cx="8229600" cy="1143000"/>
          </a:xfrm>
          <a:prstGeom prst="rect">
            <a:avLst/>
          </a:prstGeom>
        </p:spPr>
        <p:txBody>
          <a:bodyPr/>
          <a:lstStyle/>
          <a:p>
            <a:pPr algn="ctr" eaLnBrk="1" hangingPunct="1"/>
            <a:r>
              <a:rPr lang="en-US" altLang="en-US" sz="3000" dirty="0">
                <a:solidFill>
                  <a:srgbClr val="00FFFF"/>
                </a:solidFill>
                <a:latin typeface="Times New Roman" panose="02020603050405020304" pitchFamily="18" charset="0"/>
                <a:cs typeface="Times New Roman" panose="02020603050405020304" pitchFamily="18" charset="0"/>
              </a:rPr>
              <a:t>Quantum Confinement </a:t>
            </a:r>
          </a:p>
        </p:txBody>
      </p:sp>
      <p:sp>
        <p:nvSpPr>
          <p:cNvPr id="10243" name="Rectangle 3"/>
          <p:cNvSpPr>
            <a:spLocks noGrp="1" noChangeArrowheads="1"/>
          </p:cNvSpPr>
          <p:nvPr>
            <p:ph type="body" idx="4294967295"/>
          </p:nvPr>
        </p:nvSpPr>
        <p:spPr>
          <a:xfrm>
            <a:off x="636489" y="1411657"/>
            <a:ext cx="8604448" cy="2343150"/>
          </a:xfrm>
          <a:prstGeom prst="rect">
            <a:avLst/>
          </a:prstGeom>
        </p:spPr>
        <p:txBody>
          <a:bodyPr>
            <a:normAutofit fontScale="92500" lnSpcReduction="20000"/>
          </a:bodyPr>
          <a:lstStyle/>
          <a:p>
            <a:pPr eaLnBrk="1" hangingPunct="1"/>
            <a:r>
              <a:rPr lang="en-US" altLang="en-US" sz="2000" b="1" dirty="0">
                <a:effectLst/>
                <a:latin typeface="Times New Roman" panose="02020603050405020304" pitchFamily="18" charset="0"/>
                <a:cs typeface="Times New Roman" panose="02020603050405020304" pitchFamily="18" charset="0"/>
              </a:rPr>
              <a:t>The reduction in the number of atoms in a material results in the confinement of normally delocalized energy states.</a:t>
            </a:r>
          </a:p>
          <a:p>
            <a:pPr eaLnBrk="1" hangingPunct="1"/>
            <a:endParaRPr lang="en-US" altLang="en-US" sz="2000" b="1" dirty="0">
              <a:effectLst/>
              <a:latin typeface="Times New Roman" panose="02020603050405020304" pitchFamily="18" charset="0"/>
              <a:cs typeface="Times New Roman" panose="02020603050405020304" pitchFamily="18" charset="0"/>
            </a:endParaRPr>
          </a:p>
          <a:p>
            <a:pPr eaLnBrk="1" hangingPunct="1"/>
            <a:r>
              <a:rPr lang="en-US" altLang="en-US" sz="2000" b="1" dirty="0">
                <a:effectLst/>
                <a:latin typeface="Times New Roman" panose="02020603050405020304" pitchFamily="18" charset="0"/>
                <a:cs typeface="Times New Roman" panose="02020603050405020304" pitchFamily="18" charset="0"/>
              </a:rPr>
              <a:t>Electron-hole pairs become spatially confined when the diameter of a particle approaches the de Broglie wavelength of electrons in the conduction band. </a:t>
            </a:r>
          </a:p>
          <a:p>
            <a:pPr eaLnBrk="1" hangingPunct="1"/>
            <a:endParaRPr lang="en-US" altLang="en-US" sz="2000" b="1" dirty="0">
              <a:effectLst/>
              <a:latin typeface="Times New Roman" panose="02020603050405020304" pitchFamily="18" charset="0"/>
              <a:cs typeface="Times New Roman" panose="02020603050405020304" pitchFamily="18" charset="0"/>
            </a:endParaRPr>
          </a:p>
          <a:p>
            <a:pPr eaLnBrk="1" hangingPunct="1"/>
            <a:r>
              <a:rPr lang="en-US" altLang="en-US" sz="2000" b="1" dirty="0">
                <a:effectLst/>
                <a:latin typeface="Times New Roman" panose="02020603050405020304" pitchFamily="18" charset="0"/>
                <a:cs typeface="Times New Roman" panose="02020603050405020304" pitchFamily="18" charset="0"/>
              </a:rPr>
              <a:t>As a result the energy difference between energy bands is increased with decreasing particle size.</a:t>
            </a:r>
          </a:p>
          <a:p>
            <a:pPr eaLnBrk="1" hangingPunct="1"/>
            <a:endParaRPr lang="en-US" altLang="en-US" sz="2000" b="1" dirty="0">
              <a:effectLst/>
              <a:latin typeface="Times New Roman" panose="02020603050405020304" pitchFamily="18" charset="0"/>
              <a:cs typeface="Times New Roman" panose="02020603050405020304" pitchFamily="18" charset="0"/>
            </a:endParaRPr>
          </a:p>
          <a:p>
            <a:pPr eaLnBrk="1" hangingPunct="1"/>
            <a:endParaRPr lang="en-US" altLang="en-US" sz="2000" b="1" dirty="0">
              <a:solidFill>
                <a:srgbClr val="FFC000"/>
              </a:solidFill>
              <a:effectLst/>
              <a:latin typeface="Times New Roman" panose="02020603050405020304" pitchFamily="18" charset="0"/>
              <a:cs typeface="Times New Roman" panose="02020603050405020304" pitchFamily="18" charset="0"/>
            </a:endParaRPr>
          </a:p>
          <a:p>
            <a:pPr eaLnBrk="1" hangingPunct="1"/>
            <a:endParaRPr lang="en-US" altLang="en-US" sz="2000" b="1" dirty="0">
              <a:solidFill>
                <a:srgbClr val="FFC00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3052763" y="4572000"/>
            <a:ext cx="857250" cy="2857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sp>
        <p:nvSpPr>
          <p:cNvPr id="5" name="Rectangle 4"/>
          <p:cNvSpPr/>
          <p:nvPr/>
        </p:nvSpPr>
        <p:spPr>
          <a:xfrm>
            <a:off x="3052763" y="4457700"/>
            <a:ext cx="857250" cy="2857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sp>
        <p:nvSpPr>
          <p:cNvPr id="6" name="Rectangle 5"/>
          <p:cNvSpPr/>
          <p:nvPr/>
        </p:nvSpPr>
        <p:spPr>
          <a:xfrm>
            <a:off x="3052763" y="5257800"/>
            <a:ext cx="857250" cy="2857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sp>
        <p:nvSpPr>
          <p:cNvPr id="7" name="Rectangle 6"/>
          <p:cNvSpPr/>
          <p:nvPr/>
        </p:nvSpPr>
        <p:spPr>
          <a:xfrm>
            <a:off x="3052763" y="5143500"/>
            <a:ext cx="857250" cy="2857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cxnSp>
        <p:nvCxnSpPr>
          <p:cNvPr id="8" name="Straight Arrow Connector 7"/>
          <p:cNvCxnSpPr/>
          <p:nvPr/>
        </p:nvCxnSpPr>
        <p:spPr>
          <a:xfrm>
            <a:off x="4481513" y="5029200"/>
            <a:ext cx="457200" cy="1191"/>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2137172" y="5029201"/>
            <a:ext cx="1029891" cy="119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8" name="TextBox 11"/>
          <p:cNvSpPr txBox="1">
            <a:spLocks noChangeArrowheads="1"/>
          </p:cNvSpPr>
          <p:nvPr/>
        </p:nvSpPr>
        <p:spPr bwMode="auto">
          <a:xfrm>
            <a:off x="2424114" y="4343401"/>
            <a:ext cx="550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aseline="0">
                <a:solidFill>
                  <a:prstClr val="black"/>
                </a:solidFill>
              </a:rPr>
              <a:t>Energy</a:t>
            </a:r>
          </a:p>
        </p:txBody>
      </p:sp>
      <p:sp>
        <p:nvSpPr>
          <p:cNvPr id="11" name="TextBox 10"/>
          <p:cNvSpPr txBox="1"/>
          <p:nvPr/>
        </p:nvSpPr>
        <p:spPr>
          <a:xfrm>
            <a:off x="3967162" y="4914901"/>
            <a:ext cx="308098" cy="219291"/>
          </a:xfrm>
          <a:prstGeom prst="rect">
            <a:avLst/>
          </a:prstGeom>
          <a:noFill/>
        </p:spPr>
        <p:txBody>
          <a:bodyPr wrap="none">
            <a:spAutoFit/>
          </a:bodyPr>
          <a:lstStyle/>
          <a:p>
            <a:pPr eaLnBrk="1" hangingPunct="1">
              <a:defRPr/>
            </a:pPr>
            <a:r>
              <a:rPr lang="en-US" sz="788" baseline="0" dirty="0">
                <a:solidFill>
                  <a:prstClr val="black"/>
                </a:solidFill>
                <a:latin typeface="Arial" charset="0"/>
              </a:rPr>
              <a:t>E</a:t>
            </a:r>
            <a:r>
              <a:rPr lang="en-US" sz="788" dirty="0">
                <a:solidFill>
                  <a:prstClr val="black"/>
                </a:solidFill>
                <a:latin typeface="Arial" charset="0"/>
              </a:rPr>
              <a:t>g</a:t>
            </a:r>
            <a:r>
              <a:rPr lang="en-US" sz="825" dirty="0">
                <a:solidFill>
                  <a:prstClr val="black"/>
                </a:solidFill>
                <a:latin typeface="Arial" charset="0"/>
              </a:rPr>
              <a:t> </a:t>
            </a:r>
            <a:endParaRPr lang="en-US" sz="788" baseline="0" dirty="0">
              <a:solidFill>
                <a:prstClr val="black"/>
              </a:solidFill>
              <a:latin typeface="Arial" charset="0"/>
            </a:endParaRPr>
          </a:p>
        </p:txBody>
      </p:sp>
      <p:cxnSp>
        <p:nvCxnSpPr>
          <p:cNvPr id="12" name="Straight Arrow Connector 11"/>
          <p:cNvCxnSpPr/>
          <p:nvPr/>
        </p:nvCxnSpPr>
        <p:spPr>
          <a:xfrm rot="5400000">
            <a:off x="3825479" y="5000625"/>
            <a:ext cx="284559" cy="1191"/>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281613" y="4572000"/>
            <a:ext cx="857250" cy="1714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sp>
        <p:nvSpPr>
          <p:cNvPr id="14" name="Rectangle 13"/>
          <p:cNvSpPr/>
          <p:nvPr/>
        </p:nvSpPr>
        <p:spPr>
          <a:xfrm>
            <a:off x="5281613" y="5257800"/>
            <a:ext cx="857250" cy="17145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350" baseline="0">
              <a:solidFill>
                <a:prstClr val="black"/>
              </a:solidFill>
            </a:endParaRPr>
          </a:p>
        </p:txBody>
      </p:sp>
      <p:cxnSp>
        <p:nvCxnSpPr>
          <p:cNvPr id="15" name="Straight Arrow Connector 14"/>
          <p:cNvCxnSpPr/>
          <p:nvPr/>
        </p:nvCxnSpPr>
        <p:spPr>
          <a:xfrm rot="5400000">
            <a:off x="5968604" y="4972050"/>
            <a:ext cx="570309" cy="1191"/>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53162" y="4857751"/>
            <a:ext cx="308098" cy="219291"/>
          </a:xfrm>
          <a:prstGeom prst="rect">
            <a:avLst/>
          </a:prstGeom>
          <a:noFill/>
        </p:spPr>
        <p:txBody>
          <a:bodyPr wrap="none">
            <a:spAutoFit/>
          </a:bodyPr>
          <a:lstStyle/>
          <a:p>
            <a:pPr eaLnBrk="1" hangingPunct="1">
              <a:defRPr/>
            </a:pPr>
            <a:r>
              <a:rPr lang="en-US" sz="788" baseline="0" dirty="0">
                <a:solidFill>
                  <a:prstClr val="black"/>
                </a:solidFill>
                <a:latin typeface="Arial" charset="0"/>
              </a:rPr>
              <a:t>E</a:t>
            </a:r>
            <a:r>
              <a:rPr lang="en-US" sz="788" dirty="0">
                <a:solidFill>
                  <a:prstClr val="black"/>
                </a:solidFill>
                <a:latin typeface="Arial" charset="0"/>
              </a:rPr>
              <a:t>g</a:t>
            </a:r>
            <a:r>
              <a:rPr lang="en-US" sz="825" dirty="0">
                <a:solidFill>
                  <a:prstClr val="black"/>
                </a:solidFill>
                <a:latin typeface="Arial" charset="0"/>
              </a:rPr>
              <a:t> </a:t>
            </a:r>
            <a:endParaRPr lang="en-US" sz="788" baseline="0" dirty="0">
              <a:solidFill>
                <a:prstClr val="black"/>
              </a:solidFill>
              <a:latin typeface="Arial" charset="0"/>
            </a:endParaRPr>
          </a:p>
        </p:txBody>
      </p:sp>
    </p:spTree>
    <p:extLst>
      <p:ext uri="{BB962C8B-B14F-4D97-AF65-F5344CB8AC3E}">
        <p14:creationId xmlns:p14="http://schemas.microsoft.com/office/powerpoint/2010/main" val="15116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74638"/>
            <a:ext cx="8229600" cy="1143000"/>
          </a:xfrm>
          <a:prstGeom prst="rect">
            <a:avLst/>
          </a:prstGeom>
        </p:spPr>
        <p:txBody>
          <a:bodyPr/>
          <a:lstStyle/>
          <a:p>
            <a:pPr algn="ctr" eaLnBrk="1" hangingPunct="1"/>
            <a:r>
              <a:rPr lang="en-US" altLang="en-US" sz="3200" dirty="0">
                <a:latin typeface="Times New Roman" panose="02020603050405020304" pitchFamily="18" charset="0"/>
                <a:cs typeface="Times New Roman" panose="02020603050405020304" pitchFamily="18" charset="0"/>
              </a:rPr>
              <a:t>Quantum Confinement </a:t>
            </a:r>
          </a:p>
        </p:txBody>
      </p:sp>
      <p:sp>
        <p:nvSpPr>
          <p:cNvPr id="11267" name="Rectangle 3"/>
          <p:cNvSpPr>
            <a:spLocks noGrp="1" noChangeArrowheads="1"/>
          </p:cNvSpPr>
          <p:nvPr>
            <p:ph type="body" idx="4294967295"/>
          </p:nvPr>
        </p:nvSpPr>
        <p:spPr>
          <a:xfrm>
            <a:off x="683568" y="1646217"/>
            <a:ext cx="8136904" cy="3657600"/>
          </a:xfrm>
          <a:prstGeom prst="rect">
            <a:avLst/>
          </a:prstGeom>
        </p:spPr>
        <p:txBody>
          <a:bodyPr>
            <a:normAutofit fontScale="85000" lnSpcReduction="20000"/>
          </a:bodyPr>
          <a:lstStyle/>
          <a:p>
            <a:pPr eaLnBrk="1" hangingPunct="1"/>
            <a:r>
              <a:rPr lang="en-US" altLang="en-US" sz="2000" b="1" dirty="0">
                <a:latin typeface="Times New Roman" panose="02020603050405020304" pitchFamily="18" charset="0"/>
                <a:cs typeface="Times New Roman" panose="02020603050405020304" pitchFamily="18" charset="0"/>
              </a:rPr>
              <a:t>This is very similar to the famous particle-in-a-box scenario and can be understood by examining the Heisenberg Uncertainty Principle.</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The Uncertainty Principle states that the more precisely one knows the position of a particle, the more uncertainty in its momentum (and vice versa).</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Therefore, the more spatially confined and localized a particle becomes, the broader the range of its momentum/energy.</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This is manifested as an increase in the average energy of electrons in the conduction band = increased energy level spacing = larger bandgap</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The bandgap of a spherical quantum dot is increased from its bulk value by a factor of 1/R</a:t>
            </a:r>
            <a:r>
              <a:rPr lang="en-US" altLang="en-US" sz="2000" b="1" baseline="30000" dirty="0">
                <a:latin typeface="Times New Roman" panose="02020603050405020304" pitchFamily="18" charset="0"/>
                <a:cs typeface="Times New Roman" panose="02020603050405020304" pitchFamily="18" charset="0"/>
              </a:rPr>
              <a:t>2</a:t>
            </a:r>
            <a:r>
              <a:rPr lang="en-US" altLang="en-US" sz="2000" b="1" dirty="0">
                <a:latin typeface="Times New Roman" panose="02020603050405020304" pitchFamily="18" charset="0"/>
                <a:cs typeface="Times New Roman" panose="02020603050405020304" pitchFamily="18" charset="0"/>
              </a:rPr>
              <a:t>, where R is the particle radius</a:t>
            </a:r>
            <a:r>
              <a:rPr lang="en-US" altLang="en-US" sz="2000" b="1" dirty="0">
                <a:solidFill>
                  <a:srgbClr val="FFC0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683568" y="5877272"/>
            <a:ext cx="5622180" cy="523220"/>
          </a:xfrm>
          <a:prstGeom prst="rect">
            <a:avLst/>
          </a:prstGeom>
          <a:noFill/>
        </p:spPr>
        <p:txBody>
          <a:bodyPr wrap="none">
            <a:spAutoFit/>
          </a:bodyPr>
          <a:lstStyle/>
          <a:p>
            <a:pPr marL="285750" indent="-285750" eaLnBrk="1" hangingPunct="1">
              <a:buFont typeface="Arial" panose="020B0604020202020204" pitchFamily="34" charset="0"/>
              <a:buChar char="•"/>
              <a:defRPr/>
            </a:pPr>
            <a:r>
              <a:rPr lang="en-US" sz="1400" baseline="0" dirty="0">
                <a:solidFill>
                  <a:srgbClr val="FFC000"/>
                </a:solidFill>
                <a:latin typeface="Calibri"/>
              </a:rPr>
              <a:t>Based upon single particle solutions of the </a:t>
            </a:r>
            <a:r>
              <a:rPr lang="en-US" sz="1400" baseline="0" dirty="0" err="1">
                <a:solidFill>
                  <a:srgbClr val="FFC000"/>
                </a:solidFill>
                <a:latin typeface="Calibri"/>
              </a:rPr>
              <a:t>schrodinger</a:t>
            </a:r>
            <a:r>
              <a:rPr lang="en-US" sz="1400" baseline="0" dirty="0">
                <a:solidFill>
                  <a:srgbClr val="FFC000"/>
                </a:solidFill>
                <a:latin typeface="Calibri"/>
              </a:rPr>
              <a:t> wave equation </a:t>
            </a:r>
          </a:p>
          <a:p>
            <a:pPr marL="285750" indent="-285750" eaLnBrk="1" hangingPunct="1">
              <a:buFont typeface="Arial" panose="020B0604020202020204" pitchFamily="34" charset="0"/>
              <a:buChar char="•"/>
              <a:defRPr/>
            </a:pPr>
            <a:r>
              <a:rPr lang="en-US" sz="1400" baseline="0" dirty="0">
                <a:solidFill>
                  <a:srgbClr val="FFC000"/>
                </a:solidFill>
                <a:latin typeface="Calibri"/>
              </a:rPr>
              <a:t> valid for R&lt; the exciton </a:t>
            </a:r>
            <a:r>
              <a:rPr lang="en-US" sz="1400" baseline="0" dirty="0" err="1">
                <a:solidFill>
                  <a:srgbClr val="FFC000"/>
                </a:solidFill>
                <a:latin typeface="Calibri"/>
              </a:rPr>
              <a:t>bohr</a:t>
            </a:r>
            <a:r>
              <a:rPr lang="en-US" sz="1400" baseline="0" dirty="0">
                <a:solidFill>
                  <a:srgbClr val="FFC000"/>
                </a:solidFill>
                <a:latin typeface="Calibri"/>
              </a:rPr>
              <a:t> radius.</a:t>
            </a:r>
          </a:p>
        </p:txBody>
      </p:sp>
    </p:spTree>
    <p:extLst>
      <p:ext uri="{BB962C8B-B14F-4D97-AF65-F5344CB8AC3E}">
        <p14:creationId xmlns:p14="http://schemas.microsoft.com/office/powerpoint/2010/main" val="3344215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274638"/>
            <a:ext cx="8229600" cy="677713"/>
          </a:xfrm>
          <a:prstGeom prst="rect">
            <a:avLst/>
          </a:prstGeom>
        </p:spPr>
        <p:txBody>
          <a:bodyPr/>
          <a:lstStyle/>
          <a:p>
            <a:pPr algn="ctr" eaLnBrk="1" hangingPunct="1"/>
            <a:r>
              <a:rPr lang="en-US" altLang="en-US" sz="3200" dirty="0">
                <a:solidFill>
                  <a:srgbClr val="00FFFF"/>
                </a:solidFill>
                <a:latin typeface="Times New Roman" panose="02020603050405020304" pitchFamily="18" charset="0"/>
                <a:cs typeface="Times New Roman" panose="02020603050405020304" pitchFamily="18" charset="0"/>
              </a:rPr>
              <a:t>Quantum Confinement</a:t>
            </a:r>
          </a:p>
        </p:txBody>
      </p:sp>
      <p:sp>
        <p:nvSpPr>
          <p:cNvPr id="12291" name="Content Placeholder 3"/>
          <p:cNvSpPr>
            <a:spLocks noGrp="1"/>
          </p:cNvSpPr>
          <p:nvPr>
            <p:ph idx="4294967295"/>
          </p:nvPr>
        </p:nvSpPr>
        <p:spPr>
          <a:xfrm>
            <a:off x="619065" y="1790358"/>
            <a:ext cx="8248770" cy="2000250"/>
          </a:xfrm>
          <a:prstGeom prst="rect">
            <a:avLst/>
          </a:prstGeom>
        </p:spPr>
        <p:txBody>
          <a:bodyPr>
            <a:normAutofit fontScale="92500" lnSpcReduction="20000"/>
          </a:bodyPr>
          <a:lstStyle/>
          <a:p>
            <a:pPr eaLnBrk="1" hangingPunct="1"/>
            <a:r>
              <a:rPr lang="en-US" altLang="en-US" sz="2100" dirty="0">
                <a:latin typeface="Times New Roman" panose="02020603050405020304" pitchFamily="18" charset="0"/>
                <a:cs typeface="Times New Roman" panose="02020603050405020304" pitchFamily="18" charset="0"/>
              </a:rPr>
              <a:t>What does this mean? </a:t>
            </a:r>
          </a:p>
          <a:p>
            <a:pPr lvl="1" eaLnBrk="1" hangingPunct="1"/>
            <a:r>
              <a:rPr lang="en-US" altLang="en-US" sz="1800" dirty="0">
                <a:latin typeface="Times New Roman" panose="02020603050405020304" pitchFamily="18" charset="0"/>
                <a:cs typeface="Times New Roman" panose="02020603050405020304" pitchFamily="18" charset="0"/>
              </a:rPr>
              <a:t>Quantum dots are </a:t>
            </a:r>
            <a:r>
              <a:rPr lang="en-US" altLang="en-US" sz="1800" b="1" dirty="0">
                <a:latin typeface="Times New Roman" panose="02020603050405020304" pitchFamily="18" charset="0"/>
                <a:cs typeface="Times New Roman" panose="02020603050405020304" pitchFamily="18" charset="0"/>
              </a:rPr>
              <a:t>bandgap tunable</a:t>
            </a:r>
            <a:r>
              <a:rPr lang="en-US" altLang="en-US" sz="1800" dirty="0">
                <a:latin typeface="Times New Roman" panose="02020603050405020304" pitchFamily="18" charset="0"/>
                <a:cs typeface="Times New Roman" panose="02020603050405020304" pitchFamily="18" charset="0"/>
              </a:rPr>
              <a:t> by size. We can engineer their optical and electrical properties.</a:t>
            </a:r>
          </a:p>
          <a:p>
            <a:pPr lvl="1" eaLnBrk="1" hangingPunct="1"/>
            <a:r>
              <a:rPr lang="en-US" altLang="en-US" sz="1800" dirty="0">
                <a:latin typeface="Times New Roman" panose="02020603050405020304" pitchFamily="18" charset="0"/>
                <a:cs typeface="Times New Roman" panose="02020603050405020304" pitchFamily="18" charset="0"/>
              </a:rPr>
              <a:t>Smaller QDs have a large bandgap.</a:t>
            </a:r>
          </a:p>
          <a:p>
            <a:pPr lvl="1" eaLnBrk="1" hangingPunct="1"/>
            <a:r>
              <a:rPr lang="en-US" altLang="en-US" sz="1800" dirty="0">
                <a:latin typeface="Times New Roman" panose="02020603050405020304" pitchFamily="18" charset="0"/>
                <a:cs typeface="Times New Roman" panose="02020603050405020304" pitchFamily="18" charset="0"/>
              </a:rPr>
              <a:t>Absorbance and luminescence spectrums are blue shifted with decreasing particle size.</a:t>
            </a:r>
          </a:p>
          <a:p>
            <a:pPr lvl="1" eaLnBrk="1" hangingPunct="1">
              <a:buFont typeface="Arial" panose="020B0604020202020204" pitchFamily="34" charset="0"/>
              <a:buNone/>
            </a:pPr>
            <a:r>
              <a:rPr lang="en-US" altLang="en-US" dirty="0">
                <a:solidFill>
                  <a:srgbClr val="FFC000"/>
                </a:solidFill>
                <a:latin typeface="Times New Roman" panose="02020603050405020304" pitchFamily="18" charset="0"/>
                <a:cs typeface="Times New Roman" panose="02020603050405020304" pitchFamily="18" charset="0"/>
              </a:rPr>
              <a:t> </a:t>
            </a:r>
          </a:p>
        </p:txBody>
      </p:sp>
      <p:cxnSp>
        <p:nvCxnSpPr>
          <p:cNvPr id="10" name="Straight Arrow Connector 9"/>
          <p:cNvCxnSpPr/>
          <p:nvPr/>
        </p:nvCxnSpPr>
        <p:spPr>
          <a:xfrm rot="5400000" flipH="1" flipV="1">
            <a:off x="1471017" y="5172671"/>
            <a:ext cx="858441"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3" name="TextBox 11"/>
          <p:cNvSpPr txBox="1">
            <a:spLocks noChangeArrowheads="1"/>
          </p:cNvSpPr>
          <p:nvPr/>
        </p:nvSpPr>
        <p:spPr bwMode="auto">
          <a:xfrm>
            <a:off x="1670449" y="4572001"/>
            <a:ext cx="5757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baseline="0">
                <a:solidFill>
                  <a:srgbClr val="FFC000"/>
                </a:solidFill>
              </a:rPr>
              <a:t>Energy</a:t>
            </a:r>
          </a:p>
        </p:txBody>
      </p:sp>
      <p:pic>
        <p:nvPicPr>
          <p:cNvPr id="122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4676775"/>
            <a:ext cx="20002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647" y="4743451"/>
            <a:ext cx="2057400" cy="93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26"/>
          <p:cNvSpPr/>
          <p:nvPr/>
        </p:nvSpPr>
        <p:spPr>
          <a:xfrm>
            <a:off x="6401992" y="5068492"/>
            <a:ext cx="558403" cy="188119"/>
          </a:xfrm>
          <a:custGeom>
            <a:avLst/>
            <a:gdLst>
              <a:gd name="connsiteX0" fmla="*/ 0 w 744718"/>
              <a:gd name="connsiteY0" fmla="*/ 241954 h 251381"/>
              <a:gd name="connsiteX1" fmla="*/ 94268 w 744718"/>
              <a:gd name="connsiteY1" fmla="*/ 15711 h 251381"/>
              <a:gd name="connsiteX2" fmla="*/ 160256 w 744718"/>
              <a:gd name="connsiteY2" fmla="*/ 251381 h 251381"/>
              <a:gd name="connsiteX3" fmla="*/ 235670 w 744718"/>
              <a:gd name="connsiteY3" fmla="*/ 15711 h 251381"/>
              <a:gd name="connsiteX4" fmla="*/ 320512 w 744718"/>
              <a:gd name="connsiteY4" fmla="*/ 232527 h 251381"/>
              <a:gd name="connsiteX5" fmla="*/ 377072 w 744718"/>
              <a:gd name="connsiteY5" fmla="*/ 15711 h 251381"/>
              <a:gd name="connsiteX6" fmla="*/ 461914 w 744718"/>
              <a:gd name="connsiteY6" fmla="*/ 232527 h 251381"/>
              <a:gd name="connsiteX7" fmla="*/ 518475 w 744718"/>
              <a:gd name="connsiteY7" fmla="*/ 15711 h 251381"/>
              <a:gd name="connsiteX8" fmla="*/ 603316 w 744718"/>
              <a:gd name="connsiteY8" fmla="*/ 138259 h 251381"/>
              <a:gd name="connsiteX9" fmla="*/ 744718 w 744718"/>
              <a:gd name="connsiteY9" fmla="*/ 128832 h 25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718" h="251381">
                <a:moveTo>
                  <a:pt x="0" y="241954"/>
                </a:moveTo>
                <a:cubicBezTo>
                  <a:pt x="33779" y="128047"/>
                  <a:pt x="67559" y="14140"/>
                  <a:pt x="94268" y="15711"/>
                </a:cubicBezTo>
                <a:cubicBezTo>
                  <a:pt x="120977" y="17282"/>
                  <a:pt x="136689" y="251381"/>
                  <a:pt x="160256" y="251381"/>
                </a:cubicBezTo>
                <a:cubicBezTo>
                  <a:pt x="183823" y="251381"/>
                  <a:pt x="208961" y="18853"/>
                  <a:pt x="235670" y="15711"/>
                </a:cubicBezTo>
                <a:cubicBezTo>
                  <a:pt x="262379" y="12569"/>
                  <a:pt x="296945" y="232527"/>
                  <a:pt x="320512" y="232527"/>
                </a:cubicBezTo>
                <a:cubicBezTo>
                  <a:pt x="344079" y="232527"/>
                  <a:pt x="353505" y="15711"/>
                  <a:pt x="377072" y="15711"/>
                </a:cubicBezTo>
                <a:cubicBezTo>
                  <a:pt x="400639" y="15711"/>
                  <a:pt x="438347" y="232527"/>
                  <a:pt x="461914" y="232527"/>
                </a:cubicBezTo>
                <a:cubicBezTo>
                  <a:pt x="485481" y="232527"/>
                  <a:pt x="494908" y="31422"/>
                  <a:pt x="518475" y="15711"/>
                </a:cubicBezTo>
                <a:cubicBezTo>
                  <a:pt x="542042" y="0"/>
                  <a:pt x="565609" y="119406"/>
                  <a:pt x="603316" y="138259"/>
                </a:cubicBezTo>
                <a:cubicBezTo>
                  <a:pt x="641023" y="157113"/>
                  <a:pt x="692870" y="142972"/>
                  <a:pt x="744718" y="128832"/>
                </a:cubicBezTo>
              </a:path>
            </a:pathLst>
          </a:cu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1" baseline="0">
              <a:solidFill>
                <a:srgbClr val="FFC000"/>
              </a:solidFill>
            </a:endParaRPr>
          </a:p>
        </p:txBody>
      </p:sp>
      <p:sp>
        <p:nvSpPr>
          <p:cNvPr id="28" name="Freeform 27"/>
          <p:cNvSpPr/>
          <p:nvPr/>
        </p:nvSpPr>
        <p:spPr>
          <a:xfrm>
            <a:off x="3750469" y="5086351"/>
            <a:ext cx="558404" cy="188119"/>
          </a:xfrm>
          <a:custGeom>
            <a:avLst/>
            <a:gdLst>
              <a:gd name="connsiteX0" fmla="*/ 0 w 744718"/>
              <a:gd name="connsiteY0" fmla="*/ 241954 h 251381"/>
              <a:gd name="connsiteX1" fmla="*/ 94268 w 744718"/>
              <a:gd name="connsiteY1" fmla="*/ 15711 h 251381"/>
              <a:gd name="connsiteX2" fmla="*/ 160256 w 744718"/>
              <a:gd name="connsiteY2" fmla="*/ 251381 h 251381"/>
              <a:gd name="connsiteX3" fmla="*/ 235670 w 744718"/>
              <a:gd name="connsiteY3" fmla="*/ 15711 h 251381"/>
              <a:gd name="connsiteX4" fmla="*/ 320512 w 744718"/>
              <a:gd name="connsiteY4" fmla="*/ 232527 h 251381"/>
              <a:gd name="connsiteX5" fmla="*/ 377072 w 744718"/>
              <a:gd name="connsiteY5" fmla="*/ 15711 h 251381"/>
              <a:gd name="connsiteX6" fmla="*/ 461914 w 744718"/>
              <a:gd name="connsiteY6" fmla="*/ 232527 h 251381"/>
              <a:gd name="connsiteX7" fmla="*/ 518475 w 744718"/>
              <a:gd name="connsiteY7" fmla="*/ 15711 h 251381"/>
              <a:gd name="connsiteX8" fmla="*/ 603316 w 744718"/>
              <a:gd name="connsiteY8" fmla="*/ 138259 h 251381"/>
              <a:gd name="connsiteX9" fmla="*/ 744718 w 744718"/>
              <a:gd name="connsiteY9" fmla="*/ 128832 h 25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718" h="251381">
                <a:moveTo>
                  <a:pt x="0" y="241954"/>
                </a:moveTo>
                <a:cubicBezTo>
                  <a:pt x="33779" y="128047"/>
                  <a:pt x="67559" y="14140"/>
                  <a:pt x="94268" y="15711"/>
                </a:cubicBezTo>
                <a:cubicBezTo>
                  <a:pt x="120977" y="17282"/>
                  <a:pt x="136689" y="251381"/>
                  <a:pt x="160256" y="251381"/>
                </a:cubicBezTo>
                <a:cubicBezTo>
                  <a:pt x="183823" y="251381"/>
                  <a:pt x="208961" y="18853"/>
                  <a:pt x="235670" y="15711"/>
                </a:cubicBezTo>
                <a:cubicBezTo>
                  <a:pt x="262379" y="12569"/>
                  <a:pt x="296945" y="232527"/>
                  <a:pt x="320512" y="232527"/>
                </a:cubicBezTo>
                <a:cubicBezTo>
                  <a:pt x="344079" y="232527"/>
                  <a:pt x="353505" y="15711"/>
                  <a:pt x="377072" y="15711"/>
                </a:cubicBezTo>
                <a:cubicBezTo>
                  <a:pt x="400639" y="15711"/>
                  <a:pt x="438347" y="232527"/>
                  <a:pt x="461914" y="232527"/>
                </a:cubicBezTo>
                <a:cubicBezTo>
                  <a:pt x="485481" y="232527"/>
                  <a:pt x="494908" y="31422"/>
                  <a:pt x="518475" y="15711"/>
                </a:cubicBezTo>
                <a:cubicBezTo>
                  <a:pt x="542042" y="0"/>
                  <a:pt x="565609" y="119406"/>
                  <a:pt x="603316" y="138259"/>
                </a:cubicBezTo>
                <a:cubicBezTo>
                  <a:pt x="641023" y="157113"/>
                  <a:pt x="692870" y="142972"/>
                  <a:pt x="744718" y="128832"/>
                </a:cubicBezTo>
              </a:path>
            </a:pathLst>
          </a:cu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1" baseline="0">
              <a:solidFill>
                <a:srgbClr val="FFC000"/>
              </a:solidFill>
            </a:endParaRPr>
          </a:p>
        </p:txBody>
      </p:sp>
      <p:sp>
        <p:nvSpPr>
          <p:cNvPr id="12298" name="TextBox 30"/>
          <p:cNvSpPr txBox="1">
            <a:spLocks noChangeArrowheads="1"/>
          </p:cNvSpPr>
          <p:nvPr/>
        </p:nvSpPr>
        <p:spPr bwMode="auto">
          <a:xfrm>
            <a:off x="6916341" y="5055395"/>
            <a:ext cx="6495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baseline="0">
                <a:solidFill>
                  <a:srgbClr val="FFC000"/>
                </a:solidFill>
              </a:rPr>
              <a:t>650 nm</a:t>
            </a:r>
          </a:p>
        </p:txBody>
      </p:sp>
      <p:sp>
        <p:nvSpPr>
          <p:cNvPr id="12299" name="TextBox 31"/>
          <p:cNvSpPr txBox="1">
            <a:spLocks noChangeArrowheads="1"/>
          </p:cNvSpPr>
          <p:nvPr/>
        </p:nvSpPr>
        <p:spPr bwMode="auto">
          <a:xfrm>
            <a:off x="4267200" y="5073254"/>
            <a:ext cx="6495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baseline="0">
                <a:solidFill>
                  <a:srgbClr val="FFC000"/>
                </a:solidFill>
              </a:rPr>
              <a:t>555 nm</a:t>
            </a:r>
          </a:p>
        </p:txBody>
      </p:sp>
      <p:grpSp>
        <p:nvGrpSpPr>
          <p:cNvPr id="2" name="Group 24"/>
          <p:cNvGrpSpPr>
            <a:grpSpLocks/>
          </p:cNvGrpSpPr>
          <p:nvPr/>
        </p:nvGrpSpPr>
        <p:grpSpPr bwMode="auto">
          <a:xfrm>
            <a:off x="2794397" y="3889773"/>
            <a:ext cx="932259" cy="931069"/>
            <a:chOff x="5684727" y="3879935"/>
            <a:chExt cx="1242166" cy="1242165"/>
          </a:xfrm>
        </p:grpSpPr>
        <p:sp>
          <p:nvSpPr>
            <p:cNvPr id="24" name="Oval 23"/>
            <p:cNvSpPr>
              <a:spLocks noChangeAspect="1"/>
            </p:cNvSpPr>
            <p:nvPr/>
          </p:nvSpPr>
          <p:spPr>
            <a:xfrm>
              <a:off x="5684728" y="3879935"/>
              <a:ext cx="1242165" cy="1242165"/>
            </a:xfrm>
            <a:prstGeom prst="ellipse">
              <a:avLst/>
            </a:prstGeom>
            <a:gradFill>
              <a:gsLst>
                <a:gs pos="0">
                  <a:srgbClr val="DDEBCF"/>
                </a:gs>
                <a:gs pos="50000">
                  <a:srgbClr val="FF7C80"/>
                </a:gs>
                <a:gs pos="100000">
                  <a:srgbClr val="FF0000"/>
                </a:gs>
              </a:gsLst>
              <a:path path="circle">
                <a:fillToRect l="50000" t="50000" r="50000" b="50000"/>
              </a:path>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1" baseline="0">
                <a:solidFill>
                  <a:srgbClr val="FFC000"/>
                </a:solidFill>
              </a:endParaRPr>
            </a:p>
          </p:txBody>
        </p:sp>
        <p:cxnSp>
          <p:nvCxnSpPr>
            <p:cNvPr id="34" name="Straight Arrow Connector 33"/>
            <p:cNvCxnSpPr>
              <a:endCxn id="24" idx="6"/>
            </p:cNvCxnSpPr>
            <p:nvPr/>
          </p:nvCxnSpPr>
          <p:spPr>
            <a:xfrm rot="10800000" flipH="1">
              <a:off x="5684727" y="4501017"/>
              <a:ext cx="1242166" cy="158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 name="Group 25"/>
          <p:cNvGrpSpPr>
            <a:grpSpLocks/>
          </p:cNvGrpSpPr>
          <p:nvPr/>
        </p:nvGrpSpPr>
        <p:grpSpPr bwMode="auto">
          <a:xfrm>
            <a:off x="5536406" y="4069556"/>
            <a:ext cx="571500" cy="571500"/>
            <a:chOff x="5858007" y="4391415"/>
            <a:chExt cx="762000" cy="762000"/>
          </a:xfrm>
        </p:grpSpPr>
        <p:sp>
          <p:nvSpPr>
            <p:cNvPr id="29" name="Oval 28"/>
            <p:cNvSpPr/>
            <p:nvPr/>
          </p:nvSpPr>
          <p:spPr>
            <a:xfrm>
              <a:off x="5858007" y="4391415"/>
              <a:ext cx="762000" cy="762000"/>
            </a:xfrm>
            <a:prstGeom prst="ellipse">
              <a:avLst/>
            </a:prstGeom>
            <a:gradFill flip="none" rotWithShape="1">
              <a:gsLst>
                <a:gs pos="0">
                  <a:srgbClr val="DDEBCF"/>
                </a:gs>
                <a:gs pos="50000">
                  <a:srgbClr val="9CB86E"/>
                </a:gs>
                <a:gs pos="100000">
                  <a:srgbClr val="156B13"/>
                </a:gs>
              </a:gsLst>
              <a:path path="circle">
                <a:fillToRect l="50000" t="50000" r="50000" b="50000"/>
              </a:path>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1" baseline="0">
                <a:solidFill>
                  <a:srgbClr val="FFC000"/>
                </a:solidFill>
              </a:endParaRPr>
            </a:p>
          </p:txBody>
        </p:sp>
        <p:cxnSp>
          <p:nvCxnSpPr>
            <p:cNvPr id="35" name="Straight Arrow Connector 34"/>
            <p:cNvCxnSpPr>
              <a:endCxn id="29" idx="6"/>
            </p:cNvCxnSpPr>
            <p:nvPr/>
          </p:nvCxnSpPr>
          <p:spPr>
            <a:xfrm rot="10800000" flipH="1">
              <a:off x="5858007" y="4772415"/>
              <a:ext cx="7620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785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533400"/>
          </a:xfrm>
        </p:spPr>
        <p:txBody>
          <a:bodyPr>
            <a:normAutofit fontScale="90000"/>
          </a:bodyPr>
          <a:lstStyle/>
          <a:p>
            <a:pPr eaLnBrk="1" hangingPunct="1"/>
            <a:r>
              <a:rPr lang="en-US" sz="3200" b="1">
                <a:cs typeface="Traditional Arabic" pitchFamily="18" charset="-78"/>
              </a:rPr>
              <a:t>Why Nanoscale?</a:t>
            </a:r>
          </a:p>
        </p:txBody>
      </p:sp>
      <p:pic>
        <p:nvPicPr>
          <p:cNvPr id="9219" name="Picture 6" descr="nanoscale"/>
          <p:cNvPicPr>
            <a:picLocks noChangeAspect="1" noChangeArrowheads="1"/>
          </p:cNvPicPr>
          <p:nvPr/>
        </p:nvPicPr>
        <p:blipFill>
          <a:blip r:embed="rId3"/>
          <a:srcRect/>
          <a:stretch>
            <a:fillRect/>
          </a:stretch>
        </p:blipFill>
        <p:spPr bwMode="auto">
          <a:xfrm>
            <a:off x="0" y="609600"/>
            <a:ext cx="9144000" cy="6248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932040" y="1916832"/>
            <a:ext cx="3240360" cy="3534643"/>
          </a:xfrm>
          <a:prstGeom prst="rect">
            <a:avLst/>
          </a:prstGeom>
          <a:solidFill>
            <a:srgbClr val="FF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25000">
              <a:ln>
                <a:noFill/>
              </a:ln>
              <a:solidFill>
                <a:schemeClr val="tx1"/>
              </a:solidFill>
              <a:effectLst/>
              <a:latin typeface="Times New Roman" pitchFamily="18" charset="0"/>
            </a:endParaRPr>
          </a:p>
        </p:txBody>
      </p:sp>
      <p:sp>
        <p:nvSpPr>
          <p:cNvPr id="13314" name="Title 1"/>
          <p:cNvSpPr>
            <a:spLocks noGrp="1"/>
          </p:cNvSpPr>
          <p:nvPr>
            <p:ph type="title" idx="4294967295"/>
          </p:nvPr>
        </p:nvSpPr>
        <p:spPr>
          <a:xfrm>
            <a:off x="251520" y="191125"/>
            <a:ext cx="8229600" cy="815974"/>
          </a:xfrm>
          <a:prstGeom prst="rect">
            <a:avLst/>
          </a:prstGeom>
        </p:spPr>
        <p:txBody>
          <a:bodyPr/>
          <a:lstStyle/>
          <a:p>
            <a:pPr algn="ctr" eaLnBrk="1" hangingPunct="1"/>
            <a:r>
              <a:rPr lang="en-US" altLang="en-US" sz="3200" dirty="0">
                <a:solidFill>
                  <a:srgbClr val="00FFFF"/>
                </a:solidFill>
                <a:latin typeface="Times New Roman" panose="02020603050405020304" pitchFamily="18" charset="0"/>
                <a:cs typeface="Times New Roman" panose="02020603050405020304" pitchFamily="18" charset="0"/>
              </a:rPr>
              <a:t>Quantum Dots (QD)</a:t>
            </a:r>
          </a:p>
        </p:txBody>
      </p:sp>
      <p:sp>
        <p:nvSpPr>
          <p:cNvPr id="13315" name="Content Placeholder 2"/>
          <p:cNvSpPr>
            <a:spLocks noGrp="1"/>
          </p:cNvSpPr>
          <p:nvPr>
            <p:ph idx="4294967295"/>
          </p:nvPr>
        </p:nvSpPr>
        <p:spPr>
          <a:xfrm>
            <a:off x="578804" y="2032383"/>
            <a:ext cx="4481565" cy="3394075"/>
          </a:xfrm>
          <a:prstGeom prst="rect">
            <a:avLst/>
          </a:prstGeom>
        </p:spPr>
        <p:txBody>
          <a:bodyPr/>
          <a:lstStyle/>
          <a:p>
            <a:pPr eaLnBrk="1" hangingPunct="1"/>
            <a:r>
              <a:rPr lang="en-US" altLang="en-US" sz="2000" dirty="0">
                <a:solidFill>
                  <a:srgbClr val="FFC000"/>
                </a:solidFill>
                <a:latin typeface="Times New Roman" panose="02020603050405020304" pitchFamily="18" charset="0"/>
                <a:cs typeface="Times New Roman" panose="02020603050405020304" pitchFamily="18" charset="0"/>
              </a:rPr>
              <a:t>Nanocrystals  (2-10 nm) of semiconductor compounds</a:t>
            </a:r>
          </a:p>
          <a:p>
            <a:pPr eaLnBrk="1" hangingPunct="1"/>
            <a:r>
              <a:rPr lang="en-US" altLang="en-US" sz="2000" dirty="0">
                <a:solidFill>
                  <a:srgbClr val="FFC000"/>
                </a:solidFill>
                <a:latin typeface="Times New Roman" panose="02020603050405020304" pitchFamily="18" charset="0"/>
                <a:cs typeface="Times New Roman" panose="02020603050405020304" pitchFamily="18" charset="0"/>
              </a:rPr>
              <a:t>Small size leads to confinement of excitons (electron-hole pairs)</a:t>
            </a:r>
          </a:p>
          <a:p>
            <a:pPr eaLnBrk="1" hangingPunct="1"/>
            <a:r>
              <a:rPr lang="en-US" altLang="en-US" sz="2000" dirty="0">
                <a:solidFill>
                  <a:srgbClr val="FFC000"/>
                </a:solidFill>
                <a:latin typeface="Times New Roman" panose="02020603050405020304" pitchFamily="18" charset="0"/>
                <a:cs typeface="Times New Roman" panose="02020603050405020304" pitchFamily="18" charset="0"/>
              </a:rPr>
              <a:t>Quantized energy levels and altered relaxation dynamics</a:t>
            </a:r>
          </a:p>
          <a:p>
            <a:pPr eaLnBrk="1" hangingPunct="1"/>
            <a:r>
              <a:rPr lang="en-US" altLang="en-US" sz="2000" dirty="0">
                <a:solidFill>
                  <a:srgbClr val="FFC000"/>
                </a:solidFill>
                <a:latin typeface="Times New Roman" panose="02020603050405020304" pitchFamily="18" charset="0"/>
                <a:cs typeface="Times New Roman" panose="02020603050405020304" pitchFamily="18" charset="0"/>
              </a:rPr>
              <a:t>Examples: </a:t>
            </a:r>
            <a:r>
              <a:rPr lang="en-US" altLang="en-US" sz="2000" dirty="0" err="1">
                <a:solidFill>
                  <a:srgbClr val="FFC000"/>
                </a:solidFill>
                <a:latin typeface="Times New Roman" panose="02020603050405020304" pitchFamily="18" charset="0"/>
                <a:cs typeface="Times New Roman" panose="02020603050405020304" pitchFamily="18" charset="0"/>
              </a:rPr>
              <a:t>CdSe</a:t>
            </a:r>
            <a:r>
              <a:rPr lang="en-US" altLang="en-US" sz="2000" dirty="0">
                <a:solidFill>
                  <a:srgbClr val="FFC000"/>
                </a:solidFill>
                <a:latin typeface="Times New Roman" panose="02020603050405020304" pitchFamily="18" charset="0"/>
                <a:cs typeface="Times New Roman" panose="02020603050405020304" pitchFamily="18" charset="0"/>
              </a:rPr>
              <a:t>, </a:t>
            </a:r>
            <a:r>
              <a:rPr lang="en-US" altLang="en-US" sz="2000" dirty="0" err="1">
                <a:solidFill>
                  <a:srgbClr val="FFC000"/>
                </a:solidFill>
                <a:latin typeface="Times New Roman" panose="02020603050405020304" pitchFamily="18" charset="0"/>
                <a:cs typeface="Times New Roman" panose="02020603050405020304" pitchFamily="18" charset="0"/>
              </a:rPr>
              <a:t>PbSe</a:t>
            </a:r>
            <a:r>
              <a:rPr lang="en-US" altLang="en-US" sz="2000" dirty="0">
                <a:solidFill>
                  <a:srgbClr val="FFC000"/>
                </a:solidFill>
                <a:latin typeface="Times New Roman" panose="02020603050405020304" pitchFamily="18" charset="0"/>
                <a:cs typeface="Times New Roman" panose="02020603050405020304" pitchFamily="18" charset="0"/>
              </a:rPr>
              <a:t>, </a:t>
            </a:r>
            <a:r>
              <a:rPr lang="en-US" altLang="en-US" sz="2000" dirty="0" err="1">
                <a:solidFill>
                  <a:srgbClr val="FFC000"/>
                </a:solidFill>
                <a:latin typeface="Times New Roman" panose="02020603050405020304" pitchFamily="18" charset="0"/>
                <a:cs typeface="Times New Roman" panose="02020603050405020304" pitchFamily="18" charset="0"/>
              </a:rPr>
              <a:t>PbTe</a:t>
            </a:r>
            <a:r>
              <a:rPr lang="en-US" altLang="en-US" sz="2000" dirty="0">
                <a:solidFill>
                  <a:srgbClr val="FFC000"/>
                </a:solidFill>
                <a:latin typeface="Times New Roman" panose="02020603050405020304" pitchFamily="18" charset="0"/>
                <a:cs typeface="Times New Roman" panose="02020603050405020304" pitchFamily="18" charset="0"/>
              </a:rPr>
              <a:t>, </a:t>
            </a:r>
            <a:r>
              <a:rPr lang="en-US" altLang="en-US" sz="2000" dirty="0" err="1">
                <a:solidFill>
                  <a:srgbClr val="FFC000"/>
                </a:solidFill>
                <a:latin typeface="Times New Roman" panose="02020603050405020304" pitchFamily="18" charset="0"/>
                <a:cs typeface="Times New Roman" panose="02020603050405020304" pitchFamily="18" charset="0"/>
              </a:rPr>
              <a:t>InP</a:t>
            </a:r>
            <a:endParaRPr lang="en-US" altLang="en-US" sz="2000" dirty="0">
              <a:solidFill>
                <a:srgbClr val="FFC000"/>
              </a:solidFill>
              <a:latin typeface="Times New Roman" panose="02020603050405020304" pitchFamily="18" charset="0"/>
              <a:cs typeface="Times New Roman" panose="02020603050405020304" pitchFamily="18" charset="0"/>
            </a:endParaRPr>
          </a:p>
        </p:txBody>
      </p:sp>
      <p:grpSp>
        <p:nvGrpSpPr>
          <p:cNvPr id="3" name="Group 36"/>
          <p:cNvGrpSpPr>
            <a:grpSpLocks/>
          </p:cNvGrpSpPr>
          <p:nvPr/>
        </p:nvGrpSpPr>
        <p:grpSpPr bwMode="auto">
          <a:xfrm>
            <a:off x="5370910" y="2135981"/>
            <a:ext cx="685800" cy="685800"/>
            <a:chOff x="6024565" y="1640909"/>
            <a:chExt cx="914853" cy="914400"/>
          </a:xfrm>
        </p:grpSpPr>
        <p:sp>
          <p:nvSpPr>
            <p:cNvPr id="20" name="Oval 19"/>
            <p:cNvSpPr/>
            <p:nvPr/>
          </p:nvSpPr>
          <p:spPr>
            <a:xfrm>
              <a:off x="6024565" y="1640909"/>
              <a:ext cx="91485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sp>
          <p:nvSpPr>
            <p:cNvPr id="35" name="Freeform 34"/>
            <p:cNvSpPr/>
            <p:nvPr/>
          </p:nvSpPr>
          <p:spPr>
            <a:xfrm flipV="1">
              <a:off x="6024565" y="1847284"/>
              <a:ext cx="914853" cy="274638"/>
            </a:xfrm>
            <a:custGeom>
              <a:avLst/>
              <a:gdLst>
                <a:gd name="connsiteX0" fmla="*/ 0 w 452438"/>
                <a:gd name="connsiteY0" fmla="*/ 14288 h 211931"/>
                <a:gd name="connsiteX1" fmla="*/ 228600 w 452438"/>
                <a:gd name="connsiteY1" fmla="*/ 209550 h 211931"/>
                <a:gd name="connsiteX2" fmla="*/ 452438 w 452438"/>
                <a:gd name="connsiteY2" fmla="*/ 0 h 211931"/>
              </a:gdLst>
              <a:ahLst/>
              <a:cxnLst>
                <a:cxn ang="0">
                  <a:pos x="connsiteX0" y="connsiteY0"/>
                </a:cxn>
                <a:cxn ang="0">
                  <a:pos x="connsiteX1" y="connsiteY1"/>
                </a:cxn>
                <a:cxn ang="0">
                  <a:pos x="connsiteX2" y="connsiteY2"/>
                </a:cxn>
              </a:cxnLst>
              <a:rect l="l" t="t" r="r" b="b"/>
              <a:pathLst>
                <a:path w="452438" h="211931">
                  <a:moveTo>
                    <a:pt x="0" y="14288"/>
                  </a:moveTo>
                  <a:cubicBezTo>
                    <a:pt x="76597" y="113109"/>
                    <a:pt x="153194" y="211931"/>
                    <a:pt x="228600" y="209550"/>
                  </a:cubicBezTo>
                  <a:cubicBezTo>
                    <a:pt x="304006" y="207169"/>
                    <a:pt x="378222" y="103584"/>
                    <a:pt x="452438"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aseline="0">
                <a:solidFill>
                  <a:srgbClr val="000000"/>
                </a:solidFill>
              </a:endParaRPr>
            </a:p>
          </p:txBody>
        </p:sp>
      </p:grpSp>
      <p:grpSp>
        <p:nvGrpSpPr>
          <p:cNvPr id="4" name="Group 40"/>
          <p:cNvGrpSpPr>
            <a:grpSpLocks/>
          </p:cNvGrpSpPr>
          <p:nvPr/>
        </p:nvGrpSpPr>
        <p:grpSpPr bwMode="auto">
          <a:xfrm>
            <a:off x="6196013" y="2135981"/>
            <a:ext cx="685800" cy="685800"/>
            <a:chOff x="7260660" y="1802834"/>
            <a:chExt cx="914400" cy="914400"/>
          </a:xfrm>
        </p:grpSpPr>
        <p:sp>
          <p:nvSpPr>
            <p:cNvPr id="39" name="Oval 38"/>
            <p:cNvSpPr/>
            <p:nvPr/>
          </p:nvSpPr>
          <p:spPr>
            <a:xfrm>
              <a:off x="7260660" y="180283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sp>
          <p:nvSpPr>
            <p:cNvPr id="34" name="Freeform 33"/>
            <p:cNvSpPr/>
            <p:nvPr/>
          </p:nvSpPr>
          <p:spPr>
            <a:xfrm flipV="1">
              <a:off x="7260660" y="1985397"/>
              <a:ext cx="914400" cy="549275"/>
            </a:xfrm>
            <a:custGeom>
              <a:avLst/>
              <a:gdLst>
                <a:gd name="connsiteX0" fmla="*/ 0 w 890587"/>
                <a:gd name="connsiteY0" fmla="*/ 230981 h 459582"/>
                <a:gd name="connsiteX1" fmla="*/ 233362 w 890587"/>
                <a:gd name="connsiteY1" fmla="*/ 426244 h 459582"/>
                <a:gd name="connsiteX2" fmla="*/ 666750 w 890587"/>
                <a:gd name="connsiteY2" fmla="*/ 30956 h 459582"/>
                <a:gd name="connsiteX3" fmla="*/ 890587 w 890587"/>
                <a:gd name="connsiteY3" fmla="*/ 240506 h 459582"/>
              </a:gdLst>
              <a:ahLst/>
              <a:cxnLst>
                <a:cxn ang="0">
                  <a:pos x="connsiteX0" y="connsiteY0"/>
                </a:cxn>
                <a:cxn ang="0">
                  <a:pos x="connsiteX1" y="connsiteY1"/>
                </a:cxn>
                <a:cxn ang="0">
                  <a:pos x="connsiteX2" y="connsiteY2"/>
                </a:cxn>
                <a:cxn ang="0">
                  <a:pos x="connsiteX3" y="connsiteY3"/>
                </a:cxn>
              </a:cxnLst>
              <a:rect l="l" t="t" r="r" b="b"/>
              <a:pathLst>
                <a:path w="890587" h="459582">
                  <a:moveTo>
                    <a:pt x="0" y="230981"/>
                  </a:moveTo>
                  <a:cubicBezTo>
                    <a:pt x="61118" y="345281"/>
                    <a:pt x="122237" y="459582"/>
                    <a:pt x="233362" y="426244"/>
                  </a:cubicBezTo>
                  <a:cubicBezTo>
                    <a:pt x="344487" y="392907"/>
                    <a:pt x="557213" y="61912"/>
                    <a:pt x="666750" y="30956"/>
                  </a:cubicBezTo>
                  <a:cubicBezTo>
                    <a:pt x="776288" y="0"/>
                    <a:pt x="833437" y="120253"/>
                    <a:pt x="890587" y="240506"/>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aseline="0">
                <a:solidFill>
                  <a:srgbClr val="000000"/>
                </a:solidFill>
              </a:endParaRPr>
            </a:p>
          </p:txBody>
        </p:sp>
      </p:grpSp>
      <p:grpSp>
        <p:nvGrpSpPr>
          <p:cNvPr id="5" name="Group 44"/>
          <p:cNvGrpSpPr>
            <a:grpSpLocks/>
          </p:cNvGrpSpPr>
          <p:nvPr/>
        </p:nvGrpSpPr>
        <p:grpSpPr bwMode="auto">
          <a:xfrm>
            <a:off x="7021116" y="2135981"/>
            <a:ext cx="685800" cy="685800"/>
            <a:chOff x="7787993" y="1712346"/>
            <a:chExt cx="914400" cy="914400"/>
          </a:xfrm>
        </p:grpSpPr>
        <p:sp>
          <p:nvSpPr>
            <p:cNvPr id="43" name="Oval 42"/>
            <p:cNvSpPr/>
            <p:nvPr/>
          </p:nvSpPr>
          <p:spPr>
            <a:xfrm>
              <a:off x="7787993" y="171234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sp>
          <p:nvSpPr>
            <p:cNvPr id="36" name="Freeform 35"/>
            <p:cNvSpPr/>
            <p:nvPr/>
          </p:nvSpPr>
          <p:spPr>
            <a:xfrm flipV="1">
              <a:off x="7787993" y="1894909"/>
              <a:ext cx="914400" cy="549275"/>
            </a:xfrm>
            <a:custGeom>
              <a:avLst/>
              <a:gdLst>
                <a:gd name="connsiteX0" fmla="*/ 0 w 1347787"/>
                <a:gd name="connsiteY0" fmla="*/ 196056 h 422275"/>
                <a:gd name="connsiteX1" fmla="*/ 238125 w 1347787"/>
                <a:gd name="connsiteY1" fmla="*/ 386556 h 422275"/>
                <a:gd name="connsiteX2" fmla="*/ 681037 w 1347787"/>
                <a:gd name="connsiteY2" fmla="*/ 794 h 422275"/>
                <a:gd name="connsiteX3" fmla="*/ 1128712 w 1347787"/>
                <a:gd name="connsiteY3" fmla="*/ 391319 h 422275"/>
                <a:gd name="connsiteX4" fmla="*/ 1347787 w 1347787"/>
                <a:gd name="connsiteY4" fmla="*/ 186531 h 42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787" h="422275">
                  <a:moveTo>
                    <a:pt x="0" y="196056"/>
                  </a:moveTo>
                  <a:cubicBezTo>
                    <a:pt x="62309" y="307578"/>
                    <a:pt x="124619" y="419100"/>
                    <a:pt x="238125" y="386556"/>
                  </a:cubicBezTo>
                  <a:cubicBezTo>
                    <a:pt x="351631" y="354012"/>
                    <a:pt x="532606" y="0"/>
                    <a:pt x="681037" y="794"/>
                  </a:cubicBezTo>
                  <a:cubicBezTo>
                    <a:pt x="829468" y="1588"/>
                    <a:pt x="1017587" y="360363"/>
                    <a:pt x="1128712" y="391319"/>
                  </a:cubicBezTo>
                  <a:cubicBezTo>
                    <a:pt x="1239837" y="422275"/>
                    <a:pt x="1293812" y="304403"/>
                    <a:pt x="1347787" y="18653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aseline="0">
                <a:solidFill>
                  <a:srgbClr val="000000"/>
                </a:solidFill>
              </a:endParaRPr>
            </a:p>
          </p:txBody>
        </p:sp>
      </p:grpSp>
      <p:grpSp>
        <p:nvGrpSpPr>
          <p:cNvPr id="16" name="Group 46"/>
          <p:cNvGrpSpPr>
            <a:grpSpLocks/>
          </p:cNvGrpSpPr>
          <p:nvPr/>
        </p:nvGrpSpPr>
        <p:grpSpPr bwMode="auto">
          <a:xfrm>
            <a:off x="5703094" y="3102769"/>
            <a:ext cx="1719263" cy="2001441"/>
            <a:chOff x="6080234" y="2994722"/>
            <a:chExt cx="2292350" cy="2667562"/>
          </a:xfrm>
        </p:grpSpPr>
        <p:cxnSp>
          <p:nvCxnSpPr>
            <p:cNvPr id="18" name="Straight Arrow Connector 17"/>
            <p:cNvCxnSpPr/>
            <p:nvPr/>
          </p:nvCxnSpPr>
          <p:spPr bwMode="auto">
            <a:xfrm rot="16200000" flipH="1">
              <a:off x="6193104" y="4316602"/>
              <a:ext cx="822009"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321" name="TextBox 37"/>
            <p:cNvSpPr txBox="1">
              <a:spLocks noChangeArrowheads="1"/>
            </p:cNvSpPr>
            <p:nvPr/>
          </p:nvSpPr>
          <p:spPr bwMode="auto">
            <a:xfrm>
              <a:off x="6213885" y="4138108"/>
              <a:ext cx="485603" cy="39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50" baseline="0">
                  <a:solidFill>
                    <a:srgbClr val="000000"/>
                  </a:solidFill>
                </a:rPr>
                <a:t>E</a:t>
              </a:r>
              <a:r>
                <a:rPr lang="en-US" altLang="en-US" sz="1350">
                  <a:solidFill>
                    <a:srgbClr val="000000"/>
                  </a:solidFill>
                </a:rPr>
                <a:t>g</a:t>
              </a:r>
            </a:p>
          </p:txBody>
        </p:sp>
        <p:grpSp>
          <p:nvGrpSpPr>
            <p:cNvPr id="17" name="Group 15"/>
            <p:cNvGrpSpPr>
              <a:grpSpLocks/>
            </p:cNvGrpSpPr>
            <p:nvPr/>
          </p:nvGrpSpPr>
          <p:grpSpPr bwMode="auto">
            <a:xfrm>
              <a:off x="6312160" y="3144104"/>
              <a:ext cx="1828498" cy="609394"/>
              <a:chOff x="6279714" y="2617940"/>
              <a:chExt cx="1828800" cy="609600"/>
            </a:xfrm>
          </p:grpSpPr>
          <p:cxnSp>
            <p:nvCxnSpPr>
              <p:cNvPr id="6" name="Straight Connector 5"/>
              <p:cNvCxnSpPr/>
              <p:nvPr/>
            </p:nvCxnSpPr>
            <p:spPr>
              <a:xfrm>
                <a:off x="6279563" y="2617726"/>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79563" y="2770119"/>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79563" y="2924100"/>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79563" y="3074905"/>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79563" y="3227298"/>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6"/>
            <p:cNvGrpSpPr>
              <a:grpSpLocks/>
            </p:cNvGrpSpPr>
            <p:nvPr/>
          </p:nvGrpSpPr>
          <p:grpSpPr bwMode="auto">
            <a:xfrm>
              <a:off x="6312160" y="4874221"/>
              <a:ext cx="1828498" cy="609394"/>
              <a:chOff x="6043807" y="3810001"/>
              <a:chExt cx="1828800" cy="609600"/>
            </a:xfrm>
          </p:grpSpPr>
          <p:cxnSp>
            <p:nvCxnSpPr>
              <p:cNvPr id="11" name="Straight Connector 10"/>
              <p:cNvCxnSpPr/>
              <p:nvPr/>
            </p:nvCxnSpPr>
            <p:spPr>
              <a:xfrm>
                <a:off x="6043656" y="3809379"/>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43656" y="3961772"/>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43656" y="4114165"/>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43656" y="4266558"/>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43656" y="4418951"/>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43"/>
            <p:cNvGrpSpPr>
              <a:grpSpLocks/>
            </p:cNvGrpSpPr>
            <p:nvPr/>
          </p:nvGrpSpPr>
          <p:grpSpPr bwMode="auto">
            <a:xfrm>
              <a:off x="6080234" y="2994722"/>
              <a:ext cx="2292350" cy="914400"/>
              <a:chOff x="6075363" y="3044825"/>
              <a:chExt cx="2292350" cy="2562225"/>
            </a:xfrm>
          </p:grpSpPr>
          <p:cxnSp>
            <p:nvCxnSpPr>
              <p:cNvPr id="21" name="Straight Connector 20"/>
              <p:cNvCxnSpPr/>
              <p:nvPr/>
            </p:nvCxnSpPr>
            <p:spPr bwMode="auto">
              <a:xfrm rot="16200000">
                <a:off x="4978893" y="4325445"/>
                <a:ext cx="25612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16200000">
                <a:off x="6901356" y="4325445"/>
                <a:ext cx="25612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6262688" y="5606064"/>
                <a:ext cx="1920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8185151" y="3044825"/>
                <a:ext cx="182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6075363" y="3044825"/>
                <a:ext cx="1825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44"/>
            <p:cNvGrpSpPr>
              <a:grpSpLocks/>
            </p:cNvGrpSpPr>
            <p:nvPr/>
          </p:nvGrpSpPr>
          <p:grpSpPr bwMode="auto">
            <a:xfrm>
              <a:off x="6080234" y="4747884"/>
              <a:ext cx="2292350" cy="914400"/>
              <a:chOff x="5245862" y="4209265"/>
              <a:chExt cx="2292350" cy="1280160"/>
            </a:xfrm>
          </p:grpSpPr>
          <p:cxnSp>
            <p:nvCxnSpPr>
              <p:cNvPr id="37" name="Straight Connector 36"/>
              <p:cNvCxnSpPr/>
              <p:nvPr/>
            </p:nvCxnSpPr>
            <p:spPr bwMode="auto">
              <a:xfrm rot="5400000" flipV="1">
                <a:off x="4790178" y="4849591"/>
                <a:ext cx="1279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flipV="1">
                <a:off x="6712641" y="4849591"/>
                <a:ext cx="1279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flipV="1">
                <a:off x="5433187" y="4209758"/>
                <a:ext cx="1920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flipV="1">
                <a:off x="7355650" y="5484982"/>
                <a:ext cx="182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flipV="1">
                <a:off x="5245862" y="5489425"/>
                <a:ext cx="1825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78876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15616" y="2328769"/>
            <a:ext cx="6696744" cy="35623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25000">
              <a:ln>
                <a:noFill/>
              </a:ln>
              <a:solidFill>
                <a:schemeClr val="tx1"/>
              </a:solidFill>
              <a:effectLst/>
              <a:latin typeface="Times New Roman" pitchFamily="18" charset="0"/>
            </a:endParaRPr>
          </a:p>
        </p:txBody>
      </p:sp>
      <p:sp>
        <p:nvSpPr>
          <p:cNvPr id="14338" name="Title 1"/>
          <p:cNvSpPr>
            <a:spLocks noGrp="1"/>
          </p:cNvSpPr>
          <p:nvPr>
            <p:ph type="title" idx="4294967295"/>
          </p:nvPr>
        </p:nvSpPr>
        <p:spPr>
          <a:xfrm>
            <a:off x="1858722" y="125886"/>
            <a:ext cx="6172200" cy="857250"/>
          </a:xfrm>
          <a:prstGeom prst="rect">
            <a:avLst/>
          </a:prstGeom>
        </p:spPr>
        <p:txBody>
          <a:bodyPr/>
          <a:lstStyle/>
          <a:p>
            <a:pPr algn="ctr" eaLnBrk="1" hangingPunct="1"/>
            <a:r>
              <a:rPr lang="en-US" altLang="en-US" sz="3200" dirty="0">
                <a:solidFill>
                  <a:srgbClr val="00FFFF"/>
                </a:solidFill>
                <a:latin typeface="Times New Roman" panose="02020603050405020304" pitchFamily="18" charset="0"/>
                <a:cs typeface="Times New Roman" panose="02020603050405020304" pitchFamily="18" charset="0"/>
              </a:rPr>
              <a:t>Quantum Dots: Optics</a:t>
            </a:r>
          </a:p>
        </p:txBody>
      </p:sp>
      <p:sp>
        <p:nvSpPr>
          <p:cNvPr id="14339" name="Content Placeholder 2"/>
          <p:cNvSpPr>
            <a:spLocks noGrp="1"/>
          </p:cNvSpPr>
          <p:nvPr>
            <p:ph idx="4294967295"/>
          </p:nvPr>
        </p:nvSpPr>
        <p:spPr>
          <a:xfrm>
            <a:off x="1043608" y="1101566"/>
            <a:ext cx="7992888" cy="960437"/>
          </a:xfrm>
          <a:prstGeom prst="rect">
            <a:avLst/>
          </a:prstGeom>
        </p:spPr>
        <p:txBody>
          <a:bodyPr/>
          <a:lstStyle/>
          <a:p>
            <a:pPr marL="0" indent="0" eaLnBrk="1" hangingPunct="1">
              <a:buNone/>
            </a:pPr>
            <a:r>
              <a:rPr lang="en-US" altLang="en-US" sz="2400" dirty="0">
                <a:solidFill>
                  <a:srgbClr val="FFC000"/>
                </a:solidFill>
                <a:latin typeface="Times New Roman" panose="02020603050405020304" pitchFamily="18" charset="0"/>
                <a:cs typeface="Times New Roman" panose="02020603050405020304" pitchFamily="18" charset="0"/>
              </a:rPr>
              <a:t>Absorption and emission occur at specific wavelengths, which are related to QD size</a:t>
            </a:r>
          </a:p>
        </p:txBody>
      </p:sp>
      <p:sp>
        <p:nvSpPr>
          <p:cNvPr id="26" name="Oval 25"/>
          <p:cNvSpPr/>
          <p:nvPr/>
        </p:nvSpPr>
        <p:spPr>
          <a:xfrm>
            <a:off x="2091929" y="2663429"/>
            <a:ext cx="685800" cy="6858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sp>
        <p:nvSpPr>
          <p:cNvPr id="69" name="Oval 68"/>
          <p:cNvSpPr/>
          <p:nvPr/>
        </p:nvSpPr>
        <p:spPr>
          <a:xfrm>
            <a:off x="4289822" y="2732485"/>
            <a:ext cx="547688" cy="547688"/>
          </a:xfrm>
          <a:prstGeom prst="ellipse">
            <a:avLst/>
          </a:prstGeom>
          <a:solidFill>
            <a:srgbClr val="0099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sp>
        <p:nvSpPr>
          <p:cNvPr id="70" name="Oval 69"/>
          <p:cNvSpPr/>
          <p:nvPr/>
        </p:nvSpPr>
        <p:spPr>
          <a:xfrm>
            <a:off x="6486526" y="2800351"/>
            <a:ext cx="411956" cy="411956"/>
          </a:xfrm>
          <a:prstGeom prst="ellipse">
            <a:avLst/>
          </a:prstGeom>
          <a:solidFill>
            <a:srgbClr val="0000FF"/>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sp>
        <p:nvSpPr>
          <p:cNvPr id="83" name="Freeform 82"/>
          <p:cNvSpPr/>
          <p:nvPr/>
        </p:nvSpPr>
        <p:spPr bwMode="auto">
          <a:xfrm rot="20100000">
            <a:off x="2789635" y="2606279"/>
            <a:ext cx="1028700" cy="342900"/>
          </a:xfrm>
          <a:custGeom>
            <a:avLst/>
            <a:gdLst>
              <a:gd name="connsiteX0" fmla="*/ 0 w 1543508"/>
              <a:gd name="connsiteY0" fmla="*/ 190805 h 396850"/>
              <a:gd name="connsiteX1" fmla="*/ 490119 w 1543508"/>
              <a:gd name="connsiteY1" fmla="*/ 29870 h 396850"/>
              <a:gd name="connsiteX2" fmla="*/ 1082650 w 1543508"/>
              <a:gd name="connsiteY2" fmla="*/ 370027 h 396850"/>
              <a:gd name="connsiteX3" fmla="*/ 1543508 w 1543508"/>
              <a:gd name="connsiteY3" fmla="*/ 190805 h 396850"/>
            </a:gdLst>
            <a:ahLst/>
            <a:cxnLst>
              <a:cxn ang="0">
                <a:pos x="connsiteX0" y="connsiteY0"/>
              </a:cxn>
              <a:cxn ang="0">
                <a:pos x="connsiteX1" y="connsiteY1"/>
              </a:cxn>
              <a:cxn ang="0">
                <a:pos x="connsiteX2" y="connsiteY2"/>
              </a:cxn>
              <a:cxn ang="0">
                <a:pos x="connsiteX3" y="connsiteY3"/>
              </a:cxn>
            </a:cxnLst>
            <a:rect l="l" t="t" r="r" b="b"/>
            <a:pathLst>
              <a:path w="1543508" h="396850">
                <a:moveTo>
                  <a:pt x="0" y="190805"/>
                </a:moveTo>
                <a:cubicBezTo>
                  <a:pt x="154838" y="95402"/>
                  <a:pt x="309677" y="0"/>
                  <a:pt x="490119" y="29870"/>
                </a:cubicBezTo>
                <a:cubicBezTo>
                  <a:pt x="670561" y="59740"/>
                  <a:pt x="907085" y="343205"/>
                  <a:pt x="1082650" y="370027"/>
                </a:cubicBezTo>
                <a:cubicBezTo>
                  <a:pt x="1258215" y="396850"/>
                  <a:pt x="1400861" y="293827"/>
                  <a:pt x="1543508" y="190805"/>
                </a:cubicBezTo>
              </a:path>
            </a:pathLst>
          </a:cu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aseline="0">
              <a:solidFill>
                <a:srgbClr val="000000"/>
              </a:solidFill>
            </a:endParaRPr>
          </a:p>
        </p:txBody>
      </p:sp>
      <p:sp>
        <p:nvSpPr>
          <p:cNvPr id="84" name="Freeform 83"/>
          <p:cNvSpPr/>
          <p:nvPr/>
        </p:nvSpPr>
        <p:spPr bwMode="auto">
          <a:xfrm rot="20100000">
            <a:off x="4857750" y="2678906"/>
            <a:ext cx="685800" cy="342900"/>
          </a:xfrm>
          <a:custGeom>
            <a:avLst/>
            <a:gdLst>
              <a:gd name="connsiteX0" fmla="*/ 0 w 1543508"/>
              <a:gd name="connsiteY0" fmla="*/ 190805 h 396850"/>
              <a:gd name="connsiteX1" fmla="*/ 490119 w 1543508"/>
              <a:gd name="connsiteY1" fmla="*/ 29870 h 396850"/>
              <a:gd name="connsiteX2" fmla="*/ 1082650 w 1543508"/>
              <a:gd name="connsiteY2" fmla="*/ 370027 h 396850"/>
              <a:gd name="connsiteX3" fmla="*/ 1543508 w 1543508"/>
              <a:gd name="connsiteY3" fmla="*/ 190805 h 396850"/>
            </a:gdLst>
            <a:ahLst/>
            <a:cxnLst>
              <a:cxn ang="0">
                <a:pos x="connsiteX0" y="connsiteY0"/>
              </a:cxn>
              <a:cxn ang="0">
                <a:pos x="connsiteX1" y="connsiteY1"/>
              </a:cxn>
              <a:cxn ang="0">
                <a:pos x="connsiteX2" y="connsiteY2"/>
              </a:cxn>
              <a:cxn ang="0">
                <a:pos x="connsiteX3" y="connsiteY3"/>
              </a:cxn>
            </a:cxnLst>
            <a:rect l="l" t="t" r="r" b="b"/>
            <a:pathLst>
              <a:path w="1543508" h="396850">
                <a:moveTo>
                  <a:pt x="0" y="190805"/>
                </a:moveTo>
                <a:cubicBezTo>
                  <a:pt x="154838" y="95402"/>
                  <a:pt x="309677" y="0"/>
                  <a:pt x="490119" y="29870"/>
                </a:cubicBezTo>
                <a:cubicBezTo>
                  <a:pt x="670561" y="59740"/>
                  <a:pt x="907085" y="343205"/>
                  <a:pt x="1082650" y="370027"/>
                </a:cubicBezTo>
                <a:cubicBezTo>
                  <a:pt x="1258215" y="396850"/>
                  <a:pt x="1400861" y="293827"/>
                  <a:pt x="1543508" y="190805"/>
                </a:cubicBezTo>
              </a:path>
            </a:pathLst>
          </a:custGeom>
          <a:ln w="19050">
            <a:solidFill>
              <a:srgbClr val="0099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aseline="0">
              <a:solidFill>
                <a:srgbClr val="000000"/>
              </a:solidFill>
            </a:endParaRPr>
          </a:p>
        </p:txBody>
      </p:sp>
      <p:sp>
        <p:nvSpPr>
          <p:cNvPr id="85" name="Freeform 84"/>
          <p:cNvSpPr/>
          <p:nvPr/>
        </p:nvSpPr>
        <p:spPr bwMode="auto">
          <a:xfrm rot="20100000">
            <a:off x="6934200" y="2751535"/>
            <a:ext cx="342900" cy="342900"/>
          </a:xfrm>
          <a:custGeom>
            <a:avLst/>
            <a:gdLst>
              <a:gd name="connsiteX0" fmla="*/ 0 w 1543508"/>
              <a:gd name="connsiteY0" fmla="*/ 190805 h 396850"/>
              <a:gd name="connsiteX1" fmla="*/ 490119 w 1543508"/>
              <a:gd name="connsiteY1" fmla="*/ 29870 h 396850"/>
              <a:gd name="connsiteX2" fmla="*/ 1082650 w 1543508"/>
              <a:gd name="connsiteY2" fmla="*/ 370027 h 396850"/>
              <a:gd name="connsiteX3" fmla="*/ 1543508 w 1543508"/>
              <a:gd name="connsiteY3" fmla="*/ 190805 h 396850"/>
            </a:gdLst>
            <a:ahLst/>
            <a:cxnLst>
              <a:cxn ang="0">
                <a:pos x="connsiteX0" y="connsiteY0"/>
              </a:cxn>
              <a:cxn ang="0">
                <a:pos x="connsiteX1" y="connsiteY1"/>
              </a:cxn>
              <a:cxn ang="0">
                <a:pos x="connsiteX2" y="connsiteY2"/>
              </a:cxn>
              <a:cxn ang="0">
                <a:pos x="connsiteX3" y="connsiteY3"/>
              </a:cxn>
            </a:cxnLst>
            <a:rect l="l" t="t" r="r" b="b"/>
            <a:pathLst>
              <a:path w="1543508" h="396850">
                <a:moveTo>
                  <a:pt x="0" y="190805"/>
                </a:moveTo>
                <a:cubicBezTo>
                  <a:pt x="154838" y="95402"/>
                  <a:pt x="309677" y="0"/>
                  <a:pt x="490119" y="29870"/>
                </a:cubicBezTo>
                <a:cubicBezTo>
                  <a:pt x="670561" y="59740"/>
                  <a:pt x="907085" y="343205"/>
                  <a:pt x="1082650" y="370027"/>
                </a:cubicBezTo>
                <a:cubicBezTo>
                  <a:pt x="1258215" y="396850"/>
                  <a:pt x="1400861" y="293827"/>
                  <a:pt x="1543508" y="190805"/>
                </a:cubicBezTo>
              </a:path>
            </a:pathLst>
          </a:cu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aseline="0">
              <a:solidFill>
                <a:srgbClr val="000000"/>
              </a:solidFill>
            </a:endParaRPr>
          </a:p>
        </p:txBody>
      </p:sp>
      <p:grpSp>
        <p:nvGrpSpPr>
          <p:cNvPr id="3" name="Group 95"/>
          <p:cNvGrpSpPr>
            <a:grpSpLocks/>
          </p:cNvGrpSpPr>
          <p:nvPr/>
        </p:nvGrpSpPr>
        <p:grpSpPr bwMode="auto">
          <a:xfrm>
            <a:off x="1575197" y="3390900"/>
            <a:ext cx="1719263" cy="2187179"/>
            <a:chOff x="576197" y="3721033"/>
            <a:chExt cx="2292416" cy="2917029"/>
          </a:xfrm>
        </p:grpSpPr>
        <p:grpSp>
          <p:nvGrpSpPr>
            <p:cNvPr id="4" name="Group 15"/>
            <p:cNvGrpSpPr>
              <a:grpSpLocks/>
            </p:cNvGrpSpPr>
            <p:nvPr/>
          </p:nvGrpSpPr>
          <p:grpSpPr bwMode="auto">
            <a:xfrm>
              <a:off x="812916" y="4457214"/>
              <a:ext cx="1828498" cy="365863"/>
              <a:chOff x="6279714" y="2617940"/>
              <a:chExt cx="1828800" cy="609600"/>
            </a:xfrm>
          </p:grpSpPr>
          <p:cxnSp>
            <p:nvCxnSpPr>
              <p:cNvPr id="20" name="Straight Connector 19"/>
              <p:cNvCxnSpPr/>
              <p:nvPr/>
            </p:nvCxnSpPr>
            <p:spPr>
              <a:xfrm>
                <a:off x="6279539" y="2618972"/>
                <a:ext cx="182915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79539" y="2772428"/>
                <a:ext cx="182915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279539" y="2923240"/>
                <a:ext cx="182915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79539" y="3076697"/>
                <a:ext cx="182915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79539" y="3227507"/>
                <a:ext cx="182915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16"/>
            <p:cNvGrpSpPr>
              <a:grpSpLocks/>
            </p:cNvGrpSpPr>
            <p:nvPr/>
          </p:nvGrpSpPr>
          <p:grpSpPr bwMode="auto">
            <a:xfrm>
              <a:off x="812916" y="5528648"/>
              <a:ext cx="1828498" cy="365863"/>
              <a:chOff x="6043807" y="3810001"/>
              <a:chExt cx="1828800" cy="609600"/>
            </a:xfrm>
          </p:grpSpPr>
          <p:cxnSp>
            <p:nvCxnSpPr>
              <p:cNvPr id="15" name="Straight Connector 14"/>
              <p:cNvCxnSpPr/>
              <p:nvPr/>
            </p:nvCxnSpPr>
            <p:spPr>
              <a:xfrm>
                <a:off x="6043632" y="3809084"/>
                <a:ext cx="182915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43632" y="3965188"/>
                <a:ext cx="182915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3632" y="4115998"/>
                <a:ext cx="182915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43632" y="4269454"/>
                <a:ext cx="182915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43632" y="4420266"/>
                <a:ext cx="182915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bwMode="auto">
            <a:xfrm rot="16200000" flipH="1">
              <a:off x="642806" y="5173990"/>
              <a:ext cx="549424"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408" name="TextBox 37"/>
            <p:cNvSpPr txBox="1">
              <a:spLocks noChangeArrowheads="1"/>
            </p:cNvSpPr>
            <p:nvPr/>
          </p:nvSpPr>
          <p:spPr bwMode="auto">
            <a:xfrm>
              <a:off x="939199" y="4985812"/>
              <a:ext cx="485617" cy="40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50" baseline="0">
                  <a:solidFill>
                    <a:srgbClr val="000000"/>
                  </a:solidFill>
                </a:rPr>
                <a:t>E</a:t>
              </a:r>
              <a:r>
                <a:rPr lang="en-US" altLang="en-US" sz="1350">
                  <a:solidFill>
                    <a:srgbClr val="000000"/>
                  </a:solidFill>
                </a:rPr>
                <a:t>g</a:t>
              </a:r>
            </a:p>
          </p:txBody>
        </p:sp>
        <p:grpSp>
          <p:nvGrpSpPr>
            <p:cNvPr id="6" name="Group 94"/>
            <p:cNvGrpSpPr>
              <a:grpSpLocks/>
            </p:cNvGrpSpPr>
            <p:nvPr/>
          </p:nvGrpSpPr>
          <p:grpSpPr bwMode="auto">
            <a:xfrm>
              <a:off x="576263" y="3721033"/>
              <a:ext cx="2292350" cy="1186993"/>
              <a:chOff x="576263" y="3760788"/>
              <a:chExt cx="2292350" cy="2563812"/>
            </a:xfrm>
          </p:grpSpPr>
          <p:cxnSp>
            <p:nvCxnSpPr>
              <p:cNvPr id="10" name="Straight Connector 9"/>
              <p:cNvCxnSpPr/>
              <p:nvPr/>
            </p:nvCxnSpPr>
            <p:spPr bwMode="auto">
              <a:xfrm rot="16200000">
                <a:off x="-522395" y="5043536"/>
                <a:ext cx="2565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rot="16200000">
                <a:off x="1400122" y="5043536"/>
                <a:ext cx="2565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763527" y="6326283"/>
                <a:ext cx="1920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2686045" y="3760788"/>
                <a:ext cx="182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576197" y="3760788"/>
                <a:ext cx="1825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Oval 70"/>
            <p:cNvSpPr>
              <a:spLocks noChangeAspect="1"/>
            </p:cNvSpPr>
            <p:nvPr/>
          </p:nvSpPr>
          <p:spPr bwMode="auto">
            <a:xfrm>
              <a:off x="1644615" y="4738897"/>
              <a:ext cx="176218" cy="176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sp>
          <p:nvSpPr>
            <p:cNvPr id="86" name="Arc 85"/>
            <p:cNvSpPr/>
            <p:nvPr/>
          </p:nvSpPr>
          <p:spPr bwMode="auto">
            <a:xfrm>
              <a:off x="1504911" y="4891338"/>
              <a:ext cx="401650" cy="595473"/>
            </a:xfrm>
            <a:prstGeom prst="arc">
              <a:avLst>
                <a:gd name="adj1" fmla="val 17499714"/>
                <a:gd name="adj2" fmla="val 378731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aseline="0">
                <a:solidFill>
                  <a:srgbClr val="000000"/>
                </a:solidFill>
              </a:endParaRPr>
            </a:p>
          </p:txBody>
        </p:sp>
        <p:grpSp>
          <p:nvGrpSpPr>
            <p:cNvPr id="7" name="Group 93"/>
            <p:cNvGrpSpPr>
              <a:grpSpLocks/>
            </p:cNvGrpSpPr>
            <p:nvPr/>
          </p:nvGrpSpPr>
          <p:grpSpPr bwMode="auto">
            <a:xfrm>
              <a:off x="576197" y="5449342"/>
              <a:ext cx="2292350" cy="1188720"/>
              <a:chOff x="5245862" y="4171687"/>
              <a:chExt cx="2292350" cy="1280160"/>
            </a:xfrm>
          </p:grpSpPr>
          <p:cxnSp>
            <p:nvCxnSpPr>
              <p:cNvPr id="89" name="Straight Connector 88"/>
              <p:cNvCxnSpPr/>
              <p:nvPr/>
            </p:nvCxnSpPr>
            <p:spPr bwMode="auto">
              <a:xfrm rot="5400000" flipV="1">
                <a:off x="4789593" y="4811422"/>
                <a:ext cx="12808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bwMode="auto">
              <a:xfrm rot="5400000" flipV="1">
                <a:off x="6712110" y="4811422"/>
                <a:ext cx="12808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auto">
              <a:xfrm flipV="1">
                <a:off x="5433192" y="4170998"/>
                <a:ext cx="1920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flipV="1">
                <a:off x="7355710" y="5451847"/>
                <a:ext cx="182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bwMode="auto">
              <a:xfrm flipV="1">
                <a:off x="5245862" y="5451847"/>
                <a:ext cx="1825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Oval 71"/>
            <p:cNvSpPr>
              <a:spLocks noChangeAspect="1"/>
            </p:cNvSpPr>
            <p:nvPr/>
          </p:nvSpPr>
          <p:spPr bwMode="auto">
            <a:xfrm>
              <a:off x="1644615" y="5439174"/>
              <a:ext cx="176218" cy="17626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grpSp>
      <p:grpSp>
        <p:nvGrpSpPr>
          <p:cNvPr id="9" name="Group 109"/>
          <p:cNvGrpSpPr>
            <a:grpSpLocks/>
          </p:cNvGrpSpPr>
          <p:nvPr/>
        </p:nvGrpSpPr>
        <p:grpSpPr bwMode="auto">
          <a:xfrm>
            <a:off x="3702844" y="3309937"/>
            <a:ext cx="1719263" cy="2349104"/>
            <a:chOff x="3426194" y="3562892"/>
            <a:chExt cx="2292350" cy="3132042"/>
          </a:xfrm>
        </p:grpSpPr>
        <p:grpSp>
          <p:nvGrpSpPr>
            <p:cNvPr id="25" name="Group 15"/>
            <p:cNvGrpSpPr>
              <a:grpSpLocks/>
            </p:cNvGrpSpPr>
            <p:nvPr/>
          </p:nvGrpSpPr>
          <p:grpSpPr bwMode="auto">
            <a:xfrm>
              <a:off x="3658120" y="4192834"/>
              <a:ext cx="1828498" cy="457329"/>
              <a:chOff x="6279714" y="2617940"/>
              <a:chExt cx="1828800" cy="609600"/>
            </a:xfrm>
          </p:grpSpPr>
          <p:cxnSp>
            <p:nvCxnSpPr>
              <p:cNvPr id="43" name="Straight Connector 42"/>
              <p:cNvCxnSpPr/>
              <p:nvPr/>
            </p:nvCxnSpPr>
            <p:spPr>
              <a:xfrm>
                <a:off x="6279563" y="2618309"/>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79563" y="2770662"/>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279563" y="2923014"/>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279563" y="3075366"/>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79563" y="3227719"/>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16"/>
            <p:cNvGrpSpPr>
              <a:grpSpLocks/>
            </p:cNvGrpSpPr>
            <p:nvPr/>
          </p:nvGrpSpPr>
          <p:grpSpPr bwMode="auto">
            <a:xfrm>
              <a:off x="3658120" y="5617360"/>
              <a:ext cx="1828498" cy="457329"/>
              <a:chOff x="6043807" y="3810001"/>
              <a:chExt cx="1828800" cy="609600"/>
            </a:xfrm>
          </p:grpSpPr>
          <p:cxnSp>
            <p:nvCxnSpPr>
              <p:cNvPr id="38" name="Straight Connector 37"/>
              <p:cNvCxnSpPr/>
              <p:nvPr/>
            </p:nvCxnSpPr>
            <p:spPr>
              <a:xfrm>
                <a:off x="6043656" y="3809593"/>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43656" y="3961945"/>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043656" y="4114298"/>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43656" y="4266650"/>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43656" y="4419003"/>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96"/>
            <p:cNvGrpSpPr>
              <a:grpSpLocks/>
            </p:cNvGrpSpPr>
            <p:nvPr/>
          </p:nvGrpSpPr>
          <p:grpSpPr bwMode="auto">
            <a:xfrm>
              <a:off x="3426194" y="3562892"/>
              <a:ext cx="2292350" cy="1188720"/>
              <a:chOff x="3414713" y="3760788"/>
              <a:chExt cx="2292350" cy="2563812"/>
            </a:xfrm>
          </p:grpSpPr>
          <p:cxnSp>
            <p:nvCxnSpPr>
              <p:cNvPr id="33" name="Straight Connector 32"/>
              <p:cNvCxnSpPr/>
              <p:nvPr/>
            </p:nvCxnSpPr>
            <p:spPr bwMode="auto">
              <a:xfrm rot="16200000">
                <a:off x="2316653" y="5042998"/>
                <a:ext cx="25644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16200000">
                <a:off x="4239116" y="5042998"/>
                <a:ext cx="25644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3602038" y="6325208"/>
                <a:ext cx="1920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a:off x="5524501" y="3760788"/>
                <a:ext cx="182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3414713" y="3760788"/>
                <a:ext cx="1825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Straight Arrow Connector 67"/>
            <p:cNvCxnSpPr/>
            <p:nvPr/>
          </p:nvCxnSpPr>
          <p:spPr bwMode="auto">
            <a:xfrm rot="16200000" flipH="1">
              <a:off x="3390486" y="5130501"/>
              <a:ext cx="731815"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3" name="Oval 72"/>
            <p:cNvSpPr>
              <a:spLocks noChangeAspect="1"/>
            </p:cNvSpPr>
            <p:nvPr/>
          </p:nvSpPr>
          <p:spPr bwMode="auto">
            <a:xfrm>
              <a:off x="4473944" y="4561399"/>
              <a:ext cx="174625" cy="1762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sp>
          <p:nvSpPr>
            <p:cNvPr id="74" name="Oval 73"/>
            <p:cNvSpPr>
              <a:spLocks noChangeAspect="1"/>
            </p:cNvSpPr>
            <p:nvPr/>
          </p:nvSpPr>
          <p:spPr bwMode="auto">
            <a:xfrm>
              <a:off x="4473944" y="5531332"/>
              <a:ext cx="174625" cy="17620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sp>
          <p:nvSpPr>
            <p:cNvPr id="87" name="Arc 86"/>
            <p:cNvSpPr/>
            <p:nvPr/>
          </p:nvSpPr>
          <p:spPr bwMode="auto">
            <a:xfrm>
              <a:off x="4075482" y="4670933"/>
              <a:ext cx="703262" cy="936596"/>
            </a:xfrm>
            <a:prstGeom prst="arc">
              <a:avLst>
                <a:gd name="adj1" fmla="val 18181612"/>
                <a:gd name="adj2" fmla="val 3413123"/>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aseline="0">
                <a:solidFill>
                  <a:srgbClr val="000000"/>
                </a:solidFill>
              </a:endParaRPr>
            </a:p>
          </p:txBody>
        </p:sp>
        <p:grpSp>
          <p:nvGrpSpPr>
            <p:cNvPr id="29" name="Group 102"/>
            <p:cNvGrpSpPr>
              <a:grpSpLocks/>
            </p:cNvGrpSpPr>
            <p:nvPr/>
          </p:nvGrpSpPr>
          <p:grpSpPr bwMode="auto">
            <a:xfrm>
              <a:off x="3426194" y="5506213"/>
              <a:ext cx="2292350" cy="1188721"/>
              <a:chOff x="3533212" y="5199133"/>
              <a:chExt cx="2292350" cy="1188721"/>
            </a:xfrm>
          </p:grpSpPr>
          <p:cxnSp>
            <p:nvCxnSpPr>
              <p:cNvPr id="98" name="Straight Connector 97"/>
              <p:cNvCxnSpPr/>
              <p:nvPr/>
            </p:nvCxnSpPr>
            <p:spPr bwMode="auto">
              <a:xfrm rot="5400000" flipV="1">
                <a:off x="3122861" y="5793353"/>
                <a:ext cx="11890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auto">
              <a:xfrm rot="5400000" flipV="1">
                <a:off x="5045324" y="5793353"/>
                <a:ext cx="11890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auto">
              <a:xfrm flipV="1">
                <a:off x="3720537" y="5198852"/>
                <a:ext cx="1920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auto">
              <a:xfrm flipV="1">
                <a:off x="5643000" y="6387854"/>
                <a:ext cx="182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auto">
              <a:xfrm flipV="1">
                <a:off x="3533212" y="6387854"/>
                <a:ext cx="1825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 name="Group 111"/>
          <p:cNvGrpSpPr>
            <a:grpSpLocks/>
          </p:cNvGrpSpPr>
          <p:nvPr/>
        </p:nvGrpSpPr>
        <p:grpSpPr bwMode="auto">
          <a:xfrm>
            <a:off x="5837635" y="3239691"/>
            <a:ext cx="1719263" cy="2489597"/>
            <a:chOff x="6259098" y="3364996"/>
            <a:chExt cx="2292350" cy="3318563"/>
          </a:xfrm>
        </p:grpSpPr>
        <p:grpSp>
          <p:nvGrpSpPr>
            <p:cNvPr id="31" name="Group 15"/>
            <p:cNvGrpSpPr>
              <a:grpSpLocks/>
            </p:cNvGrpSpPr>
            <p:nvPr/>
          </p:nvGrpSpPr>
          <p:grpSpPr bwMode="auto">
            <a:xfrm>
              <a:off x="6491024" y="3883064"/>
              <a:ext cx="1828498" cy="548795"/>
              <a:chOff x="6279714" y="2617940"/>
              <a:chExt cx="1828800" cy="609600"/>
            </a:xfrm>
          </p:grpSpPr>
          <p:cxnSp>
            <p:nvCxnSpPr>
              <p:cNvPr id="63" name="Straight Connector 62"/>
              <p:cNvCxnSpPr/>
              <p:nvPr/>
            </p:nvCxnSpPr>
            <p:spPr>
              <a:xfrm>
                <a:off x="6279563" y="2617182"/>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279563" y="2770554"/>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279563" y="2923928"/>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279563" y="3075539"/>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79563" y="3227149"/>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336" name="Group 16"/>
            <p:cNvGrpSpPr>
              <a:grpSpLocks/>
            </p:cNvGrpSpPr>
            <p:nvPr/>
          </p:nvGrpSpPr>
          <p:grpSpPr bwMode="auto">
            <a:xfrm>
              <a:off x="6491024" y="5624184"/>
              <a:ext cx="1828498" cy="548795"/>
              <a:chOff x="6043807" y="3810001"/>
              <a:chExt cx="1828800" cy="609600"/>
            </a:xfrm>
          </p:grpSpPr>
          <p:cxnSp>
            <p:nvCxnSpPr>
              <p:cNvPr id="58" name="Straight Connector 57"/>
              <p:cNvCxnSpPr/>
              <p:nvPr/>
            </p:nvCxnSpPr>
            <p:spPr>
              <a:xfrm>
                <a:off x="6043656" y="3809126"/>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43656" y="3960736"/>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43656" y="4115873"/>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43656" y="4267483"/>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43656" y="4419094"/>
                <a:ext cx="1829102"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bwMode="auto">
            <a:xfrm rot="16200000" flipH="1">
              <a:off x="6148890" y="5025865"/>
              <a:ext cx="915739"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4337" name="Group 110"/>
            <p:cNvGrpSpPr>
              <a:grpSpLocks/>
            </p:cNvGrpSpPr>
            <p:nvPr/>
          </p:nvGrpSpPr>
          <p:grpSpPr bwMode="auto">
            <a:xfrm>
              <a:off x="6259098" y="3364996"/>
              <a:ext cx="2292350" cy="1188720"/>
              <a:chOff x="6253163" y="3760788"/>
              <a:chExt cx="2292350" cy="2563812"/>
            </a:xfrm>
          </p:grpSpPr>
          <p:cxnSp>
            <p:nvCxnSpPr>
              <p:cNvPr id="53" name="Straight Connector 52"/>
              <p:cNvCxnSpPr/>
              <p:nvPr/>
            </p:nvCxnSpPr>
            <p:spPr bwMode="auto">
              <a:xfrm rot="16200000">
                <a:off x="5155412" y="5042690"/>
                <a:ext cx="25638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16200000">
                <a:off x="7077874" y="5042690"/>
                <a:ext cx="25638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6440488" y="6324589"/>
                <a:ext cx="1920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8362950" y="3760788"/>
                <a:ext cx="1825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6253163" y="3760788"/>
                <a:ext cx="182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Oval 74"/>
            <p:cNvSpPr>
              <a:spLocks noChangeAspect="1"/>
            </p:cNvSpPr>
            <p:nvPr/>
          </p:nvSpPr>
          <p:spPr bwMode="auto">
            <a:xfrm>
              <a:off x="7317960" y="4345805"/>
              <a:ext cx="174625" cy="1761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sp>
          <p:nvSpPr>
            <p:cNvPr id="76" name="Oval 75"/>
            <p:cNvSpPr>
              <a:spLocks noChangeAspect="1"/>
            </p:cNvSpPr>
            <p:nvPr/>
          </p:nvSpPr>
          <p:spPr bwMode="auto">
            <a:xfrm>
              <a:off x="7317960" y="5534520"/>
              <a:ext cx="174625" cy="17616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baseline="0">
                <a:solidFill>
                  <a:srgbClr val="FFFFFF"/>
                </a:solidFill>
              </a:endParaRPr>
            </a:p>
          </p:txBody>
        </p:sp>
        <p:sp>
          <p:nvSpPr>
            <p:cNvPr id="88" name="Arc 87"/>
            <p:cNvSpPr/>
            <p:nvPr/>
          </p:nvSpPr>
          <p:spPr bwMode="auto">
            <a:xfrm>
              <a:off x="6805198" y="4441030"/>
              <a:ext cx="849312" cy="1195063"/>
            </a:xfrm>
            <a:prstGeom prst="arc">
              <a:avLst>
                <a:gd name="adj1" fmla="val 18181612"/>
                <a:gd name="adj2" fmla="val 3413123"/>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baseline="0">
                <a:solidFill>
                  <a:srgbClr val="000000"/>
                </a:solidFill>
              </a:endParaRPr>
            </a:p>
          </p:txBody>
        </p:sp>
        <p:grpSp>
          <p:nvGrpSpPr>
            <p:cNvPr id="14340" name="Group 103"/>
            <p:cNvGrpSpPr>
              <a:grpSpLocks/>
            </p:cNvGrpSpPr>
            <p:nvPr/>
          </p:nvGrpSpPr>
          <p:grpSpPr bwMode="auto">
            <a:xfrm>
              <a:off x="6259098" y="5494838"/>
              <a:ext cx="2292350" cy="1188721"/>
              <a:chOff x="3533212" y="5199133"/>
              <a:chExt cx="2292350" cy="1188721"/>
            </a:xfrm>
          </p:grpSpPr>
          <p:cxnSp>
            <p:nvCxnSpPr>
              <p:cNvPr id="105" name="Straight Connector 104"/>
              <p:cNvCxnSpPr/>
              <p:nvPr/>
            </p:nvCxnSpPr>
            <p:spPr bwMode="auto">
              <a:xfrm rot="5400000" flipV="1">
                <a:off x="3123004" y="5793497"/>
                <a:ext cx="1188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auto">
              <a:xfrm rot="5400000" flipV="1">
                <a:off x="5045466" y="5793497"/>
                <a:ext cx="1188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auto">
              <a:xfrm flipV="1">
                <a:off x="3720537" y="5199139"/>
                <a:ext cx="1920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auto">
              <a:xfrm flipV="1">
                <a:off x="5642999" y="6387854"/>
                <a:ext cx="1825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auto">
              <a:xfrm flipV="1">
                <a:off x="3533212" y="6387854"/>
                <a:ext cx="182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30041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755576" y="188640"/>
            <a:ext cx="8229600" cy="1143000"/>
          </a:xfrm>
          <a:prstGeom prst="rect">
            <a:avLst/>
          </a:prstGeom>
        </p:spPr>
        <p:txBody>
          <a:bodyPr/>
          <a:lstStyle/>
          <a:p>
            <a:pPr algn="ctr" eaLnBrk="1" hangingPunct="1"/>
            <a:r>
              <a:rPr lang="en-US" altLang="en-US" sz="3200" dirty="0">
                <a:solidFill>
                  <a:srgbClr val="00FFFF"/>
                </a:solidFill>
                <a:latin typeface="Times New Roman" panose="02020603050405020304" pitchFamily="18" charset="0"/>
                <a:cs typeface="Times New Roman" panose="02020603050405020304" pitchFamily="18" charset="0"/>
              </a:rPr>
              <a:t>Applications of QDs: Light Emitters</a:t>
            </a:r>
          </a:p>
        </p:txBody>
      </p:sp>
      <p:sp>
        <p:nvSpPr>
          <p:cNvPr id="34819" name="Content Placeholder 3"/>
          <p:cNvSpPr>
            <a:spLocks noGrp="1"/>
          </p:cNvSpPr>
          <p:nvPr>
            <p:ph idx="4294967295"/>
          </p:nvPr>
        </p:nvSpPr>
        <p:spPr>
          <a:xfrm>
            <a:off x="611560" y="1844824"/>
            <a:ext cx="8229600" cy="4525963"/>
          </a:xfrm>
          <a:prstGeom prst="rect">
            <a:avLst/>
          </a:prstGeom>
        </p:spPr>
        <p:txBody>
          <a:bodyPr>
            <a:normAutofit lnSpcReduction="10000"/>
          </a:bodyPr>
          <a:lstStyle/>
          <a:p>
            <a:pPr eaLnBrk="1" hangingPunct="1"/>
            <a:r>
              <a:rPr lang="en-US" altLang="en-US" sz="2000" b="1" dirty="0">
                <a:latin typeface="Times New Roman" panose="02020603050405020304" pitchFamily="18" charset="0"/>
                <a:cs typeface="Times New Roman" panose="02020603050405020304" pitchFamily="18" charset="0"/>
              </a:rPr>
              <a:t>The discovery of quantum dots has led to the development of an entirely new gamut of materials for the active regions in LEDs and laser diodes. </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Indirect gap semiconductors that don’t luminesce in their bulk form such as Si become efficient light emitters at the nanoscale due quantum confinement effects. </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The study of QDs has advanced our understanding of the emission mechanisms in conventional LED materials such as </a:t>
            </a:r>
            <a:r>
              <a:rPr lang="en-US" altLang="en-US" sz="2000" b="1" dirty="0" err="1">
                <a:latin typeface="Times New Roman" panose="02020603050405020304" pitchFamily="18" charset="0"/>
                <a:cs typeface="Times New Roman" panose="02020603050405020304" pitchFamily="18" charset="0"/>
              </a:rPr>
              <a:t>InGaN</a:t>
            </a:r>
            <a:r>
              <a:rPr lang="en-US" altLang="en-US" sz="2000" b="1" dirty="0">
                <a:latin typeface="Times New Roman" panose="02020603050405020304" pitchFamily="18" charset="0"/>
                <a:cs typeface="Times New Roman" panose="02020603050405020304" pitchFamily="18" charset="0"/>
              </a:rPr>
              <a:t>, the active region of blue LEDs.</a:t>
            </a:r>
          </a:p>
          <a:p>
            <a:pPr eaLnBrk="1" hangingPunct="1"/>
            <a:endParaRPr lang="en-US" altLang="en-US" sz="2000" b="1" dirty="0">
              <a:latin typeface="Times New Roman" panose="02020603050405020304" pitchFamily="18" charset="0"/>
              <a:cs typeface="Times New Roman" panose="02020603050405020304" pitchFamily="18" charset="0"/>
            </a:endParaRPr>
          </a:p>
          <a:p>
            <a:pPr eaLnBrk="1" hangingPunct="1"/>
            <a:r>
              <a:rPr lang="en-US" altLang="en-US" sz="2000" b="1" dirty="0">
                <a:latin typeface="Times New Roman" panose="02020603050405020304" pitchFamily="18" charset="0"/>
                <a:cs typeface="Times New Roman" panose="02020603050405020304" pitchFamily="18" charset="0"/>
              </a:rPr>
              <a:t>The high radiative-recombination efficiency of epitaxial </a:t>
            </a:r>
            <a:r>
              <a:rPr lang="en-US" altLang="en-US" sz="2000" b="1" dirty="0" err="1">
                <a:latin typeface="Times New Roman" panose="02020603050405020304" pitchFamily="18" charset="0"/>
                <a:cs typeface="Times New Roman" panose="02020603050405020304" pitchFamily="18" charset="0"/>
              </a:rPr>
              <a:t>InGaN</a:t>
            </a:r>
            <a:r>
              <a:rPr lang="en-US" altLang="en-US" sz="2000" b="1" dirty="0">
                <a:latin typeface="Times New Roman" panose="02020603050405020304" pitchFamily="18" charset="0"/>
                <a:cs typeface="Times New Roman" panose="02020603050405020304" pitchFamily="18" charset="0"/>
              </a:rPr>
              <a:t> is due to self-assembled, localized, In rich clusters that behave like QDs.</a:t>
            </a:r>
          </a:p>
        </p:txBody>
      </p:sp>
    </p:spTree>
    <p:extLst>
      <p:ext uri="{BB962C8B-B14F-4D97-AF65-F5344CB8AC3E}">
        <p14:creationId xmlns:p14="http://schemas.microsoft.com/office/powerpoint/2010/main" val="1397778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ercentage of Surface Atoms Source: Nanoscale Materials in Chemistry, Ed. K.J. Klabunde, Wiley, 2001 "/>
          <p:cNvPicPr>
            <a:picLocks noChangeAspect="1" noChangeArrowheads="1"/>
          </p:cNvPicPr>
          <p:nvPr/>
        </p:nvPicPr>
        <p:blipFill>
          <a:blip r:embed="rId2"/>
          <a:srcRect/>
          <a:stretch>
            <a:fillRect/>
          </a:stretch>
        </p:blipFill>
        <p:spPr bwMode="auto">
          <a:xfrm>
            <a:off x="214281" y="0"/>
            <a:ext cx="8667777" cy="650083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694" y="274638"/>
            <a:ext cx="3186106" cy="1143000"/>
          </a:xfrm>
        </p:spPr>
        <p:txBody>
          <a:bodyPr>
            <a:noAutofit/>
          </a:bodyPr>
          <a:lstStyle/>
          <a:p>
            <a:r>
              <a:rPr lang="en-IN" sz="3600" dirty="0"/>
              <a:t>Few areas where </a:t>
            </a:r>
            <a:r>
              <a:rPr lang="en-IN" sz="3600" dirty="0" err="1"/>
              <a:t>nano</a:t>
            </a:r>
            <a:r>
              <a:rPr lang="en-IN" sz="3600" dirty="0"/>
              <a:t> is made use of</a:t>
            </a:r>
          </a:p>
        </p:txBody>
      </p:sp>
      <p:sp>
        <p:nvSpPr>
          <p:cNvPr id="3" name="Content Placeholder 2"/>
          <p:cNvSpPr>
            <a:spLocks noGrp="1"/>
          </p:cNvSpPr>
          <p:nvPr>
            <p:ph idx="1"/>
          </p:nvPr>
        </p:nvSpPr>
        <p:spPr/>
        <p:txBody>
          <a:bodyPr/>
          <a:lstStyle/>
          <a:p>
            <a:endParaRPr lang="en-IN" dirty="0"/>
          </a:p>
        </p:txBody>
      </p:sp>
      <p:pic>
        <p:nvPicPr>
          <p:cNvPr id="56322" name="Picture 2" descr="Textiles:-&#10; The use of engineered nanofibers&#10;already makes clothes water- and&#10;stain-repellent or wrinkle-free.&#10; Textiles..."/>
          <p:cNvPicPr>
            <a:picLocks noChangeAspect="1" noChangeArrowheads="1"/>
          </p:cNvPicPr>
          <p:nvPr/>
        </p:nvPicPr>
        <p:blipFill>
          <a:blip r:embed="rId2"/>
          <a:srcRect/>
          <a:stretch>
            <a:fillRect/>
          </a:stretch>
        </p:blipFill>
        <p:spPr bwMode="auto">
          <a:xfrm>
            <a:off x="0" y="0"/>
            <a:ext cx="5410891" cy="4062410"/>
          </a:xfrm>
          <a:prstGeom prst="rect">
            <a:avLst/>
          </a:prstGeom>
          <a:noFill/>
        </p:spPr>
      </p:pic>
      <p:pic>
        <p:nvPicPr>
          <p:cNvPr id="5" name="Picture 2" descr="Military&#10;By using nanotechnology, the&#10;military would be able to&#10;create sensor systems that&#10;could detect biological agents...."/>
          <p:cNvPicPr>
            <a:picLocks noChangeAspect="1" noChangeArrowheads="1"/>
          </p:cNvPicPr>
          <p:nvPr/>
        </p:nvPicPr>
        <p:blipFill>
          <a:blip r:embed="rId3"/>
          <a:srcRect/>
          <a:stretch>
            <a:fillRect/>
          </a:stretch>
        </p:blipFill>
        <p:spPr bwMode="auto">
          <a:xfrm>
            <a:off x="4071934" y="3371758"/>
            <a:ext cx="4643470" cy="348624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9698" name="Picture 2" descr="Size Dependence of Properties • In materials where strong chemical bonding is present, delocalization of valence  electron..."/>
          <p:cNvPicPr>
            <a:picLocks noChangeAspect="1" noChangeArrowheads="1"/>
          </p:cNvPicPr>
          <p:nvPr/>
        </p:nvPicPr>
        <p:blipFill>
          <a:blip r:embed="rId2"/>
          <a:srcRect/>
          <a:stretch>
            <a:fillRect/>
          </a:stretch>
        </p:blipFill>
        <p:spPr bwMode="auto">
          <a:xfrm>
            <a:off x="147592" y="128552"/>
            <a:ext cx="8782126" cy="658659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8674" name="Picture 2" descr="Some More Size-Dependent Properties • For semiconductors such as ZnO, CdS, and Si, the bandgap  changes with size - Bandga..."/>
          <p:cNvPicPr>
            <a:picLocks noChangeAspect="1" noChangeArrowheads="1"/>
          </p:cNvPicPr>
          <p:nvPr/>
        </p:nvPicPr>
        <p:blipFill>
          <a:blip r:embed="rId2"/>
          <a:srcRect/>
          <a:stretch>
            <a:fillRect/>
          </a:stretch>
        </p:blipFill>
        <p:spPr bwMode="auto">
          <a:xfrm>
            <a:off x="261906" y="357166"/>
            <a:ext cx="8524935" cy="639370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0" name="Picture 2" descr="Color • In a classical sense, color is caused by the partial absorption of  light by electrons in matter, resulting in the..."/>
          <p:cNvPicPr>
            <a:picLocks noChangeAspect="1" noChangeArrowheads="1"/>
          </p:cNvPicPr>
          <p:nvPr/>
        </p:nvPicPr>
        <p:blipFill>
          <a:blip r:embed="rId2"/>
          <a:srcRect/>
          <a:stretch>
            <a:fillRect/>
          </a:stretch>
        </p:blipFill>
        <p:spPr bwMode="auto">
          <a:xfrm>
            <a:off x="285720" y="285728"/>
            <a:ext cx="8353530" cy="626514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descr="The melting point of gold particles decreases dramatically as the particle size gets below 5 nm Source: Nanoscale Material..."/>
          <p:cNvPicPr>
            <a:picLocks noChangeAspect="1" noChangeArrowheads="1"/>
          </p:cNvPicPr>
          <p:nvPr/>
        </p:nvPicPr>
        <p:blipFill>
          <a:blip r:embed="rId2"/>
          <a:srcRect/>
          <a:stretch>
            <a:fillRect/>
          </a:stretch>
        </p:blipFill>
        <p:spPr bwMode="auto">
          <a:xfrm>
            <a:off x="-95249" y="0"/>
            <a:ext cx="8953530" cy="671514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482" name="Picture 2" descr="Adsorption:  Some Background • Adsorption is like absorption except the adsorbed material is held near the surface  rather..."/>
          <p:cNvPicPr>
            <a:picLocks noChangeAspect="1" noChangeArrowheads="1"/>
          </p:cNvPicPr>
          <p:nvPr/>
        </p:nvPicPr>
        <p:blipFill>
          <a:blip r:embed="rId2"/>
          <a:srcRect/>
          <a:stretch>
            <a:fillRect/>
          </a:stretch>
        </p:blipFill>
        <p:spPr bwMode="auto">
          <a:xfrm>
            <a:off x="-1" y="-53578"/>
            <a:ext cx="9215435" cy="691157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normAutofit fontScale="90000"/>
          </a:bodyPr>
          <a:lstStyle/>
          <a:p>
            <a:pPr eaLnBrk="1" hangingPunct="1"/>
            <a:r>
              <a:rPr lang="en-US">
                <a:latin typeface="Arial Black" pitchFamily="34" charset="0"/>
              </a:rPr>
              <a:t>Definition</a:t>
            </a:r>
          </a:p>
        </p:txBody>
      </p:sp>
      <p:sp>
        <p:nvSpPr>
          <p:cNvPr id="3" name="Content Placeholder 2"/>
          <p:cNvSpPr>
            <a:spLocks noGrp="1"/>
          </p:cNvSpPr>
          <p:nvPr>
            <p:ph idx="1"/>
          </p:nvPr>
        </p:nvSpPr>
        <p:spPr>
          <a:xfrm>
            <a:off x="381000" y="2057400"/>
            <a:ext cx="8229600" cy="3962400"/>
          </a:xfrm>
        </p:spPr>
        <p:txBody>
          <a:bodyPr>
            <a:normAutofit/>
          </a:bodyPr>
          <a:lstStyle/>
          <a:p>
            <a:pPr indent="-114300" eaLnBrk="1" hangingPunct="1">
              <a:lnSpc>
                <a:spcPct val="80000"/>
              </a:lnSpc>
              <a:buFont typeface="Arial" pitchFamily="34" charset="0"/>
              <a:buNone/>
            </a:pPr>
            <a:r>
              <a:rPr lang="en-US" sz="2000">
                <a:latin typeface="Arial" pitchFamily="34" charset="0"/>
              </a:rPr>
              <a:t>“</a:t>
            </a:r>
            <a:r>
              <a:rPr lang="en-US" sz="2000" i="1">
                <a:latin typeface="Arial" pitchFamily="34" charset="0"/>
              </a:rPr>
              <a:t>Nanotechnology is the understanding and control of matter at dimensions of roughly 1 to 100 nanometers, where unique phenomena enable novel applications.”</a:t>
            </a:r>
          </a:p>
          <a:p>
            <a:pPr indent="-114300" algn="ctr" eaLnBrk="1" hangingPunct="1">
              <a:lnSpc>
                <a:spcPct val="80000"/>
              </a:lnSpc>
              <a:buFont typeface="Arial" pitchFamily="34" charset="0"/>
              <a:buNone/>
            </a:pPr>
            <a:endParaRPr lang="en-US" sz="2000">
              <a:latin typeface="Arial" pitchFamily="34" charset="0"/>
            </a:endParaRPr>
          </a:p>
          <a:p>
            <a:pPr indent="-114300" eaLnBrk="1" hangingPunct="1">
              <a:lnSpc>
                <a:spcPct val="80000"/>
              </a:lnSpc>
              <a:buFont typeface="Arial" pitchFamily="34" charset="0"/>
              <a:buNone/>
            </a:pPr>
            <a:r>
              <a:rPr lang="en-US" sz="2000"/>
              <a:t> “</a:t>
            </a:r>
            <a:r>
              <a:rPr lang="en-US" sz="2000" i="1">
                <a:latin typeface="Arial" pitchFamily="34" charset="0"/>
              </a:rPr>
              <a:t>Encompassing nanoscale science, engineering and technology, nanotechnology involves imaging, measuring, modeling, and manipulating matter at this length scale.”</a:t>
            </a:r>
          </a:p>
          <a:p>
            <a:pPr indent="-114300" eaLnBrk="1" hangingPunct="1">
              <a:lnSpc>
                <a:spcPct val="80000"/>
              </a:lnSpc>
              <a:buFont typeface="Arial" pitchFamily="34" charset="0"/>
              <a:buNone/>
            </a:pPr>
            <a:endParaRPr lang="en-US" sz="2000" i="1">
              <a:latin typeface="Arial" pitchFamily="34" charset="0"/>
            </a:endParaRPr>
          </a:p>
          <a:p>
            <a:pPr indent="-114300" algn="r" eaLnBrk="1" hangingPunct="1">
              <a:lnSpc>
                <a:spcPct val="80000"/>
              </a:lnSpc>
              <a:buFont typeface="Arial" pitchFamily="34" charset="0"/>
              <a:buNone/>
            </a:pPr>
            <a:r>
              <a:rPr lang="en-US" sz="2000" b="1">
                <a:latin typeface="Arial" pitchFamily="34" charset="0"/>
              </a:rPr>
              <a:t>National Nanotechnology Initiative, 2007</a:t>
            </a:r>
          </a:p>
          <a:p>
            <a:pPr indent="-114300" eaLnBrk="1" hangingPunct="1">
              <a:lnSpc>
                <a:spcPct val="80000"/>
              </a:lnSpc>
              <a:buFont typeface="Arial" pitchFamily="34" charset="0"/>
              <a:buNone/>
            </a:pPr>
            <a:endParaRPr lang="en-US" sz="3000"/>
          </a:p>
        </p:txBody>
      </p:sp>
      <p:sp>
        <p:nvSpPr>
          <p:cNvPr id="26628" name="Text Box 1028"/>
          <p:cNvSpPr txBox="1">
            <a:spLocks noChangeArrowheads="1"/>
          </p:cNvSpPr>
          <p:nvPr/>
        </p:nvSpPr>
        <p:spPr bwMode="auto">
          <a:xfrm>
            <a:off x="8594725" y="6411913"/>
            <a:ext cx="282575" cy="304800"/>
          </a:xfrm>
          <a:prstGeom prst="rect">
            <a:avLst/>
          </a:prstGeom>
          <a:noFill/>
          <a:ln w="9525">
            <a:noFill/>
            <a:miter lim="800000"/>
            <a:headEnd/>
            <a:tailEnd/>
          </a:ln>
          <a:effectLst/>
        </p:spPr>
        <p:txBody>
          <a:bodyPr wrap="none">
            <a:spAutoFit/>
          </a:bodyPr>
          <a:lstStyle/>
          <a:p>
            <a:pPr algn="r"/>
            <a:r>
              <a:rPr lang="en-US" sz="1400" b="1"/>
              <a:t>7</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4818" name="Picture 2" descr="Fine Particle Technology • Frequently encountered powders: - Cement, fertilizer, face powder, table salt, sugar, detergent..."/>
          <p:cNvPicPr>
            <a:picLocks noChangeAspect="1" noChangeArrowheads="1"/>
          </p:cNvPicPr>
          <p:nvPr/>
        </p:nvPicPr>
        <p:blipFill>
          <a:blip r:embed="rId2"/>
          <a:srcRect/>
          <a:stretch>
            <a:fillRect/>
          </a:stretch>
        </p:blipFill>
        <p:spPr bwMode="auto">
          <a:xfrm>
            <a:off x="500034" y="0"/>
            <a:ext cx="6934200" cy="520065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F15528-21DE-4FAA-801E-634DDDAF4B2B}" type="slidenum">
              <a:rPr lang="en-US" smtClean="0"/>
              <a:pPr/>
              <a:t>41</a:t>
            </a:fld>
            <a:endParaRPr lang="en-US"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1775" y="1181855"/>
            <a:ext cx="2507456"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txBox="1">
            <a:spLocks noChangeArrowheads="1"/>
          </p:cNvSpPr>
          <p:nvPr/>
        </p:nvSpPr>
        <p:spPr bwMode="auto">
          <a:xfrm>
            <a:off x="251520" y="95434"/>
            <a:ext cx="8208912"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eaLnBrk="1" hangingPunct="1"/>
            <a:r>
              <a:rPr lang="en-US" altLang="en-US" sz="2400" kern="0" baseline="0">
                <a:solidFill>
                  <a:srgbClr val="00FFFF"/>
                </a:solidFill>
              </a:rPr>
              <a:t>Optical Properties: Surface Plasmon Resonance</a:t>
            </a:r>
            <a:endParaRPr lang="en-US" altLang="en-US" sz="2400" kern="0" baseline="0" dirty="0">
              <a:solidFill>
                <a:srgbClr val="00FFFF"/>
              </a:solidFill>
            </a:endParaRPr>
          </a:p>
        </p:txBody>
      </p:sp>
      <p:sp>
        <p:nvSpPr>
          <p:cNvPr id="5" name="Text Box 8"/>
          <p:cNvSpPr txBox="1">
            <a:spLocks noChangeArrowheads="1"/>
          </p:cNvSpPr>
          <p:nvPr/>
        </p:nvSpPr>
        <p:spPr bwMode="auto">
          <a:xfrm>
            <a:off x="101055" y="764704"/>
            <a:ext cx="625546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algn="ctr" eaLnBrk="0" fontAlgn="base" hangingPunct="0">
              <a:spcBef>
                <a:spcPct val="0"/>
              </a:spcBef>
              <a:spcAft>
                <a:spcPct val="0"/>
              </a:spcAft>
              <a:defRPr sz="800">
                <a:solidFill>
                  <a:schemeClr val="tx1"/>
                </a:solidFill>
                <a:latin typeface="Arial" panose="020B0604020202020204" pitchFamily="34" charset="0"/>
              </a:defRPr>
            </a:lvl6pPr>
            <a:lvl7pPr marL="2971800" indent="-228600" algn="ctr" eaLnBrk="0" fontAlgn="base" hangingPunct="0">
              <a:spcBef>
                <a:spcPct val="0"/>
              </a:spcBef>
              <a:spcAft>
                <a:spcPct val="0"/>
              </a:spcAft>
              <a:defRPr sz="800">
                <a:solidFill>
                  <a:schemeClr val="tx1"/>
                </a:solidFill>
                <a:latin typeface="Arial" panose="020B0604020202020204" pitchFamily="34" charset="0"/>
              </a:defRPr>
            </a:lvl7pPr>
            <a:lvl8pPr marL="3429000" indent="-228600" algn="ctr" eaLnBrk="0" fontAlgn="base" hangingPunct="0">
              <a:spcBef>
                <a:spcPct val="0"/>
              </a:spcBef>
              <a:spcAft>
                <a:spcPct val="0"/>
              </a:spcAft>
              <a:defRPr sz="800">
                <a:solidFill>
                  <a:schemeClr val="tx1"/>
                </a:solidFill>
                <a:latin typeface="Arial" panose="020B0604020202020204" pitchFamily="34" charset="0"/>
              </a:defRPr>
            </a:lvl8pPr>
            <a:lvl9pPr marL="3886200" indent="-228600" algn="ctr" eaLnBrk="0" fontAlgn="base" hangingPunct="0">
              <a:spcBef>
                <a:spcPct val="0"/>
              </a:spcBef>
              <a:spcAft>
                <a:spcPct val="0"/>
              </a:spcAft>
              <a:defRPr sz="800">
                <a:solidFill>
                  <a:schemeClr val="tx1"/>
                </a:solidFill>
                <a:latin typeface="Arial" panose="020B0604020202020204" pitchFamily="34" charset="0"/>
              </a:defRPr>
            </a:lvl9pPr>
          </a:lstStyle>
          <a:p>
            <a:pPr eaLnBrk="1" hangingPunct="1">
              <a:buFontTx/>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Surface </a:t>
            </a:r>
            <a:r>
              <a:rPr lang="en-US" altLang="en-US" sz="1800" b="1" baseline="0" dirty="0" err="1">
                <a:solidFill>
                  <a:srgbClr val="FFC000"/>
                </a:solidFill>
                <a:latin typeface="Times New Roman" panose="02020603050405020304" pitchFamily="18" charset="0"/>
                <a:cs typeface="Times New Roman" panose="02020603050405020304" pitchFamily="18" charset="0"/>
              </a:rPr>
              <a:t>plasmon</a:t>
            </a:r>
            <a:r>
              <a:rPr lang="en-US" altLang="en-US" sz="1800" b="1" baseline="0" dirty="0">
                <a:solidFill>
                  <a:srgbClr val="FFC000"/>
                </a:solidFill>
                <a:latin typeface="Times New Roman" panose="02020603050405020304" pitchFamily="18" charset="0"/>
                <a:cs typeface="Times New Roman" panose="02020603050405020304" pitchFamily="18" charset="0"/>
              </a:rPr>
              <a:t> resonance is the coherent excitation </a:t>
            </a:r>
            <a:r>
              <a:rPr lang="en-US" altLang="en-US" sz="1800" b="1" u="sng" baseline="0" dirty="0">
                <a:solidFill>
                  <a:srgbClr val="FFC000"/>
                </a:solidFill>
                <a:latin typeface="Times New Roman" panose="02020603050405020304" pitchFamily="18" charset="0"/>
                <a:cs typeface="Times New Roman" panose="02020603050405020304" pitchFamily="18" charset="0"/>
              </a:rPr>
              <a:t>of all the "free" electrons</a:t>
            </a:r>
            <a:r>
              <a:rPr lang="en-US" altLang="en-US" sz="1800" b="1" baseline="0" dirty="0">
                <a:solidFill>
                  <a:srgbClr val="FFC000"/>
                </a:solidFill>
                <a:latin typeface="Times New Roman" panose="02020603050405020304" pitchFamily="18" charset="0"/>
                <a:cs typeface="Times New Roman" panose="02020603050405020304" pitchFamily="18" charset="0"/>
              </a:rPr>
              <a:t> within the conduction band, leading to an in-phase oscillation.</a:t>
            </a:r>
          </a:p>
          <a:p>
            <a:pPr eaLnBrk="1" hangingPunct="1">
              <a:buFontTx/>
              <a:buChar char="•"/>
            </a:pPr>
            <a:endParaRPr lang="en-US" altLang="en-US" sz="1800" b="1" baseline="0" dirty="0">
              <a:solidFill>
                <a:srgbClr val="FFC000"/>
              </a:solidFill>
              <a:latin typeface="Times New Roman" panose="02020603050405020304" pitchFamily="18" charset="0"/>
              <a:cs typeface="Times New Roman" panose="02020603050405020304" pitchFamily="18" charset="0"/>
            </a:endParaRPr>
          </a:p>
          <a:p>
            <a:pPr eaLnBrk="1" hangingPunct="1">
              <a:buFontTx/>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When the size of a metal nanocrystal is smaller than the wavelength of incident radiation, a surface </a:t>
            </a:r>
            <a:r>
              <a:rPr lang="en-US" altLang="en-US" sz="1800" b="1" baseline="0" dirty="0" err="1">
                <a:solidFill>
                  <a:srgbClr val="FFC000"/>
                </a:solidFill>
                <a:latin typeface="Times New Roman" panose="02020603050405020304" pitchFamily="18" charset="0"/>
                <a:cs typeface="Times New Roman" panose="02020603050405020304" pitchFamily="18" charset="0"/>
              </a:rPr>
              <a:t>plasmon</a:t>
            </a:r>
            <a:r>
              <a:rPr lang="en-US" altLang="en-US" sz="1800" b="1" baseline="0" dirty="0">
                <a:solidFill>
                  <a:srgbClr val="FFC000"/>
                </a:solidFill>
                <a:latin typeface="Times New Roman" panose="02020603050405020304" pitchFamily="18" charset="0"/>
                <a:cs typeface="Times New Roman" panose="02020603050405020304" pitchFamily="18" charset="0"/>
              </a:rPr>
              <a:t> resonance is generated.</a:t>
            </a:r>
          </a:p>
          <a:p>
            <a:pPr eaLnBrk="1" hangingPunct="1">
              <a:buFontTx/>
              <a:buChar char="•"/>
            </a:pPr>
            <a:endParaRPr lang="en-US" altLang="en-US" sz="1800" b="1" baseline="0" dirty="0">
              <a:solidFill>
                <a:srgbClr val="FFC000"/>
              </a:solidFill>
              <a:latin typeface="Times New Roman" panose="02020603050405020304" pitchFamily="18" charset="0"/>
              <a:cs typeface="Times New Roman" panose="02020603050405020304" pitchFamily="18" charset="0"/>
            </a:endParaRPr>
          </a:p>
          <a:p>
            <a:pPr eaLnBrk="1" hangingPunct="1">
              <a:buFontTx/>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 The figure shows schematically how a surface </a:t>
            </a:r>
            <a:r>
              <a:rPr lang="en-US" altLang="en-US" sz="1800" b="1" baseline="0" dirty="0" err="1">
                <a:solidFill>
                  <a:srgbClr val="FFC000"/>
                </a:solidFill>
                <a:latin typeface="Times New Roman" panose="02020603050405020304" pitchFamily="18" charset="0"/>
                <a:cs typeface="Times New Roman" panose="02020603050405020304" pitchFamily="18" charset="0"/>
              </a:rPr>
              <a:t>plasmon</a:t>
            </a:r>
            <a:r>
              <a:rPr lang="en-US" altLang="en-US" sz="1800" b="1" baseline="0" dirty="0">
                <a:solidFill>
                  <a:srgbClr val="FFC000"/>
                </a:solidFill>
                <a:latin typeface="Times New Roman" panose="02020603050405020304" pitchFamily="18" charset="0"/>
                <a:cs typeface="Times New Roman" panose="02020603050405020304" pitchFamily="18" charset="0"/>
              </a:rPr>
              <a:t> oscillation  is created. The electric field of an incoming light induces a polarization of the free electrons relative to the cationic lattice. </a:t>
            </a:r>
          </a:p>
          <a:p>
            <a:pPr eaLnBrk="1" hangingPunct="1"/>
            <a:endParaRPr lang="en-US" altLang="en-US" sz="1800" b="1" baseline="0" dirty="0">
              <a:solidFill>
                <a:srgbClr val="FFC000"/>
              </a:solidFill>
              <a:latin typeface="Times New Roman" panose="02020603050405020304" pitchFamily="18" charset="0"/>
              <a:cs typeface="Times New Roman" panose="02020603050405020304" pitchFamily="18" charset="0"/>
            </a:endParaRPr>
          </a:p>
          <a:p>
            <a:pPr eaLnBrk="1" hangingPunct="1">
              <a:buFontTx/>
              <a:buChar char="•"/>
            </a:pPr>
            <a:r>
              <a:rPr lang="en-US" altLang="en-US" sz="1800" b="1" baseline="0" dirty="0">
                <a:solidFill>
                  <a:srgbClr val="FFC000"/>
                </a:solidFill>
                <a:latin typeface="Times New Roman" panose="02020603050405020304" pitchFamily="18" charset="0"/>
                <a:cs typeface="Times New Roman" panose="02020603050405020304" pitchFamily="18" charset="0"/>
              </a:rPr>
              <a:t>The net charge difference occurs at the nanoparticle boundaries (the surface), which in turn acts as a restoring force. In this manner a dipolar oscillation of electrons is created with a certain frequency. </a:t>
            </a:r>
          </a:p>
        </p:txBody>
      </p:sp>
      <p:pic>
        <p:nvPicPr>
          <p:cNvPr id="6" name="Picture 9" descr="78B6D4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198">
            <a:off x="6403476" y="2799045"/>
            <a:ext cx="28384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F15528-21DE-4FAA-801E-634DDDAF4B2B}" type="slidenum">
              <a:rPr lang="en-US" smtClean="0"/>
              <a:pPr/>
              <a:t>42</a:t>
            </a:fld>
            <a:endParaRPr lang="en-US" dirty="0"/>
          </a:p>
        </p:txBody>
      </p:sp>
      <p:sp>
        <p:nvSpPr>
          <p:cNvPr id="3" name="Rectangle 3"/>
          <p:cNvSpPr txBox="1">
            <a:spLocks noChangeArrowheads="1"/>
          </p:cNvSpPr>
          <p:nvPr/>
        </p:nvSpPr>
        <p:spPr bwMode="auto">
          <a:xfrm>
            <a:off x="611560" y="1844824"/>
            <a:ext cx="8424936" cy="339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Font typeface="Wingdings" panose="05000000000000000000" pitchFamily="2" charset="2"/>
              <a:buChar char="Ø"/>
            </a:pPr>
            <a:r>
              <a:rPr lang="en-US" altLang="en-US" sz="2000" kern="0" baseline="0" dirty="0">
                <a:solidFill>
                  <a:srgbClr val="FFC000"/>
                </a:solidFill>
              </a:rPr>
              <a:t>In this manner a dipolar oscillation of electrons is created with a certain frequency. The energy of the surface </a:t>
            </a:r>
            <a:r>
              <a:rPr lang="en-US" altLang="en-US" sz="2000" kern="0" baseline="0" dirty="0" err="1">
                <a:solidFill>
                  <a:srgbClr val="FFC000"/>
                </a:solidFill>
              </a:rPr>
              <a:t>plasmon</a:t>
            </a:r>
            <a:r>
              <a:rPr lang="en-US" altLang="en-US" sz="2000" kern="0" baseline="0" dirty="0">
                <a:solidFill>
                  <a:srgbClr val="FFC000"/>
                </a:solidFill>
              </a:rPr>
              <a:t> resonance depends on both the free electron density and the dielectric medium surrounding the nanoparticle. </a:t>
            </a:r>
          </a:p>
          <a:p>
            <a:pPr eaLnBrk="1" hangingPunct="1">
              <a:buFont typeface="Wingdings" panose="05000000000000000000" pitchFamily="2" charset="2"/>
              <a:buChar char="Ø"/>
            </a:pPr>
            <a:r>
              <a:rPr lang="en-US" altLang="en-US" sz="2000" kern="0" baseline="0" dirty="0">
                <a:solidFill>
                  <a:srgbClr val="FFC000"/>
                </a:solidFill>
              </a:rPr>
              <a:t>The resonance frequency increases with decreasing particle size if the size of the particles is smaller than the wavelength of the particles. </a:t>
            </a:r>
          </a:p>
          <a:p>
            <a:pPr eaLnBrk="1" hangingPunct="1">
              <a:buFont typeface="Wingdings" panose="05000000000000000000" pitchFamily="2" charset="2"/>
              <a:buChar char="Ø"/>
            </a:pPr>
            <a:r>
              <a:rPr lang="en-US" altLang="en-US" sz="2000" kern="0" baseline="0" dirty="0">
                <a:solidFill>
                  <a:srgbClr val="FFC000"/>
                </a:solidFill>
              </a:rPr>
              <a:t>The width of the resonance varies with the characteristic time before electron scattering. For larger nanoparticle, the resonance sharpens as the scattering length increases. Noble metals have the reso­nance frequency in the visible light range. </a:t>
            </a:r>
          </a:p>
          <a:p>
            <a:pPr eaLnBrk="1" hangingPunct="1">
              <a:buFont typeface="Wingdings" panose="05000000000000000000" pitchFamily="2" charset="2"/>
              <a:buChar char="Ø"/>
            </a:pPr>
            <a:r>
              <a:rPr lang="en-US" altLang="en-US" sz="2000" kern="0" baseline="0" dirty="0">
                <a:solidFill>
                  <a:srgbClr val="FFC000"/>
                </a:solidFill>
                <a:cs typeface="Times New Roman" panose="02020603050405020304" pitchFamily="18" charset="0"/>
              </a:rPr>
              <a:t>Mie was the first to explain the red color of gold nanoparticle colloidal in 1908 by solving Maxwell's equation for an electromagnetic light wave interacting with small metallic spheres.</a:t>
            </a:r>
            <a:r>
              <a:rPr lang="en-US" altLang="en-US" sz="2000" kern="0" baseline="0" dirty="0">
                <a:solidFill>
                  <a:srgbClr val="FFC000"/>
                </a:solidFill>
              </a:rPr>
              <a:t> </a:t>
            </a:r>
          </a:p>
        </p:txBody>
      </p:sp>
      <p:sp>
        <p:nvSpPr>
          <p:cNvPr id="4" name="Rectangle 3"/>
          <p:cNvSpPr/>
          <p:nvPr/>
        </p:nvSpPr>
        <p:spPr>
          <a:xfrm>
            <a:off x="2483768" y="581755"/>
            <a:ext cx="4463081" cy="523220"/>
          </a:xfrm>
          <a:prstGeom prst="rect">
            <a:avLst/>
          </a:prstGeom>
        </p:spPr>
        <p:txBody>
          <a:bodyPr wrap="none">
            <a:spAutoFit/>
          </a:bodyPr>
          <a:lstStyle/>
          <a:p>
            <a:r>
              <a:rPr lang="en-US" altLang="en-US" sz="2800" b="1" kern="0" baseline="0" dirty="0">
                <a:solidFill>
                  <a:srgbClr val="00FFFF"/>
                </a:solidFill>
              </a:rPr>
              <a:t>Surface </a:t>
            </a:r>
            <a:r>
              <a:rPr lang="en-US" altLang="en-US" sz="2800" b="1" kern="0" baseline="0" dirty="0" err="1">
                <a:solidFill>
                  <a:srgbClr val="00FFFF"/>
                </a:solidFill>
              </a:rPr>
              <a:t>plasmon</a:t>
            </a:r>
            <a:r>
              <a:rPr lang="en-US" altLang="en-US" sz="2800" b="1" kern="0" baseline="0" dirty="0">
                <a:solidFill>
                  <a:srgbClr val="00FFFF"/>
                </a:solidFill>
              </a:rPr>
              <a:t> resonance </a:t>
            </a:r>
            <a:endParaRPr lang="en-US" sz="2800" b="1" dirty="0">
              <a:solidFill>
                <a:srgbClr val="00FFFF"/>
              </a:solidFill>
            </a:endParaRPr>
          </a:p>
        </p:txBody>
      </p:sp>
    </p:spTree>
    <p:extLst>
      <p:ext uri="{BB962C8B-B14F-4D97-AF65-F5344CB8AC3E}">
        <p14:creationId xmlns:p14="http://schemas.microsoft.com/office/powerpoint/2010/main" val="3414890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3794" name="Picture 2" descr="Fine Particle Technology (continued) • Adding certain inorganic clays to rubber dramatically improves  the lifetime and we..."/>
          <p:cNvPicPr>
            <a:picLocks noChangeAspect="1" noChangeArrowheads="1"/>
          </p:cNvPicPr>
          <p:nvPr/>
        </p:nvPicPr>
        <p:blipFill>
          <a:blip r:embed="rId2"/>
          <a:srcRect/>
          <a:stretch>
            <a:fillRect/>
          </a:stretch>
        </p:blipFill>
        <p:spPr bwMode="auto">
          <a:xfrm>
            <a:off x="928662" y="500042"/>
            <a:ext cx="6934200" cy="520065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1026" name="Picture 2" descr="THEORY OF ELECTROPHORESIS&#10;INTRODUCTION:&#10;Electrophoresis is a physical method of analysis which&#10;involves separation of the ..."/>
          <p:cNvPicPr>
            <a:picLocks noChangeAspect="1" noChangeArrowheads="1"/>
          </p:cNvPicPr>
          <p:nvPr/>
        </p:nvPicPr>
        <p:blipFill>
          <a:blip r:embed="rId2"/>
          <a:srcRect/>
          <a:stretch>
            <a:fillRect/>
          </a:stretch>
        </p:blipFill>
        <p:spPr bwMode="auto">
          <a:xfrm>
            <a:off x="0" y="106798"/>
            <a:ext cx="9047984" cy="679308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Electrophoresis</a:t>
            </a:r>
          </a:p>
        </p:txBody>
      </p:sp>
      <p:sp>
        <p:nvSpPr>
          <p:cNvPr id="3" name="Content Placeholder 2"/>
          <p:cNvSpPr>
            <a:spLocks noGrp="1"/>
          </p:cNvSpPr>
          <p:nvPr>
            <p:ph idx="1"/>
          </p:nvPr>
        </p:nvSpPr>
        <p:spPr/>
        <p:txBody>
          <a:bodyPr/>
          <a:lstStyle/>
          <a:p>
            <a:r>
              <a:rPr lang="en-IN" u="sng" dirty="0"/>
              <a:t>Those molecules with higher molecular weight move slower.  While those with small weight move faster. Also the size of the molecule also influences the movement. The bigger size molecule experience more friction than smaller ones in motion. These molecules migrate at different speed and to different lengths based on their charge, mass and shape.</a:t>
            </a:r>
            <a:endParaRPr lang="en-US" dirty="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1266" name="Picture 2" descr="TYPES OF ELECTROPHORESIS&#10;1) Zone Electrophoresis&#10;a) Paper Electrophoresis&#10;b) Gel Electrophoresis&#10;&#10;c) Thin Layer Electropho..."/>
          <p:cNvPicPr>
            <a:picLocks noChangeAspect="1" noChangeArrowheads="1"/>
          </p:cNvPicPr>
          <p:nvPr/>
        </p:nvPicPr>
        <p:blipFill>
          <a:blip r:embed="rId2"/>
          <a:srcRect/>
          <a:stretch>
            <a:fillRect/>
          </a:stretch>
        </p:blipFill>
        <p:spPr bwMode="auto">
          <a:xfrm>
            <a:off x="68807" y="0"/>
            <a:ext cx="9075225" cy="681353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descr="ZONE ELECTROPHORESIS&#10;&#10;&#10;It involves the migration of the charged particle on the supporting media.&#10;&#10;&#10;&#10;Paper, Cellulose ac..."/>
          <p:cNvPicPr>
            <a:picLocks noChangeAspect="1" noChangeArrowheads="1"/>
          </p:cNvPicPr>
          <p:nvPr/>
        </p:nvPicPr>
        <p:blipFill>
          <a:blip r:embed="rId2"/>
          <a:srcRect/>
          <a:stretch>
            <a:fillRect/>
          </a:stretch>
        </p:blipFill>
        <p:spPr bwMode="auto">
          <a:xfrm>
            <a:off x="143142" y="0"/>
            <a:ext cx="8849032" cy="664371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descr="GENERAL METHOD OF OPERATION&#10;Saturation of the medium with the buffer.&#10;&#10;Sample application.&#10;Electrophoretic separation.&#10;Rem..."/>
          <p:cNvPicPr>
            <a:picLocks noChangeAspect="1" noChangeArrowheads="1"/>
          </p:cNvPicPr>
          <p:nvPr/>
        </p:nvPicPr>
        <p:blipFill>
          <a:blip r:embed="rId2"/>
          <a:srcRect/>
          <a:stretch>
            <a:fillRect/>
          </a:stretch>
        </p:blipFill>
        <p:spPr bwMode="auto">
          <a:xfrm>
            <a:off x="428596" y="71414"/>
            <a:ext cx="8501122" cy="638250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descr="PAPER ELECTROPHORESIS&#10;&#10;1.&#10;&#10;Horizontal paper Electrophoresis&#10;&#10;2.&#10;&#10;Vertical paper Electrophoresis&#10;&#10;7&#10;&#10; "/>
          <p:cNvPicPr>
            <a:picLocks noChangeAspect="1" noChangeArrowheads="1"/>
          </p:cNvPicPr>
          <p:nvPr/>
        </p:nvPicPr>
        <p:blipFill>
          <a:blip r:embed="rId2"/>
          <a:srcRect/>
          <a:stretch>
            <a:fillRect/>
          </a:stretch>
        </p:blipFill>
        <p:spPr bwMode="auto">
          <a:xfrm>
            <a:off x="0" y="142853"/>
            <a:ext cx="5518770" cy="4143403"/>
          </a:xfrm>
          <a:prstGeom prst="rect">
            <a:avLst/>
          </a:prstGeom>
          <a:noFill/>
        </p:spPr>
      </p:pic>
      <p:pic>
        <p:nvPicPr>
          <p:cNvPr id="5" name="Content Placeholder 4" descr="principle of electrophoresis">
            <a:hlinkClick r:id="rId3"/>
          </p:cNvPr>
          <p:cNvPicPr>
            <a:picLocks noGrp="1"/>
          </p:cNvPicPr>
          <p:nvPr>
            <p:ph idx="1"/>
          </p:nvPr>
        </p:nvPicPr>
        <p:blipFill>
          <a:blip r:embed="rId4"/>
          <a:srcRect/>
          <a:stretch>
            <a:fillRect/>
          </a:stretch>
        </p:blipFill>
        <p:spPr bwMode="auto">
          <a:xfrm>
            <a:off x="4058131" y="2928934"/>
            <a:ext cx="5085901" cy="384017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descr="History:-&#10; The ideas and concepts behind&#10;nanoscience and nanotechnology&#10;started by physicist Richard Feynman.&#10; Feynman d..."/>
          <p:cNvPicPr>
            <a:picLocks noChangeAspect="1" noChangeArrowheads="1"/>
          </p:cNvPicPr>
          <p:nvPr/>
        </p:nvPicPr>
        <p:blipFill>
          <a:blip r:embed="rId2"/>
          <a:srcRect/>
          <a:stretch>
            <a:fillRect/>
          </a:stretch>
        </p:blipFill>
        <p:spPr bwMode="auto">
          <a:xfrm>
            <a:off x="95747" y="1"/>
            <a:ext cx="9134453" cy="6858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7170" name="Picture 2" descr="Electrophoresis&#10; a separation technique&#10; Simple, rapid and highly sensitive&#10; used in clinical laboratories to separate ..."/>
          <p:cNvPicPr>
            <a:picLocks noChangeAspect="1" noChangeArrowheads="1"/>
          </p:cNvPicPr>
          <p:nvPr/>
        </p:nvPicPr>
        <p:blipFill>
          <a:blip r:embed="rId2"/>
          <a:srcRect/>
          <a:stretch>
            <a:fillRect/>
          </a:stretch>
        </p:blipFill>
        <p:spPr bwMode="auto">
          <a:xfrm>
            <a:off x="214282" y="214290"/>
            <a:ext cx="8563610" cy="642942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descr="Where are the charges from?&#10; Proteins&#10; "/>
          <p:cNvPicPr>
            <a:picLocks noChangeAspect="1" noChangeArrowheads="1"/>
          </p:cNvPicPr>
          <p:nvPr/>
        </p:nvPicPr>
        <p:blipFill>
          <a:blip r:embed="rId2"/>
          <a:srcRect/>
          <a:stretch>
            <a:fillRect/>
          </a:stretch>
        </p:blipFill>
        <p:spPr bwMode="auto">
          <a:xfrm>
            <a:off x="215475" y="-24"/>
            <a:ext cx="8714243" cy="6542513"/>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8567" t="29605" r="29875" b="14760"/>
          <a:stretch>
            <a:fillRect/>
          </a:stretch>
        </p:blipFill>
        <p:spPr bwMode="auto">
          <a:xfrm>
            <a:off x="426951" y="428604"/>
            <a:ext cx="8431329" cy="571504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7383" t="26201" r="33427" b="13819"/>
          <a:stretch>
            <a:fillRect/>
          </a:stretch>
        </p:blipFill>
        <p:spPr bwMode="auto">
          <a:xfrm>
            <a:off x="428597" y="357165"/>
            <a:ext cx="8339446" cy="6337979"/>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srcRect l="6592" t="26367" r="31152" b="13086"/>
          <a:stretch>
            <a:fillRect/>
          </a:stretch>
        </p:blipFill>
        <p:spPr bwMode="auto">
          <a:xfrm>
            <a:off x="71406" y="71414"/>
            <a:ext cx="8882509" cy="6479006"/>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Synthesis of Pt, Pd, Au, Ag, ……..</a:t>
            </a:r>
          </a:p>
        </p:txBody>
      </p:sp>
      <p:sp>
        <p:nvSpPr>
          <p:cNvPr id="3" name="Content Placeholder 2"/>
          <p:cNvSpPr>
            <a:spLocks noGrp="1"/>
          </p:cNvSpPr>
          <p:nvPr>
            <p:ph idx="1"/>
          </p:nvPr>
        </p:nvSpPr>
        <p:spPr/>
        <p:txBody>
          <a:bodyPr/>
          <a:lstStyle/>
          <a:p>
            <a:r>
              <a:rPr lang="en-US" dirty="0"/>
              <a:t>Metal reduction method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n00912_"/>
          <p:cNvPicPr>
            <a:picLocks noChangeAspect="1" noChangeArrowheads="1"/>
          </p:cNvPicPr>
          <p:nvPr/>
        </p:nvPicPr>
        <p:blipFill>
          <a:blip r:embed="rId3"/>
          <a:srcRect/>
          <a:stretch>
            <a:fillRect/>
          </a:stretch>
        </p:blipFill>
        <p:spPr bwMode="auto">
          <a:xfrm>
            <a:off x="7010400" y="4724400"/>
            <a:ext cx="774700" cy="1208088"/>
          </a:xfrm>
          <a:prstGeom prst="rect">
            <a:avLst/>
          </a:prstGeom>
          <a:noFill/>
          <a:ln w="12700">
            <a:noFill/>
            <a:miter lim="800000"/>
            <a:headEnd/>
            <a:tailEnd/>
          </a:ln>
          <a:effectLst>
            <a:outerShdw blurRad="76200" dir="18900000" sy="23000" kx="-1200000" algn="bl" rotWithShape="0">
              <a:prstClr val="black">
                <a:alpha val="20000"/>
              </a:prstClr>
            </a:outerShdw>
          </a:effectLst>
        </p:spPr>
      </p:pic>
      <p:sp>
        <p:nvSpPr>
          <p:cNvPr id="9" name="Cloud Callout 8"/>
          <p:cNvSpPr>
            <a:spLocks noChangeArrowheads="1"/>
          </p:cNvSpPr>
          <p:nvPr/>
        </p:nvSpPr>
        <p:spPr bwMode="auto">
          <a:xfrm>
            <a:off x="3124200" y="3048000"/>
            <a:ext cx="3657600" cy="2362200"/>
          </a:xfrm>
          <a:prstGeom prst="cloudCallout">
            <a:avLst>
              <a:gd name="adj1" fmla="val 56162"/>
              <a:gd name="adj2" fmla="val 12097"/>
            </a:avLst>
          </a:prstGeom>
          <a:solidFill>
            <a:schemeClr val="accent1"/>
          </a:solidFill>
          <a:ln w="25400" algn="ctr">
            <a:solidFill>
              <a:srgbClr val="385D8A"/>
            </a:solidFill>
            <a:round/>
            <a:headEnd/>
            <a:tailEnd/>
          </a:ln>
        </p:spPr>
        <p:txBody>
          <a:bodyPr anchor="ctr"/>
          <a:lstStyle/>
          <a:p>
            <a:pPr algn="ctr"/>
            <a:r>
              <a:rPr lang="en-US" sz="2000" b="1">
                <a:solidFill>
                  <a:srgbClr val="FFFFFF"/>
                </a:solidFill>
                <a:effectLst>
                  <a:outerShdw blurRad="38100" dist="38100" dir="2700000" algn="tl">
                    <a:srgbClr val="000000"/>
                  </a:outerShdw>
                </a:effectLst>
                <a:latin typeface="Arial Black" pitchFamily="34" charset="0"/>
              </a:rPr>
              <a:t>Welcome to  NanoWorld!</a:t>
            </a:r>
          </a:p>
        </p:txBody>
      </p:sp>
      <p:sp>
        <p:nvSpPr>
          <p:cNvPr id="57350" name="Text Box 6"/>
          <p:cNvSpPr txBox="1">
            <a:spLocks noChangeArrowheads="1"/>
          </p:cNvSpPr>
          <p:nvPr/>
        </p:nvSpPr>
        <p:spPr bwMode="auto">
          <a:xfrm>
            <a:off x="6096000" y="5943600"/>
            <a:ext cx="2344738" cy="366713"/>
          </a:xfrm>
          <a:prstGeom prst="rect">
            <a:avLst/>
          </a:prstGeom>
          <a:noFill/>
          <a:ln w="9525">
            <a:noFill/>
            <a:miter lim="800000"/>
            <a:headEnd/>
            <a:tailEnd/>
          </a:ln>
          <a:effectLst/>
        </p:spPr>
        <p:txBody>
          <a:bodyPr wrap="none">
            <a:spAutoFit/>
          </a:bodyPr>
          <a:lstStyle/>
          <a:p>
            <a:r>
              <a:rPr lang="en-US" sz="1400" b="1"/>
              <a:t>Figure 1.26:</a:t>
            </a:r>
            <a:r>
              <a:rPr lang="en-US" sz="1400"/>
              <a:t> Robot image.</a:t>
            </a:r>
            <a:r>
              <a:rPr lang="en-US"/>
              <a:t> </a:t>
            </a:r>
          </a:p>
        </p:txBody>
      </p:sp>
      <p:sp>
        <p:nvSpPr>
          <p:cNvPr id="57351" name="Text Box 7"/>
          <p:cNvSpPr txBox="1">
            <a:spLocks noChangeArrowheads="1"/>
          </p:cNvSpPr>
          <p:nvPr/>
        </p:nvSpPr>
        <p:spPr bwMode="auto">
          <a:xfrm>
            <a:off x="381000" y="1066800"/>
            <a:ext cx="8458200" cy="641350"/>
          </a:xfrm>
          <a:prstGeom prst="rect">
            <a:avLst/>
          </a:prstGeom>
          <a:noFill/>
          <a:ln w="9525">
            <a:noFill/>
            <a:miter lim="800000"/>
            <a:headEnd/>
            <a:tailEnd/>
          </a:ln>
          <a:effectLst/>
        </p:spPr>
        <p:txBody>
          <a:bodyPr>
            <a:spAutoFit/>
          </a:bodyPr>
          <a:lstStyle/>
          <a:p>
            <a:pPr algn="ctr"/>
            <a:r>
              <a:rPr lang="en-US" sz="3600">
                <a:latin typeface="Arial Black" pitchFamily="34" charset="0"/>
              </a:rPr>
              <a:t>Summary</a:t>
            </a:r>
          </a:p>
        </p:txBody>
      </p:sp>
      <p:sp>
        <p:nvSpPr>
          <p:cNvPr id="57352" name="Text Box 8"/>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22</a:t>
            </a:r>
          </a:p>
        </p:txBody>
      </p:sp>
      <p:sp>
        <p:nvSpPr>
          <p:cNvPr id="57353" name="Text Box 9"/>
          <p:cNvSpPr txBox="1">
            <a:spLocks noChangeArrowheads="1"/>
          </p:cNvSpPr>
          <p:nvPr/>
        </p:nvSpPr>
        <p:spPr bwMode="auto">
          <a:xfrm>
            <a:off x="609600" y="2057400"/>
            <a:ext cx="7635875" cy="701675"/>
          </a:xfrm>
          <a:prstGeom prst="rect">
            <a:avLst/>
          </a:prstGeom>
          <a:noFill/>
          <a:ln w="9525">
            <a:noFill/>
            <a:miter lim="800000"/>
            <a:headEnd/>
            <a:tailEnd/>
          </a:ln>
          <a:effectLst/>
        </p:spPr>
        <p:txBody>
          <a:bodyPr>
            <a:spAutoFit/>
          </a:bodyPr>
          <a:lstStyle/>
          <a:p>
            <a:r>
              <a:rPr lang="en-US" sz="2000"/>
              <a:t>Nanotechnology is ubiquitous and pervasive. It is an emerging field in all areas of science, engineering and technology.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normAutofit fontScale="90000"/>
          </a:bodyPr>
          <a:lstStyle/>
          <a:p>
            <a:pPr eaLnBrk="1" hangingPunct="1"/>
            <a:r>
              <a:rPr lang="en-US">
                <a:latin typeface="Arial Black" pitchFamily="34" charset="0"/>
              </a:rPr>
              <a:t>Brief History, Continued</a:t>
            </a:r>
          </a:p>
        </p:txBody>
      </p:sp>
      <p:sp>
        <p:nvSpPr>
          <p:cNvPr id="6" name="TextBox 5"/>
          <p:cNvSpPr txBox="1"/>
          <p:nvPr/>
        </p:nvSpPr>
        <p:spPr>
          <a:xfrm>
            <a:off x="381000" y="2133600"/>
            <a:ext cx="4419600" cy="2530475"/>
          </a:xfrm>
          <a:prstGeom prst="rect">
            <a:avLst/>
          </a:prstGeom>
          <a:noFill/>
        </p:spPr>
        <p:txBody>
          <a:bodyPr>
            <a:spAutoFit/>
          </a:bodyPr>
          <a:lstStyle/>
          <a:p>
            <a:pPr marL="115888"/>
            <a:r>
              <a:rPr lang="en-US" sz="2000"/>
              <a:t>Dr. Richard P. Feynman</a:t>
            </a:r>
            <a:endParaRPr lang="en-US" sz="2000" i="1"/>
          </a:p>
          <a:p>
            <a:pPr marL="115888">
              <a:buFontTx/>
              <a:buChar char="•"/>
            </a:pPr>
            <a:r>
              <a:rPr lang="en-US" sz="2000" i="1"/>
              <a:t> “Why cannot we write the entire 24 volumes of the Encyclopedia Britannica on the head of a pin?”</a:t>
            </a:r>
            <a:br>
              <a:rPr lang="en-US" sz="2000" i="1"/>
            </a:br>
            <a:r>
              <a:rPr lang="en-US" sz="2000" i="1">
                <a:latin typeface="Calibri" pitchFamily="34" charset="0"/>
              </a:rPr>
              <a:t> </a:t>
            </a:r>
          </a:p>
          <a:p>
            <a:pPr marL="115888"/>
            <a:r>
              <a:rPr lang="en-US" sz="2000"/>
              <a:t>Dr. Richard Feynman, one of America’s most notable physicists, 1918-1988.</a:t>
            </a:r>
          </a:p>
        </p:txBody>
      </p:sp>
      <p:sp>
        <p:nvSpPr>
          <p:cNvPr id="36868" name="TextBox 6"/>
          <p:cNvSpPr txBox="1">
            <a:spLocks noChangeArrowheads="1"/>
          </p:cNvSpPr>
          <p:nvPr/>
        </p:nvSpPr>
        <p:spPr bwMode="auto">
          <a:xfrm>
            <a:off x="5638800" y="5257800"/>
            <a:ext cx="2819400" cy="304800"/>
          </a:xfrm>
          <a:prstGeom prst="rect">
            <a:avLst/>
          </a:prstGeom>
          <a:noFill/>
          <a:ln w="9525">
            <a:noFill/>
            <a:miter lim="800000"/>
            <a:headEnd/>
            <a:tailEnd/>
          </a:ln>
        </p:spPr>
        <p:txBody>
          <a:bodyPr>
            <a:spAutoFit/>
          </a:bodyPr>
          <a:lstStyle/>
          <a:p>
            <a:pPr algn="r"/>
            <a:r>
              <a:rPr lang="en-US" sz="1400" b="1"/>
              <a:t>Figure 1.11:</a:t>
            </a:r>
            <a:r>
              <a:rPr lang="en-US" sz="1400"/>
              <a:t>  Richard Feynman.</a:t>
            </a:r>
          </a:p>
        </p:txBody>
      </p:sp>
      <p:pic>
        <p:nvPicPr>
          <p:cNvPr id="36872" name="Picture 8" descr="Feynman_and_Oppenheimer_at_Los_Alamos"/>
          <p:cNvPicPr>
            <a:picLocks noChangeAspect="1" noChangeArrowheads="1"/>
          </p:cNvPicPr>
          <p:nvPr/>
        </p:nvPicPr>
        <p:blipFill>
          <a:blip r:embed="rId3"/>
          <a:srcRect/>
          <a:stretch>
            <a:fillRect/>
          </a:stretch>
        </p:blipFill>
        <p:spPr bwMode="auto">
          <a:xfrm>
            <a:off x="5029200" y="2133600"/>
            <a:ext cx="3810000" cy="2998788"/>
          </a:xfrm>
          <a:prstGeom prst="rect">
            <a:avLst/>
          </a:prstGeom>
          <a:noFill/>
        </p:spPr>
      </p:pic>
      <p:sp>
        <p:nvSpPr>
          <p:cNvPr id="36873" name="Text Box 9"/>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normAutofit fontScale="90000"/>
          </a:bodyPr>
          <a:lstStyle/>
          <a:p>
            <a:pPr eaLnBrk="1" hangingPunct="1"/>
            <a:r>
              <a:rPr lang="en-US">
                <a:latin typeface="Arial Black" pitchFamily="34" charset="0"/>
              </a:rPr>
              <a:t>Brief History Continued, </a:t>
            </a:r>
          </a:p>
        </p:txBody>
      </p:sp>
      <p:sp>
        <p:nvSpPr>
          <p:cNvPr id="38914" name="TextBox 5"/>
          <p:cNvSpPr txBox="1">
            <a:spLocks noChangeArrowheads="1"/>
          </p:cNvSpPr>
          <p:nvPr/>
        </p:nvSpPr>
        <p:spPr bwMode="auto">
          <a:xfrm>
            <a:off x="609600" y="2057400"/>
            <a:ext cx="4419600" cy="3140075"/>
          </a:xfrm>
          <a:prstGeom prst="rect">
            <a:avLst/>
          </a:prstGeom>
          <a:noFill/>
          <a:ln w="9525">
            <a:noFill/>
            <a:miter lim="800000"/>
            <a:headEnd/>
            <a:tailEnd/>
          </a:ln>
        </p:spPr>
        <p:txBody>
          <a:bodyPr>
            <a:spAutoFit/>
          </a:bodyPr>
          <a:lstStyle/>
          <a:p>
            <a:pPr marL="107950" indent="-107950"/>
            <a:r>
              <a:rPr lang="en-US" sz="2000"/>
              <a:t>Dr. Feynman, Continued</a:t>
            </a:r>
          </a:p>
          <a:p>
            <a:pPr marL="107950" indent="-107950">
              <a:buFontTx/>
              <a:buChar char="•"/>
            </a:pPr>
            <a:r>
              <a:rPr lang="en-US" sz="2000" i="1"/>
              <a:t> “The problems of chemistry and biology can be greatly helped if our ability to see what we are doing, and to do things on an atomic level, is ultimately developed – a development which I think cannot be avoided.”</a:t>
            </a:r>
          </a:p>
          <a:p>
            <a:pPr marL="107950" indent="-107950"/>
            <a:endParaRPr lang="en-US" sz="2000" i="1"/>
          </a:p>
          <a:p>
            <a:pPr marL="107950" indent="-107950" algn="r"/>
            <a:r>
              <a:rPr lang="en-US" sz="2000"/>
              <a:t>                </a:t>
            </a:r>
            <a:endParaRPr lang="en-US" sz="2000" b="1"/>
          </a:p>
        </p:txBody>
      </p:sp>
      <p:sp>
        <p:nvSpPr>
          <p:cNvPr id="38916" name="TextBox 6"/>
          <p:cNvSpPr txBox="1">
            <a:spLocks noChangeArrowheads="1"/>
          </p:cNvSpPr>
          <p:nvPr/>
        </p:nvSpPr>
        <p:spPr bwMode="auto">
          <a:xfrm>
            <a:off x="5105400" y="5029200"/>
            <a:ext cx="3810000" cy="517525"/>
          </a:xfrm>
          <a:prstGeom prst="rect">
            <a:avLst/>
          </a:prstGeom>
          <a:noFill/>
          <a:ln w="9525">
            <a:noFill/>
            <a:miter lim="800000"/>
            <a:headEnd/>
            <a:tailEnd/>
          </a:ln>
        </p:spPr>
        <p:txBody>
          <a:bodyPr>
            <a:spAutoFit/>
          </a:bodyPr>
          <a:lstStyle/>
          <a:p>
            <a:r>
              <a:rPr lang="en-US" sz="1400" b="1"/>
              <a:t>Figure 1.12:</a:t>
            </a:r>
            <a:r>
              <a:rPr lang="en-US" sz="1400"/>
              <a:t>  Collection of reminiscences by 	 Nobel Prize-winning physicist.</a:t>
            </a:r>
            <a:endParaRPr lang="en-US"/>
          </a:p>
        </p:txBody>
      </p:sp>
      <p:sp>
        <p:nvSpPr>
          <p:cNvPr id="38920" name="Rectangle 8"/>
          <p:cNvSpPr>
            <a:spLocks noChangeArrowheads="1"/>
          </p:cNvSpPr>
          <p:nvPr/>
        </p:nvSpPr>
        <p:spPr bwMode="auto">
          <a:xfrm>
            <a:off x="5638800" y="2209800"/>
            <a:ext cx="2895600" cy="2743200"/>
          </a:xfrm>
          <a:prstGeom prst="rect">
            <a:avLst/>
          </a:prstGeom>
          <a:solidFill>
            <a:srgbClr val="FF0000"/>
          </a:solidFill>
          <a:ln w="9525">
            <a:solidFill>
              <a:schemeClr val="tx1"/>
            </a:solidFill>
            <a:miter lim="800000"/>
            <a:headEnd/>
            <a:tailEnd/>
          </a:ln>
          <a:effectLst/>
        </p:spPr>
        <p:txBody>
          <a:bodyPr wrap="none" anchor="ctr"/>
          <a:lstStyle/>
          <a:p>
            <a:endParaRPr lang="en-IN"/>
          </a:p>
        </p:txBody>
      </p:sp>
      <p:sp>
        <p:nvSpPr>
          <p:cNvPr id="38921" name="Text Box 9"/>
          <p:cNvSpPr txBox="1">
            <a:spLocks noChangeArrowheads="1"/>
          </p:cNvSpPr>
          <p:nvPr/>
        </p:nvSpPr>
        <p:spPr bwMode="auto">
          <a:xfrm>
            <a:off x="5715000" y="2362200"/>
            <a:ext cx="2743200" cy="2378075"/>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rPr>
              <a:t>Surely You’re Joking </a:t>
            </a:r>
            <a:br>
              <a:rPr lang="en-US" sz="2400" b="1">
                <a:effectLst>
                  <a:outerShdw blurRad="38100" dist="38100" dir="2700000" algn="tl">
                    <a:srgbClr val="C0C0C0"/>
                  </a:outerShdw>
                </a:effectLst>
              </a:rPr>
            </a:br>
            <a:r>
              <a:rPr lang="en-US" sz="2400" b="1">
                <a:effectLst>
                  <a:outerShdw blurRad="38100" dist="38100" dir="2700000" algn="tl">
                    <a:srgbClr val="C0C0C0"/>
                  </a:outerShdw>
                </a:effectLst>
              </a:rPr>
              <a:t>Mr. Feynman!</a:t>
            </a:r>
          </a:p>
          <a:p>
            <a:pPr algn="ctr">
              <a:spcBef>
                <a:spcPct val="50000"/>
              </a:spcBef>
            </a:pPr>
            <a:r>
              <a:rPr lang="en-US" sz="1600">
                <a:solidFill>
                  <a:srgbClr val="FFFF00"/>
                </a:solidFill>
              </a:rPr>
              <a:t>Adventures of a Curious Character</a:t>
            </a:r>
            <a:r>
              <a:rPr lang="en-US"/>
              <a:t> </a:t>
            </a:r>
            <a:br>
              <a:rPr lang="en-US"/>
            </a:br>
            <a:br>
              <a:rPr lang="en-US"/>
            </a:br>
            <a:r>
              <a:rPr lang="en-US">
                <a:solidFill>
                  <a:schemeClr val="bg1"/>
                </a:solidFill>
              </a:rPr>
              <a:t>By Richard Feynman</a:t>
            </a:r>
          </a:p>
        </p:txBody>
      </p:sp>
      <p:sp>
        <p:nvSpPr>
          <p:cNvPr id="38925" name="Text Box 13"/>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normAutofit fontScale="90000"/>
          </a:bodyPr>
          <a:lstStyle/>
          <a:p>
            <a:pPr eaLnBrk="1" hangingPunct="1"/>
            <a:r>
              <a:rPr lang="en-US">
                <a:latin typeface="Arial Black" pitchFamily="34" charset="0"/>
              </a:rPr>
              <a:t>Brief History, Continued</a:t>
            </a:r>
          </a:p>
        </p:txBody>
      </p:sp>
      <p:sp>
        <p:nvSpPr>
          <p:cNvPr id="34820" name="TextBox 5"/>
          <p:cNvSpPr txBox="1">
            <a:spLocks noChangeArrowheads="1"/>
          </p:cNvSpPr>
          <p:nvPr/>
        </p:nvSpPr>
        <p:spPr bwMode="auto">
          <a:xfrm>
            <a:off x="5486400" y="4343400"/>
            <a:ext cx="3352800" cy="304800"/>
          </a:xfrm>
          <a:prstGeom prst="rect">
            <a:avLst/>
          </a:prstGeom>
          <a:noFill/>
          <a:ln w="9525">
            <a:noFill/>
            <a:miter lim="800000"/>
            <a:headEnd/>
            <a:tailEnd/>
          </a:ln>
        </p:spPr>
        <p:txBody>
          <a:bodyPr>
            <a:spAutoFit/>
          </a:bodyPr>
          <a:lstStyle/>
          <a:p>
            <a:r>
              <a:rPr lang="en-US" sz="1400" b="1"/>
              <a:t>Figure 1.9:</a:t>
            </a:r>
            <a:r>
              <a:rPr lang="en-US" sz="1400"/>
              <a:t>  Tokyo Science University. </a:t>
            </a:r>
          </a:p>
        </p:txBody>
      </p:sp>
      <p:pic>
        <p:nvPicPr>
          <p:cNvPr id="34827" name="Picture 11" descr="Ridailogo"/>
          <p:cNvPicPr>
            <a:picLocks noChangeAspect="1" noChangeArrowheads="1"/>
          </p:cNvPicPr>
          <p:nvPr/>
        </p:nvPicPr>
        <p:blipFill>
          <a:blip r:embed="rId3"/>
          <a:srcRect/>
          <a:stretch>
            <a:fillRect/>
          </a:stretch>
        </p:blipFill>
        <p:spPr bwMode="auto">
          <a:xfrm>
            <a:off x="6477000" y="2057400"/>
            <a:ext cx="1676400" cy="2209800"/>
          </a:xfrm>
          <a:prstGeom prst="rect">
            <a:avLst/>
          </a:prstGeom>
          <a:noFill/>
        </p:spPr>
      </p:pic>
      <p:sp>
        <p:nvSpPr>
          <p:cNvPr id="34828" name="Text Box 12"/>
          <p:cNvSpPr txBox="1">
            <a:spLocks noChangeArrowheads="1"/>
          </p:cNvSpPr>
          <p:nvPr/>
        </p:nvSpPr>
        <p:spPr bwMode="auto">
          <a:xfrm>
            <a:off x="609600" y="2057400"/>
            <a:ext cx="5257800" cy="2835275"/>
          </a:xfrm>
          <a:prstGeom prst="rect">
            <a:avLst/>
          </a:prstGeom>
          <a:noFill/>
          <a:ln w="9525">
            <a:noFill/>
            <a:miter lim="800000"/>
            <a:headEnd/>
            <a:tailEnd/>
          </a:ln>
          <a:effectLst/>
        </p:spPr>
        <p:txBody>
          <a:bodyPr>
            <a:spAutoFit/>
          </a:bodyPr>
          <a:lstStyle/>
          <a:p>
            <a:r>
              <a:rPr lang="en-US" sz="2000"/>
              <a:t>Birth of Nanotechnology</a:t>
            </a:r>
          </a:p>
          <a:p>
            <a:pPr>
              <a:buFontTx/>
              <a:buChar char="•"/>
            </a:pPr>
            <a:r>
              <a:rPr lang="en-US" sz="2000"/>
              <a:t> Professor Taniguchi of Tokyo Science University used the word “nanotechnology” to describe the science and technology of processing or building parts with nanometric tolerances.</a:t>
            </a:r>
          </a:p>
          <a:p>
            <a:pPr>
              <a:buFontTx/>
              <a:buChar char="•"/>
            </a:pPr>
            <a:r>
              <a:rPr lang="en-US" sz="2000"/>
              <a:t>A nanometer is a unit of length in the metric   system, equal to one billionth of a meter. </a:t>
            </a:r>
          </a:p>
          <a:p>
            <a:pPr>
              <a:buFontTx/>
              <a:buChar char="•"/>
            </a:pPr>
            <a:endParaRPr lang="en-US" sz="2000"/>
          </a:p>
        </p:txBody>
      </p:sp>
      <p:sp>
        <p:nvSpPr>
          <p:cNvPr id="34830" name="Text Box 14"/>
          <p:cNvSpPr txBox="1">
            <a:spLocks noChangeArrowheads="1"/>
          </p:cNvSpPr>
          <p:nvPr/>
        </p:nvSpPr>
        <p:spPr bwMode="auto">
          <a:xfrm>
            <a:off x="3429000" y="5867400"/>
            <a:ext cx="2743200" cy="304800"/>
          </a:xfrm>
          <a:prstGeom prst="rect">
            <a:avLst/>
          </a:prstGeom>
          <a:noFill/>
          <a:ln w="9525">
            <a:noFill/>
            <a:miter lim="800000"/>
            <a:headEnd/>
            <a:tailEnd/>
          </a:ln>
          <a:effectLst/>
        </p:spPr>
        <p:txBody>
          <a:bodyPr>
            <a:spAutoFit/>
          </a:bodyPr>
          <a:lstStyle/>
          <a:p>
            <a:pPr>
              <a:spcBef>
                <a:spcPct val="50000"/>
              </a:spcBef>
            </a:pPr>
            <a:r>
              <a:rPr lang="en-US" sz="1400" b="1"/>
              <a:t>Figure 1.10:</a:t>
            </a:r>
            <a:r>
              <a:rPr lang="en-US" sz="1400"/>
              <a:t>  Equivalent Units </a:t>
            </a:r>
          </a:p>
        </p:txBody>
      </p:sp>
      <p:sp>
        <p:nvSpPr>
          <p:cNvPr id="34831" name="Text Box 15"/>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11</a:t>
            </a:r>
          </a:p>
        </p:txBody>
      </p:sp>
      <p:pic>
        <p:nvPicPr>
          <p:cNvPr id="34834" name="Picture 18"/>
          <p:cNvPicPr>
            <a:picLocks noChangeAspect="1" noChangeArrowheads="1"/>
          </p:cNvPicPr>
          <p:nvPr/>
        </p:nvPicPr>
        <p:blipFill>
          <a:blip r:embed="rId4"/>
          <a:srcRect/>
          <a:stretch>
            <a:fillRect/>
          </a:stretch>
        </p:blipFill>
        <p:spPr bwMode="auto">
          <a:xfrm>
            <a:off x="6248400" y="4864100"/>
            <a:ext cx="1879600" cy="13843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normAutofit fontScale="90000"/>
          </a:bodyPr>
          <a:lstStyle/>
          <a:p>
            <a:pPr eaLnBrk="1" hangingPunct="1"/>
            <a:r>
              <a:rPr lang="en-US">
                <a:latin typeface="Arial Black" pitchFamily="34" charset="0"/>
              </a:rPr>
              <a:t>Brief History</a:t>
            </a:r>
          </a:p>
        </p:txBody>
      </p:sp>
      <p:sp>
        <p:nvSpPr>
          <p:cNvPr id="32770" name="TextBox 6"/>
          <p:cNvSpPr txBox="1">
            <a:spLocks noChangeArrowheads="1"/>
          </p:cNvSpPr>
          <p:nvPr/>
        </p:nvSpPr>
        <p:spPr bwMode="auto">
          <a:xfrm>
            <a:off x="609600" y="5867400"/>
            <a:ext cx="3657600" cy="304800"/>
          </a:xfrm>
          <a:prstGeom prst="rect">
            <a:avLst/>
          </a:prstGeom>
          <a:noFill/>
          <a:ln w="9525">
            <a:noFill/>
            <a:miter lim="800000"/>
            <a:headEnd/>
            <a:tailEnd/>
          </a:ln>
        </p:spPr>
        <p:txBody>
          <a:bodyPr>
            <a:spAutoFit/>
          </a:bodyPr>
          <a:lstStyle/>
          <a:p>
            <a:pPr algn="ctr"/>
            <a:r>
              <a:rPr lang="en-US" sz="1400" b="1"/>
              <a:t>Figure  1.7:</a:t>
            </a:r>
            <a:r>
              <a:rPr lang="en-US" sz="1400"/>
              <a:t>  Stained glass windows.</a:t>
            </a:r>
            <a:r>
              <a:rPr lang="en-US" sz="1400">
                <a:latin typeface="Calibri" pitchFamily="34" charset="0"/>
              </a:rPr>
              <a:t> </a:t>
            </a:r>
          </a:p>
        </p:txBody>
      </p:sp>
      <p:sp>
        <p:nvSpPr>
          <p:cNvPr id="32771" name="TextBox 7"/>
          <p:cNvSpPr txBox="1">
            <a:spLocks noChangeArrowheads="1"/>
          </p:cNvSpPr>
          <p:nvPr/>
        </p:nvSpPr>
        <p:spPr bwMode="auto">
          <a:xfrm>
            <a:off x="4648200" y="5867400"/>
            <a:ext cx="4038600" cy="366713"/>
          </a:xfrm>
          <a:prstGeom prst="rect">
            <a:avLst/>
          </a:prstGeom>
          <a:noFill/>
          <a:ln w="9525">
            <a:noFill/>
            <a:miter lim="800000"/>
            <a:headEnd/>
            <a:tailEnd/>
          </a:ln>
        </p:spPr>
        <p:txBody>
          <a:bodyPr>
            <a:spAutoFit/>
          </a:bodyPr>
          <a:lstStyle/>
          <a:p>
            <a:pPr algn="ctr"/>
            <a:r>
              <a:rPr lang="en-US" sz="1400" b="1"/>
              <a:t>Figure  1.8:</a:t>
            </a:r>
            <a:r>
              <a:rPr lang="en-US" sz="1400"/>
              <a:t>  Picture of gold nano particles</a:t>
            </a:r>
            <a:r>
              <a:rPr lang="en-US"/>
              <a:t>.</a:t>
            </a:r>
          </a:p>
        </p:txBody>
      </p:sp>
      <p:pic>
        <p:nvPicPr>
          <p:cNvPr id="32772" name="Picture 7" descr="Marcelle-ferron"/>
          <p:cNvPicPr>
            <a:picLocks noChangeAspect="1" noChangeArrowheads="1"/>
          </p:cNvPicPr>
          <p:nvPr/>
        </p:nvPicPr>
        <p:blipFill>
          <a:blip r:embed="rId3"/>
          <a:srcRect/>
          <a:stretch>
            <a:fillRect/>
          </a:stretch>
        </p:blipFill>
        <p:spPr bwMode="auto">
          <a:xfrm>
            <a:off x="609600" y="2971800"/>
            <a:ext cx="3810000" cy="2857500"/>
          </a:xfrm>
          <a:prstGeom prst="rect">
            <a:avLst/>
          </a:prstGeom>
          <a:noFill/>
          <a:ln w="9525">
            <a:noFill/>
            <a:miter lim="800000"/>
            <a:headEnd/>
            <a:tailEnd/>
          </a:ln>
        </p:spPr>
      </p:pic>
      <p:pic>
        <p:nvPicPr>
          <p:cNvPr id="32773" name="Picture 8" descr="800px-Bismuth_crystal_macro"/>
          <p:cNvPicPr>
            <a:picLocks noChangeAspect="1" noChangeArrowheads="1"/>
          </p:cNvPicPr>
          <p:nvPr/>
        </p:nvPicPr>
        <p:blipFill>
          <a:blip r:embed="rId4"/>
          <a:srcRect/>
          <a:stretch>
            <a:fillRect/>
          </a:stretch>
        </p:blipFill>
        <p:spPr bwMode="auto">
          <a:xfrm>
            <a:off x="4724400" y="2895600"/>
            <a:ext cx="3911600" cy="2933700"/>
          </a:xfrm>
          <a:prstGeom prst="rect">
            <a:avLst/>
          </a:prstGeom>
          <a:noFill/>
          <a:ln w="9525">
            <a:noFill/>
            <a:miter lim="800000"/>
            <a:headEnd/>
            <a:tailEnd/>
          </a:ln>
        </p:spPr>
      </p:pic>
      <p:sp>
        <p:nvSpPr>
          <p:cNvPr id="32775" name="Text Box 1031"/>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10</a:t>
            </a:r>
          </a:p>
        </p:txBody>
      </p:sp>
      <p:sp>
        <p:nvSpPr>
          <p:cNvPr id="32776" name="Text Box 1032"/>
          <p:cNvSpPr txBox="1">
            <a:spLocks noChangeArrowheads="1"/>
          </p:cNvSpPr>
          <p:nvPr/>
        </p:nvSpPr>
        <p:spPr bwMode="auto">
          <a:xfrm>
            <a:off x="533400" y="1828800"/>
            <a:ext cx="7696200" cy="1006475"/>
          </a:xfrm>
          <a:prstGeom prst="rect">
            <a:avLst/>
          </a:prstGeom>
          <a:noFill/>
          <a:ln w="9525">
            <a:noFill/>
            <a:miter lim="800000"/>
            <a:headEnd/>
            <a:tailEnd/>
          </a:ln>
          <a:effectLst/>
        </p:spPr>
        <p:txBody>
          <a:bodyPr>
            <a:spAutoFit/>
          </a:bodyPr>
          <a:lstStyle/>
          <a:p>
            <a:r>
              <a:rPr lang="en-US" sz="2000"/>
              <a:t>The concepts of nanotechnology are not new to nature or to mankind. An early example of a manmade nanoprocess is stained glass.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4488</Words>
  <Application>Microsoft Office PowerPoint</Application>
  <PresentationFormat>On-screen Show (4:3)</PresentationFormat>
  <Paragraphs>339</Paragraphs>
  <Slides>56</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Arial Black</vt:lpstr>
      <vt:lpstr>Calibri</vt:lpstr>
      <vt:lpstr>Comic Sans MS</vt:lpstr>
      <vt:lpstr>Times New Roman</vt:lpstr>
      <vt:lpstr>Wingdings</vt:lpstr>
      <vt:lpstr>Office Theme</vt:lpstr>
      <vt:lpstr>Bitmap Image</vt:lpstr>
      <vt:lpstr>PowerPoint Presentation</vt:lpstr>
      <vt:lpstr>PowerPoint Presentation</vt:lpstr>
      <vt:lpstr>Why Nanoscale?</vt:lpstr>
      <vt:lpstr>Definition</vt:lpstr>
      <vt:lpstr>PowerPoint Presentation</vt:lpstr>
      <vt:lpstr>Brief History, Continued</vt:lpstr>
      <vt:lpstr>Brief History Continued, </vt:lpstr>
      <vt:lpstr>Brief History, Continued</vt:lpstr>
      <vt:lpstr>Brief History</vt:lpstr>
      <vt:lpstr>PowerPoint Presentation</vt:lpstr>
      <vt:lpstr>PowerPoint Presentation</vt:lpstr>
      <vt:lpstr>PowerPoint Presentation</vt:lpstr>
      <vt:lpstr>Brief History, Continued</vt:lpstr>
      <vt:lpstr>More History</vt:lpstr>
      <vt:lpstr>More History, Continued</vt:lpstr>
      <vt:lpstr>More History, Continued</vt:lpstr>
      <vt:lpstr>More History, Continued</vt:lpstr>
      <vt:lpstr>More History, Continued</vt:lpstr>
      <vt:lpstr>More History, Continued</vt:lpstr>
      <vt:lpstr>More History, Continued</vt:lpstr>
      <vt:lpstr>PowerPoint Presentation</vt:lpstr>
      <vt:lpstr>Classification of nanoparticles</vt:lpstr>
      <vt:lpstr>Development of electronic properties as a function of cluster size</vt:lpstr>
      <vt:lpstr>Quantum Dot: Introduction</vt:lpstr>
      <vt:lpstr>Quantum Confinement</vt:lpstr>
      <vt:lpstr>Quantum Confinement</vt:lpstr>
      <vt:lpstr>Quantum Confinement </vt:lpstr>
      <vt:lpstr>Quantum Confinement </vt:lpstr>
      <vt:lpstr>Quantum Confinement</vt:lpstr>
      <vt:lpstr>Quantum Dots (QD)</vt:lpstr>
      <vt:lpstr>Quantum Dots: Optics</vt:lpstr>
      <vt:lpstr>Applications of QDs: Light Emitters</vt:lpstr>
      <vt:lpstr>PowerPoint Presentation</vt:lpstr>
      <vt:lpstr>Few areas where nano is made use 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Electrophoresis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Synthesis of Pt, Pd, Au, Ag,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58</cp:revision>
  <dcterms:created xsi:type="dcterms:W3CDTF">2017-01-31T05:27:38Z</dcterms:created>
  <dcterms:modified xsi:type="dcterms:W3CDTF">2021-02-18T04:53:33Z</dcterms:modified>
</cp:coreProperties>
</file>