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59" r:id="rId19"/>
    <p:sldId id="260" r:id="rId20"/>
    <p:sldId id="261" r:id="rId21"/>
    <p:sldId id="299" r:id="rId22"/>
    <p:sldId id="278" r:id="rId23"/>
    <p:sldId id="279" r:id="rId24"/>
    <p:sldId id="280" r:id="rId25"/>
    <p:sldId id="281" r:id="rId26"/>
    <p:sldId id="282" r:id="rId27"/>
    <p:sldId id="300" r:id="rId28"/>
    <p:sldId id="298"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45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9E0DA-DE1C-4C9B-8113-C347783DA09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9E0DA-DE1C-4C9B-8113-C347783DA09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9E0DA-DE1C-4C9B-8113-C347783DA09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48464" y="0"/>
            <a:ext cx="395536" cy="365125"/>
          </a:xfrm>
          <a:prstGeom prst="rect">
            <a:avLst/>
          </a:prstGeom>
        </p:spPr>
        <p:txBody>
          <a:bodyPr vert="horz" lIns="91440" tIns="45720" rIns="91440" bIns="45720" rtlCol="0" anchor="ctr"/>
          <a:lstStyle>
            <a:lvl1pPr algn="r">
              <a:defRPr sz="1200" b="1" baseline="0">
                <a:solidFill>
                  <a:schemeClr val="tx1">
                    <a:tint val="75000"/>
                  </a:schemeClr>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9E0DA-DE1C-4C9B-8113-C347783DA09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9E0DA-DE1C-4C9B-8113-C347783DA09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19E0DA-DE1C-4C9B-8113-C347783DA09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9E0DA-DE1C-4C9B-8113-C347783DA094}"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9E0DA-DE1C-4C9B-8113-C347783DA094}"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9E0DA-DE1C-4C9B-8113-C347783DA094}"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9E0DA-DE1C-4C9B-8113-C347783DA09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9E0DA-DE1C-4C9B-8113-C347783DA09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90A3C-2734-4791-9972-2D684440C6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9E0DA-DE1C-4C9B-8113-C347783DA094}" type="datetimeFigureOut">
              <a:rPr lang="en-US" smtClean="0"/>
              <a:t>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90A3C-2734-4791-9972-2D684440C6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ktf-split.hr/glossary/image/ball_mill.gi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F15528-21DE-4FAA-801E-634DDDAF4B2B}" type="slidenum">
              <a:rPr lang="en-US" smtClean="0"/>
              <a:pPr/>
              <a:t>1</a:t>
            </a:fld>
            <a:endParaRPr lang="en-US" dirty="0"/>
          </a:p>
        </p:txBody>
      </p:sp>
      <p:sp>
        <p:nvSpPr>
          <p:cNvPr id="4" name="Rectangle 6"/>
          <p:cNvSpPr txBox="1">
            <a:spLocks noChangeArrowheads="1"/>
          </p:cNvSpPr>
          <p:nvPr/>
        </p:nvSpPr>
        <p:spPr bwMode="auto">
          <a:xfrm>
            <a:off x="251520" y="95434"/>
            <a:ext cx="8208912"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eaLnBrk="1" hangingPunct="1"/>
            <a:r>
              <a:rPr lang="en-US" altLang="en-US" sz="2400" kern="0" baseline="0" dirty="0" smtClean="0">
                <a:solidFill>
                  <a:schemeClr val="tx1"/>
                </a:solidFill>
              </a:rPr>
              <a:t>Optical Properties: Surface Plasmon Resonance</a:t>
            </a:r>
            <a:endParaRPr lang="en-US" altLang="en-US" sz="2400" kern="0" baseline="0" dirty="0">
              <a:solidFill>
                <a:schemeClr val="tx1"/>
              </a:solidFill>
            </a:endParaRPr>
          </a:p>
        </p:txBody>
      </p:sp>
      <p:sp>
        <p:nvSpPr>
          <p:cNvPr id="5" name="Text Box 8"/>
          <p:cNvSpPr txBox="1">
            <a:spLocks noChangeArrowheads="1"/>
          </p:cNvSpPr>
          <p:nvPr/>
        </p:nvSpPr>
        <p:spPr bwMode="auto">
          <a:xfrm>
            <a:off x="381000" y="764704"/>
            <a:ext cx="8763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algn="ctr" eaLnBrk="0" fontAlgn="base" hangingPunct="0">
              <a:spcBef>
                <a:spcPct val="0"/>
              </a:spcBef>
              <a:spcAft>
                <a:spcPct val="0"/>
              </a:spcAft>
              <a:defRPr sz="800">
                <a:solidFill>
                  <a:schemeClr val="tx1"/>
                </a:solidFill>
                <a:latin typeface="Arial" panose="020B0604020202020204" pitchFamily="34" charset="0"/>
              </a:defRPr>
            </a:lvl6pPr>
            <a:lvl7pPr marL="2971800" indent="-228600" algn="ctr" eaLnBrk="0" fontAlgn="base" hangingPunct="0">
              <a:spcBef>
                <a:spcPct val="0"/>
              </a:spcBef>
              <a:spcAft>
                <a:spcPct val="0"/>
              </a:spcAft>
              <a:defRPr sz="800">
                <a:solidFill>
                  <a:schemeClr val="tx1"/>
                </a:solidFill>
                <a:latin typeface="Arial" panose="020B0604020202020204" pitchFamily="34" charset="0"/>
              </a:defRPr>
            </a:lvl7pPr>
            <a:lvl8pPr marL="3429000" indent="-228600" algn="ctr" eaLnBrk="0" fontAlgn="base" hangingPunct="0">
              <a:spcBef>
                <a:spcPct val="0"/>
              </a:spcBef>
              <a:spcAft>
                <a:spcPct val="0"/>
              </a:spcAft>
              <a:defRPr sz="800">
                <a:solidFill>
                  <a:schemeClr val="tx1"/>
                </a:solidFill>
                <a:latin typeface="Arial" panose="020B0604020202020204" pitchFamily="34" charset="0"/>
              </a:defRPr>
            </a:lvl8pPr>
            <a:lvl9pPr marL="3886200" indent="-228600" algn="ctr" eaLnBrk="0" fontAlgn="base" hangingPunct="0">
              <a:spcBef>
                <a:spcPct val="0"/>
              </a:spcBef>
              <a:spcAft>
                <a:spcPct val="0"/>
              </a:spcAft>
              <a:defRPr sz="800">
                <a:solidFill>
                  <a:schemeClr val="tx1"/>
                </a:solidFill>
                <a:latin typeface="Arial" panose="020B0604020202020204" pitchFamily="34" charset="0"/>
              </a:defRPr>
            </a:lvl9pPr>
          </a:lstStyle>
          <a:p>
            <a:pPr eaLnBrk="1" hangingPunct="1">
              <a:buFontTx/>
              <a:buChar char="•"/>
            </a:pPr>
            <a:r>
              <a:rPr lang="en-US" altLang="en-US" sz="2000" b="1" baseline="0" dirty="0">
                <a:latin typeface="Times New Roman" panose="02020603050405020304" pitchFamily="18" charset="0"/>
                <a:cs typeface="Times New Roman" panose="02020603050405020304" pitchFamily="18" charset="0"/>
              </a:rPr>
              <a:t>Surface </a:t>
            </a:r>
            <a:r>
              <a:rPr lang="en-US" altLang="en-US" sz="2000" b="1" baseline="0" dirty="0" err="1">
                <a:latin typeface="Times New Roman" panose="02020603050405020304" pitchFamily="18" charset="0"/>
                <a:cs typeface="Times New Roman" panose="02020603050405020304" pitchFamily="18" charset="0"/>
              </a:rPr>
              <a:t>plasmon</a:t>
            </a:r>
            <a:r>
              <a:rPr lang="en-US" altLang="en-US" sz="2000" b="1" baseline="0" dirty="0">
                <a:latin typeface="Times New Roman" panose="02020603050405020304" pitchFamily="18" charset="0"/>
                <a:cs typeface="Times New Roman" panose="02020603050405020304" pitchFamily="18" charset="0"/>
              </a:rPr>
              <a:t> resonance is the coherent excitation </a:t>
            </a:r>
            <a:r>
              <a:rPr lang="en-US" altLang="en-US" sz="2000" b="1" u="sng" baseline="0" dirty="0">
                <a:latin typeface="Times New Roman" panose="02020603050405020304" pitchFamily="18" charset="0"/>
                <a:cs typeface="Times New Roman" panose="02020603050405020304" pitchFamily="18" charset="0"/>
              </a:rPr>
              <a:t>of all the "free" electrons</a:t>
            </a:r>
            <a:r>
              <a:rPr lang="en-US" altLang="en-US" sz="2000" b="1" baseline="0" dirty="0">
                <a:latin typeface="Times New Roman" panose="02020603050405020304" pitchFamily="18" charset="0"/>
                <a:cs typeface="Times New Roman" panose="02020603050405020304" pitchFamily="18" charset="0"/>
              </a:rPr>
              <a:t> within the conduction band, leading to an in-phase oscillation.</a:t>
            </a:r>
          </a:p>
          <a:p>
            <a:pPr eaLnBrk="1" hangingPunct="1">
              <a:buFontTx/>
              <a:buChar char="•"/>
            </a:pPr>
            <a:endParaRPr lang="en-US" altLang="en-US" sz="2000" b="1" baseline="0" dirty="0">
              <a:latin typeface="Times New Roman" panose="02020603050405020304" pitchFamily="18" charset="0"/>
              <a:cs typeface="Times New Roman" panose="02020603050405020304" pitchFamily="18" charset="0"/>
            </a:endParaRPr>
          </a:p>
          <a:p>
            <a:pPr eaLnBrk="1" hangingPunct="1">
              <a:buFontTx/>
              <a:buChar char="•"/>
            </a:pPr>
            <a:r>
              <a:rPr lang="en-US" altLang="en-US" sz="2000" b="1" baseline="0" dirty="0">
                <a:latin typeface="Times New Roman" panose="02020603050405020304" pitchFamily="18" charset="0"/>
                <a:cs typeface="Times New Roman" panose="02020603050405020304" pitchFamily="18" charset="0"/>
              </a:rPr>
              <a:t>When the size of a metal nanocrystal is smaller than the wavelength of incident radiation, a surface </a:t>
            </a:r>
            <a:r>
              <a:rPr lang="en-US" altLang="en-US" sz="2000" b="1" baseline="0" dirty="0" err="1">
                <a:latin typeface="Times New Roman" panose="02020603050405020304" pitchFamily="18" charset="0"/>
                <a:cs typeface="Times New Roman" panose="02020603050405020304" pitchFamily="18" charset="0"/>
              </a:rPr>
              <a:t>plasmon</a:t>
            </a:r>
            <a:r>
              <a:rPr lang="en-US" altLang="en-US" sz="2000" b="1" baseline="0" dirty="0">
                <a:latin typeface="Times New Roman" panose="02020603050405020304" pitchFamily="18" charset="0"/>
                <a:cs typeface="Times New Roman" panose="02020603050405020304" pitchFamily="18" charset="0"/>
              </a:rPr>
              <a:t> resonance is generated.</a:t>
            </a:r>
          </a:p>
          <a:p>
            <a:pPr eaLnBrk="1" hangingPunct="1">
              <a:buFontTx/>
              <a:buChar char="•"/>
            </a:pPr>
            <a:endParaRPr lang="en-US" altLang="en-US" sz="2000" b="1" baseline="0" dirty="0">
              <a:latin typeface="Times New Roman" panose="02020603050405020304" pitchFamily="18" charset="0"/>
              <a:cs typeface="Times New Roman" panose="02020603050405020304" pitchFamily="18" charset="0"/>
            </a:endParaRPr>
          </a:p>
          <a:p>
            <a:pPr eaLnBrk="1" hangingPunct="1">
              <a:buFontTx/>
              <a:buChar char="•"/>
            </a:pPr>
            <a:r>
              <a:rPr lang="en-US" altLang="en-US" sz="2000" b="1" baseline="0" dirty="0">
                <a:latin typeface="Times New Roman" panose="02020603050405020304" pitchFamily="18" charset="0"/>
                <a:cs typeface="Times New Roman" panose="02020603050405020304" pitchFamily="18" charset="0"/>
              </a:rPr>
              <a:t> The figure shows schematically how a surface </a:t>
            </a:r>
            <a:r>
              <a:rPr lang="en-US" altLang="en-US" sz="2000" b="1" baseline="0" dirty="0" err="1">
                <a:latin typeface="Times New Roman" panose="02020603050405020304" pitchFamily="18" charset="0"/>
                <a:cs typeface="Times New Roman" panose="02020603050405020304" pitchFamily="18" charset="0"/>
              </a:rPr>
              <a:t>plasmon</a:t>
            </a:r>
            <a:r>
              <a:rPr lang="en-US" altLang="en-US" sz="2000" b="1" baseline="0" dirty="0">
                <a:latin typeface="Times New Roman" panose="02020603050405020304" pitchFamily="18" charset="0"/>
                <a:cs typeface="Times New Roman" panose="02020603050405020304" pitchFamily="18" charset="0"/>
              </a:rPr>
              <a:t> oscillation  is created. The electric field of an incoming light induces a polarization of the free electrons relative to the cationic lattice. </a:t>
            </a:r>
          </a:p>
          <a:p>
            <a:pPr eaLnBrk="1" hangingPunct="1"/>
            <a:endParaRPr lang="en-US" altLang="en-US" sz="2000" b="1" baseline="0" dirty="0">
              <a:latin typeface="Times New Roman" panose="02020603050405020304" pitchFamily="18" charset="0"/>
              <a:cs typeface="Times New Roman" panose="02020603050405020304" pitchFamily="18" charset="0"/>
            </a:endParaRPr>
          </a:p>
          <a:p>
            <a:pPr eaLnBrk="1" hangingPunct="1">
              <a:buFontTx/>
              <a:buChar char="•"/>
            </a:pPr>
            <a:r>
              <a:rPr lang="en-US" altLang="en-US" sz="2000" b="1" baseline="0" dirty="0">
                <a:latin typeface="Times New Roman" panose="02020603050405020304" pitchFamily="18" charset="0"/>
                <a:cs typeface="Times New Roman" panose="02020603050405020304" pitchFamily="18" charset="0"/>
              </a:rPr>
              <a:t>The net charge difference occurs at the nanoparticle boundaries (the surface), which in turn acts as a restoring force. In this manner a dipolar oscillation of electrons is created with a certain frequency. </a:t>
            </a:r>
          </a:p>
        </p:txBody>
      </p:sp>
    </p:spTree>
    <p:extLst>
      <p:ext uri="{BB962C8B-B14F-4D97-AF65-F5344CB8AC3E}">
        <p14:creationId xmlns:p14="http://schemas.microsoft.com/office/powerpoint/2010/main" val="4114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Colloidal Methods</a:t>
            </a:r>
          </a:p>
        </p:txBody>
      </p:sp>
      <p:sp>
        <p:nvSpPr>
          <p:cNvPr id="14339" name="Content Placeholder 2"/>
          <p:cNvSpPr>
            <a:spLocks noGrp="1"/>
          </p:cNvSpPr>
          <p:nvPr>
            <p:ph idx="1"/>
          </p:nvPr>
        </p:nvSpPr>
        <p:spPr>
          <a:xfrm>
            <a:off x="457200" y="1600200"/>
            <a:ext cx="5791200" cy="4525963"/>
          </a:xfrm>
        </p:spPr>
        <p:txBody>
          <a:bodyPr/>
          <a:lstStyle/>
          <a:p>
            <a:r>
              <a:rPr lang="en-US" altLang="en-US" sz="2800" smtClean="0"/>
              <a:t>Examples: Silver</a:t>
            </a:r>
          </a:p>
          <a:p>
            <a:pPr lvl="1"/>
            <a:r>
              <a:rPr lang="en-US" altLang="en-US" sz="2000" smtClean="0"/>
              <a:t>The reduction of AgNO</a:t>
            </a:r>
            <a:r>
              <a:rPr lang="en-US" altLang="en-US" sz="2000" baseline="-25000" smtClean="0"/>
              <a:t>3 </a:t>
            </a:r>
            <a:r>
              <a:rPr lang="en-US" altLang="en-US" sz="2000" smtClean="0"/>
              <a:t>by NaBH</a:t>
            </a:r>
            <a:r>
              <a:rPr lang="en-US" altLang="en-US" sz="2000" baseline="-25000" smtClean="0"/>
              <a:t>4</a:t>
            </a:r>
            <a:r>
              <a:rPr lang="en-US" altLang="en-US" sz="2000" smtClean="0"/>
              <a:t> in aqueous solution can produce small diameter (&lt;5nm) silver nanoparticles</a:t>
            </a:r>
          </a:p>
          <a:p>
            <a:pPr lvl="1"/>
            <a:r>
              <a:rPr lang="en-US" altLang="en-US" sz="2000" smtClean="0"/>
              <a:t>In one reported method, the reduction takes place between layers of kaolinite, a layered silicate clay material that functions to limit particle growth.</a:t>
            </a:r>
          </a:p>
          <a:p>
            <a:pPr lvl="1"/>
            <a:r>
              <a:rPr lang="en-US" altLang="en-US" sz="2000" smtClean="0"/>
              <a:t>Dimethyl sulfoxide (DMSO) is used as a capping agent to prevent corrosion and aggregation of the Ag particles</a:t>
            </a:r>
            <a:r>
              <a:rPr lang="en-US" altLang="en-US" sz="1800" smtClean="0"/>
              <a:t>.</a:t>
            </a:r>
            <a:endParaRPr lang="en-US" altLang="en-US" sz="2000" smtClean="0"/>
          </a:p>
        </p:txBody>
      </p:sp>
      <p:sp>
        <p:nvSpPr>
          <p:cNvPr id="14340" name="Rectangle 3"/>
          <p:cNvSpPr>
            <a:spLocks noChangeArrowheads="1"/>
          </p:cNvSpPr>
          <p:nvPr/>
        </p:nvSpPr>
        <p:spPr bwMode="auto">
          <a:xfrm>
            <a:off x="4827588" y="6318250"/>
            <a:ext cx="434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R. Patakfalvi et al. / Colloids and Surfaces A: Physicochem. Eng. Aspects 220 (2003) 45/54</a:t>
            </a: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33525"/>
            <a:ext cx="2370138"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Attrition </a:t>
            </a:r>
          </a:p>
        </p:txBody>
      </p:sp>
      <p:sp>
        <p:nvSpPr>
          <p:cNvPr id="15363" name="Rectangle 3"/>
          <p:cNvSpPr>
            <a:spLocks noGrp="1" noChangeArrowheads="1"/>
          </p:cNvSpPr>
          <p:nvPr>
            <p:ph idx="1"/>
          </p:nvPr>
        </p:nvSpPr>
        <p:spPr/>
        <p:txBody>
          <a:bodyPr/>
          <a:lstStyle/>
          <a:p>
            <a:pPr eaLnBrk="1" hangingPunct="1">
              <a:lnSpc>
                <a:spcPct val="90000"/>
              </a:lnSpc>
            </a:pPr>
            <a:r>
              <a:rPr lang="en-US" altLang="en-US" sz="2400" smtClean="0"/>
              <a:t>Attrition is a mechanical method for creating certain types of nanoparticles.  </a:t>
            </a:r>
          </a:p>
          <a:p>
            <a:pPr eaLnBrk="1" hangingPunct="1">
              <a:lnSpc>
                <a:spcPct val="90000"/>
              </a:lnSpc>
            </a:pPr>
            <a:r>
              <a:rPr lang="en-US" altLang="en-US" sz="2400" smtClean="0"/>
              <a:t>Macro or micro scale particles are ground in a ball mill, a planetary ball mill, or other size reducing mechanism. </a:t>
            </a:r>
          </a:p>
          <a:p>
            <a:pPr eaLnBrk="1" hangingPunct="1">
              <a:lnSpc>
                <a:spcPct val="90000"/>
              </a:lnSpc>
            </a:pPr>
            <a:r>
              <a:rPr lang="en-US" altLang="en-US" sz="2400" smtClean="0"/>
              <a:t>The resulting particles are separated by filters and recovered.</a:t>
            </a:r>
          </a:p>
          <a:p>
            <a:pPr eaLnBrk="1" hangingPunct="1">
              <a:lnSpc>
                <a:spcPct val="90000"/>
              </a:lnSpc>
            </a:pPr>
            <a:r>
              <a:rPr lang="en-US" altLang="en-US" sz="2400" smtClean="0"/>
              <a:t>Particle sizes range from tens to hundreds of nm.</a:t>
            </a:r>
          </a:p>
          <a:p>
            <a:pPr eaLnBrk="1" hangingPunct="1">
              <a:lnSpc>
                <a:spcPct val="90000"/>
              </a:lnSpc>
            </a:pPr>
            <a:r>
              <a:rPr lang="en-US" altLang="en-US" sz="2400" smtClean="0"/>
              <a:t>Broad size distribution and varied particle geometry.</a:t>
            </a:r>
          </a:p>
          <a:p>
            <a:pPr eaLnBrk="1" hangingPunct="1">
              <a:lnSpc>
                <a:spcPct val="90000"/>
              </a:lnSpc>
            </a:pPr>
            <a:r>
              <a:rPr lang="en-US" altLang="en-US" sz="2400" smtClean="0"/>
              <a:t>May contain defects and impurities from the milling process.</a:t>
            </a:r>
          </a:p>
          <a:p>
            <a:pPr eaLnBrk="1" hangingPunct="1">
              <a:lnSpc>
                <a:spcPct val="90000"/>
              </a:lnSpc>
            </a:pPr>
            <a:r>
              <a:rPr lang="en-US" altLang="en-US" sz="2400" smtClean="0"/>
              <a:t>Generally considered to be very energy intensive.</a:t>
            </a:r>
          </a:p>
          <a:p>
            <a:pPr eaLnBrk="1" hangingPunct="1">
              <a:lnSpc>
                <a:spcPct val="90000"/>
              </a:lnSpc>
            </a:pPr>
            <a:endParaRPr lang="en-US" altLang="en-US" sz="2800" smtClean="0"/>
          </a:p>
        </p:txBody>
      </p:sp>
      <p:sp>
        <p:nvSpPr>
          <p:cNvPr id="15364" name="Text Box 5"/>
          <p:cNvSpPr txBox="1">
            <a:spLocks noChangeArrowheads="1"/>
          </p:cNvSpPr>
          <p:nvPr/>
        </p:nvSpPr>
        <p:spPr bwMode="auto">
          <a:xfrm>
            <a:off x="5257800" y="6181725"/>
            <a:ext cx="3886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Cao, Guozhong. </a:t>
            </a:r>
            <a:r>
              <a:rPr lang="en-US" altLang="en-US" sz="800" i="1"/>
              <a:t>Nanostructures and Nanomaterials: Synthesis, Properties &amp; 	Applications. </a:t>
            </a:r>
            <a:r>
              <a:rPr lang="en-US" altLang="en-US" sz="800"/>
              <a:t>Imperial College Press.  2004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Attrition: Rotary Ball Mill</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43783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1371600"/>
            <a:ext cx="8229600" cy="762000"/>
          </a:xfrm>
          <a:prstGeom prst="rect">
            <a:avLst/>
          </a:prstGeom>
          <a:noFill/>
          <a:ln w="9525">
            <a:noFill/>
            <a:miter lim="800000"/>
            <a:headEnd/>
            <a:tailEnd/>
          </a:ln>
        </p:spPr>
        <p:txBody>
          <a:bodyPr/>
          <a:lstStyle/>
          <a:p>
            <a:pPr marL="342900" indent="-342900" algn="ctr">
              <a:lnSpc>
                <a:spcPct val="90000"/>
              </a:lnSpc>
              <a:spcBef>
                <a:spcPct val="20000"/>
              </a:spcBef>
              <a:defRPr/>
            </a:pPr>
            <a:endParaRPr lang="en-US" sz="3200" kern="0" dirty="0">
              <a:latin typeface="+mn-lt"/>
            </a:endParaRPr>
          </a:p>
        </p:txBody>
      </p:sp>
      <p:sp>
        <p:nvSpPr>
          <p:cNvPr id="7" name="Rectangle 3"/>
          <p:cNvSpPr txBox="1">
            <a:spLocks noChangeArrowheads="1"/>
          </p:cNvSpPr>
          <p:nvPr/>
        </p:nvSpPr>
        <p:spPr bwMode="auto">
          <a:xfrm>
            <a:off x="457200" y="1600200"/>
            <a:ext cx="3733800" cy="4525963"/>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000" kern="0" dirty="0">
                <a:latin typeface="+mn-lt"/>
              </a:rPr>
              <a:t>A hollow steel cylinder containing tungsten balls and a solid precursor rotates about its central axis. </a:t>
            </a:r>
          </a:p>
          <a:p>
            <a:pPr marL="342900" indent="-342900">
              <a:lnSpc>
                <a:spcPct val="90000"/>
              </a:lnSpc>
              <a:spcBef>
                <a:spcPct val="20000"/>
              </a:spcBef>
              <a:buFontTx/>
              <a:buChar char="•"/>
              <a:defRPr/>
            </a:pPr>
            <a:r>
              <a:rPr lang="en-US" sz="2000" kern="0" dirty="0">
                <a:latin typeface="+mn-lt"/>
              </a:rPr>
              <a:t>Particle size is reduced by brittle fracturing resulting from ball-ball and ball-wall collisions.</a:t>
            </a:r>
          </a:p>
          <a:p>
            <a:pPr marL="342900" indent="-342900">
              <a:lnSpc>
                <a:spcPct val="90000"/>
              </a:lnSpc>
              <a:spcBef>
                <a:spcPct val="20000"/>
              </a:spcBef>
              <a:buFontTx/>
              <a:buChar char="•"/>
              <a:defRPr/>
            </a:pPr>
            <a:r>
              <a:rPr lang="en-US" sz="2000" kern="0" dirty="0">
                <a:latin typeface="+mn-lt"/>
              </a:rPr>
              <a:t>Milling takes place in an inert gas atmosphere to reduce contamination. </a:t>
            </a:r>
          </a:p>
        </p:txBody>
      </p:sp>
      <p:sp>
        <p:nvSpPr>
          <p:cNvPr id="16390" name="Rectangle 7"/>
          <p:cNvSpPr>
            <a:spLocks noChangeArrowheads="1"/>
          </p:cNvSpPr>
          <p:nvPr/>
        </p:nvSpPr>
        <p:spPr bwMode="auto">
          <a:xfrm>
            <a:off x="5257800" y="5988050"/>
            <a:ext cx="381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u="sng">
                <a:hlinkClick r:id="rId3"/>
              </a:rPr>
              <a:t>http://www.ktf-split.hr/glossary/image/ball_mill.gif</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Attrition </a:t>
            </a:r>
          </a:p>
        </p:txBody>
      </p:sp>
      <p:sp>
        <p:nvSpPr>
          <p:cNvPr id="17413" name="Rectangle 9"/>
          <p:cNvSpPr>
            <a:spLocks noGrp="1" noChangeArrowheads="1"/>
          </p:cNvSpPr>
          <p:nvPr>
            <p:ph idx="1"/>
          </p:nvPr>
        </p:nvSpPr>
        <p:spPr>
          <a:noFill/>
        </p:spPr>
        <p:txBody>
          <a:bodyPr/>
          <a:lstStyle/>
          <a:p>
            <a:r>
              <a:rPr lang="en-US" altLang="en-US" smtClean="0"/>
              <a:t>Attrition Examples</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28850"/>
            <a:ext cx="7162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7"/>
          <p:cNvSpPr>
            <a:spLocks noChangeArrowheads="1"/>
          </p:cNvSpPr>
          <p:nvPr/>
        </p:nvSpPr>
        <p:spPr bwMode="auto">
          <a:xfrm>
            <a:off x="4968875" y="6172200"/>
            <a:ext cx="4175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Claudio L. De Castro, Brian S. Mitchell. Nanoparticles from Mechanical Attrition. </a:t>
            </a:r>
          </a:p>
          <a:p>
            <a:pPr eaLnBrk="1" hangingPunct="1"/>
            <a:r>
              <a:rPr lang="en-US" altLang="en-US" sz="800"/>
              <a:t>Department of Chemical Engineering, Tulane University, New Orleans, Louisiana, USA</a:t>
            </a:r>
            <a:r>
              <a:rPr lang="en-US" altLang="en-US"/>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Thermal Decomposition</a:t>
            </a:r>
          </a:p>
        </p:txBody>
      </p:sp>
      <p:sp>
        <p:nvSpPr>
          <p:cNvPr id="47107" name="Rectangle 3"/>
          <p:cNvSpPr>
            <a:spLocks noGrp="1" noChangeArrowheads="1"/>
          </p:cNvSpPr>
          <p:nvPr>
            <p:ph idx="1"/>
          </p:nvPr>
        </p:nvSpPr>
        <p:spPr/>
        <p:txBody>
          <a:bodyPr/>
          <a:lstStyle/>
          <a:p>
            <a:pPr marL="342900" lvl="1" indent="-342900">
              <a:lnSpc>
                <a:spcPct val="90000"/>
              </a:lnSpc>
              <a:buFontTx/>
              <a:buChar char="•"/>
            </a:pPr>
            <a:r>
              <a:rPr lang="en-US" altLang="en-US" sz="2400" smtClean="0"/>
              <a:t>Thermal decomposition is the chemical decomposition of a substance into ins constituents by heating.</a:t>
            </a:r>
          </a:p>
          <a:p>
            <a:pPr marL="342900" lvl="1" indent="-342900">
              <a:lnSpc>
                <a:spcPct val="90000"/>
              </a:lnSpc>
              <a:buFontTx/>
              <a:buChar char="•"/>
            </a:pPr>
            <a:r>
              <a:rPr lang="en-US" altLang="en-US" sz="2400" smtClean="0"/>
              <a:t>A solid bulk material is heated beyond its decomposition temperature in an evacuated furnace tube.</a:t>
            </a:r>
          </a:p>
          <a:p>
            <a:pPr marL="342900" lvl="1" indent="-342900">
              <a:lnSpc>
                <a:spcPct val="90000"/>
              </a:lnSpc>
              <a:buFontTx/>
              <a:buChar char="•"/>
            </a:pPr>
            <a:r>
              <a:rPr lang="en-US" altLang="en-US" sz="2400" smtClean="0"/>
              <a:t>The precursor material may contain metal cations and molecular anions, or metal organic solids.</a:t>
            </a:r>
          </a:p>
          <a:p>
            <a:pPr marL="342900" lvl="1" indent="-342900">
              <a:lnSpc>
                <a:spcPct val="90000"/>
              </a:lnSpc>
              <a:buFontTx/>
              <a:buChar char="•"/>
            </a:pPr>
            <a:r>
              <a:rPr lang="en-US" altLang="en-US" sz="2400" smtClean="0"/>
              <a:t>Example: 2LiN</a:t>
            </a:r>
            <a:r>
              <a:rPr lang="en-US" altLang="en-US" sz="2400" baseline="-25000" smtClean="0"/>
              <a:t>3</a:t>
            </a:r>
            <a:r>
              <a:rPr lang="en-US" altLang="en-US" sz="2400" smtClean="0"/>
              <a:t>(s)</a:t>
            </a:r>
            <a:r>
              <a:rPr lang="en-US" altLang="en-US" sz="2400" smtClean="0">
                <a:sym typeface="Wingdings" panose="05000000000000000000" pitchFamily="2" charset="2"/>
              </a:rPr>
              <a:t> 2Li(s) +3N</a:t>
            </a:r>
            <a:r>
              <a:rPr lang="en-US" altLang="en-US" sz="2400" baseline="-25000" smtClean="0">
                <a:sym typeface="Wingdings" panose="05000000000000000000" pitchFamily="2" charset="2"/>
              </a:rPr>
              <a:t>2</a:t>
            </a:r>
            <a:r>
              <a:rPr lang="en-US" altLang="en-US" sz="2400" smtClean="0"/>
              <a:t>(g)</a:t>
            </a:r>
          </a:p>
          <a:p>
            <a:pPr marL="342900" lvl="1" indent="-342900">
              <a:lnSpc>
                <a:spcPct val="90000"/>
              </a:lnSpc>
            </a:pPr>
            <a:r>
              <a:rPr lang="en-US" altLang="en-US" sz="2400" smtClean="0"/>
              <a:t>Lithium particles can be synthesized by heating LiN</a:t>
            </a:r>
            <a:r>
              <a:rPr lang="en-US" altLang="en-US" sz="2400" baseline="-25000" smtClean="0"/>
              <a:t>3</a:t>
            </a:r>
            <a:r>
              <a:rPr lang="en-US" altLang="en-US" sz="2400" smtClean="0"/>
              <a:t> in a quartz tube under vacuum.  </a:t>
            </a:r>
          </a:p>
          <a:p>
            <a:pPr marL="342900" lvl="1" indent="-342900">
              <a:lnSpc>
                <a:spcPct val="90000"/>
              </a:lnSpc>
            </a:pPr>
            <a:r>
              <a:rPr lang="en-US" altLang="en-US" sz="2400" smtClean="0"/>
              <a:t>When heated to 375</a:t>
            </a:r>
            <a:r>
              <a:rPr lang="en-US" altLang="en-US" sz="2400" baseline="30000" smtClean="0"/>
              <a:t>o</a:t>
            </a:r>
            <a:r>
              <a:rPr lang="en-US" altLang="en-US" sz="2400" smtClean="0"/>
              <a:t>C the nitrogen outgases from the bulk material and the Li atoms coalesce to form metal nanoparticles.</a:t>
            </a:r>
          </a:p>
          <a:p>
            <a:pPr marL="342900" lvl="1" indent="-342900">
              <a:lnSpc>
                <a:spcPct val="90000"/>
              </a:lnSpc>
            </a:pPr>
            <a:endParaRPr lang="en-US" altLang="en-US" sz="2400" smtClean="0"/>
          </a:p>
        </p:txBody>
      </p:sp>
      <p:sp>
        <p:nvSpPr>
          <p:cNvPr id="47108" name="Text Box 4"/>
          <p:cNvSpPr txBox="1">
            <a:spLocks noChangeArrowheads="1"/>
          </p:cNvSpPr>
          <p:nvPr/>
        </p:nvSpPr>
        <p:spPr bwMode="auto">
          <a:xfrm>
            <a:off x="5227638" y="6410325"/>
            <a:ext cx="3886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4000" smtClean="0"/>
              <a:t>Thermal Decomposition Apparatus</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6010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362200" y="2209800"/>
            <a:ext cx="9906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8139" idx="1"/>
          </p:cNvCxnSpPr>
          <p:nvPr/>
        </p:nvCxnSpPr>
        <p:spPr>
          <a:xfrm rot="10800000" flipV="1">
            <a:off x="7162800" y="2744788"/>
            <a:ext cx="609600" cy="889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6248400" y="4724400"/>
            <a:ext cx="685800" cy="304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95400" y="4038600"/>
            <a:ext cx="457200" cy="1539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572000" y="2133600"/>
            <a:ext cx="1219200" cy="609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137" name="TextBox 22"/>
          <p:cNvSpPr txBox="1">
            <a:spLocks noChangeArrowheads="1"/>
          </p:cNvSpPr>
          <p:nvPr/>
        </p:nvSpPr>
        <p:spPr bwMode="auto">
          <a:xfrm>
            <a:off x="4953000" y="1524000"/>
            <a:ext cx="1308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Sample in Ta foil</a:t>
            </a:r>
          </a:p>
        </p:txBody>
      </p:sp>
      <p:sp>
        <p:nvSpPr>
          <p:cNvPr id="48138" name="TextBox 23"/>
          <p:cNvSpPr txBox="1">
            <a:spLocks noChangeArrowheads="1"/>
          </p:cNvSpPr>
          <p:nvPr/>
        </p:nvSpPr>
        <p:spPr bwMode="auto">
          <a:xfrm>
            <a:off x="1600200" y="2057400"/>
            <a:ext cx="74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Furnace</a:t>
            </a:r>
          </a:p>
        </p:txBody>
      </p:sp>
      <p:sp>
        <p:nvSpPr>
          <p:cNvPr id="48139" name="TextBox 24"/>
          <p:cNvSpPr txBox="1">
            <a:spLocks noChangeArrowheads="1"/>
          </p:cNvSpPr>
          <p:nvPr/>
        </p:nvSpPr>
        <p:spPr bwMode="auto">
          <a:xfrm>
            <a:off x="7772400" y="2514600"/>
            <a:ext cx="1052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Evacuated</a:t>
            </a:r>
          </a:p>
          <a:p>
            <a:pPr eaLnBrk="1" hangingPunct="1"/>
            <a:r>
              <a:rPr lang="en-US" altLang="en-US" sz="1200">
                <a:solidFill>
                  <a:srgbClr val="FF0000"/>
                </a:solidFill>
              </a:rPr>
              <a:t>Quartz Tube</a:t>
            </a:r>
          </a:p>
        </p:txBody>
      </p:sp>
      <p:sp>
        <p:nvSpPr>
          <p:cNvPr id="48140" name="TextBox 27"/>
          <p:cNvSpPr txBox="1">
            <a:spLocks noChangeArrowheads="1"/>
          </p:cNvSpPr>
          <p:nvPr/>
        </p:nvSpPr>
        <p:spPr bwMode="auto">
          <a:xfrm>
            <a:off x="304800" y="3657600"/>
            <a:ext cx="133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FF0000"/>
                </a:solidFill>
              </a:rPr>
              <a:t>Turbo Molecular </a:t>
            </a:r>
          </a:p>
          <a:p>
            <a:pPr algn="ctr" eaLnBrk="1" hangingPunct="1"/>
            <a:r>
              <a:rPr lang="en-US" altLang="en-US" sz="1200">
                <a:solidFill>
                  <a:srgbClr val="FF0000"/>
                </a:solidFill>
              </a:rPr>
              <a:t>Pump</a:t>
            </a:r>
          </a:p>
        </p:txBody>
      </p:sp>
      <p:sp>
        <p:nvSpPr>
          <p:cNvPr id="48141" name="TextBox 30"/>
          <p:cNvSpPr txBox="1">
            <a:spLocks noChangeArrowheads="1"/>
          </p:cNvSpPr>
          <p:nvPr/>
        </p:nvSpPr>
        <p:spPr bwMode="auto">
          <a:xfrm>
            <a:off x="6858000" y="449580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Mechanical Pump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Pulsed Laser Methods</a:t>
            </a:r>
          </a:p>
        </p:txBody>
      </p:sp>
      <p:sp>
        <p:nvSpPr>
          <p:cNvPr id="50179" name="Rectangle 3"/>
          <p:cNvSpPr>
            <a:spLocks noGrp="1" noChangeArrowheads="1"/>
          </p:cNvSpPr>
          <p:nvPr>
            <p:ph idx="1"/>
          </p:nvPr>
        </p:nvSpPr>
        <p:spPr>
          <a:xfrm>
            <a:off x="457200" y="1447800"/>
            <a:ext cx="8229600" cy="4525963"/>
          </a:xfrm>
        </p:spPr>
        <p:txBody>
          <a:bodyPr/>
          <a:lstStyle/>
          <a:p>
            <a:r>
              <a:rPr lang="en-US" altLang="en-US" sz="2800" smtClean="0"/>
              <a:t>Pulsed Lasers have been employed in the synthesis silver nanoparticles from silver nitrate solutions. </a:t>
            </a:r>
          </a:p>
          <a:p>
            <a:r>
              <a:rPr lang="en-US" altLang="en-US" sz="2800" smtClean="0"/>
              <a:t>A disc rotates in this solution while a laser beam is pulsed onto the disc creating hot spots.  </a:t>
            </a:r>
          </a:p>
          <a:p>
            <a:r>
              <a:rPr lang="en-US" altLang="en-US" sz="2800" smtClean="0"/>
              <a:t>Silver nitrate is reduced, forming silver nanoparticles.  </a:t>
            </a:r>
          </a:p>
          <a:p>
            <a:r>
              <a:rPr lang="en-US" altLang="en-US" sz="2800" smtClean="0"/>
              <a:t>The size of the particle is controlled by the energy in the laser and the speed of the rotating disc.  </a:t>
            </a:r>
            <a:endParaRPr lang="en-US" altLang="en-US" sz="2800" smtClean="0">
              <a:solidFill>
                <a:srgbClr val="FF0000"/>
              </a:solidFill>
            </a:endParaRPr>
          </a:p>
        </p:txBody>
      </p:sp>
      <p:sp>
        <p:nvSpPr>
          <p:cNvPr id="50180" name="Text Box 4"/>
          <p:cNvSpPr txBox="1">
            <a:spLocks noChangeArrowheads="1"/>
          </p:cNvSpPr>
          <p:nvPr/>
        </p:nvSpPr>
        <p:spPr bwMode="auto">
          <a:xfrm>
            <a:off x="5257800" y="6248400"/>
            <a:ext cx="3886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228600"/>
            <a:ext cx="8229600" cy="1143000"/>
          </a:xfrm>
        </p:spPr>
        <p:txBody>
          <a:bodyPr>
            <a:normAutofit fontScale="90000"/>
          </a:bodyPr>
          <a:lstStyle/>
          <a:p>
            <a:r>
              <a:rPr lang="en-US" altLang="en-US" sz="4000" smtClean="0"/>
              <a:t>Pulsed Laser Apparatus for Ag Nanoparticles</a:t>
            </a:r>
          </a:p>
        </p:txBody>
      </p:sp>
      <p:pic>
        <p:nvPicPr>
          <p:cNvPr id="512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066800" y="1455738"/>
            <a:ext cx="762000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6"/>
          <p:cNvSpPr txBox="1">
            <a:spLocks noChangeArrowheads="1"/>
          </p:cNvSpPr>
          <p:nvPr/>
        </p:nvSpPr>
        <p:spPr bwMode="auto">
          <a:xfrm>
            <a:off x="5257800" y="6324600"/>
            <a:ext cx="3886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8567" t="29605" r="29875" b="14760"/>
          <a:stretch>
            <a:fillRect/>
          </a:stretch>
        </p:blipFill>
        <p:spPr bwMode="auto">
          <a:xfrm>
            <a:off x="426951" y="428604"/>
            <a:ext cx="8431329"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7383" t="26201" r="33427" b="13819"/>
          <a:stretch>
            <a:fillRect/>
          </a:stretch>
        </p:blipFill>
        <p:spPr bwMode="auto">
          <a:xfrm>
            <a:off x="428597" y="357165"/>
            <a:ext cx="8339446" cy="63379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9" descr="78B6D4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19809"/>
            <a:ext cx="6019800" cy="57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l="6592" t="26367" r="31152" b="13086"/>
          <a:stretch>
            <a:fillRect/>
          </a:stretch>
        </p:blipFill>
        <p:spPr bwMode="auto">
          <a:xfrm>
            <a:off x="71406" y="71414"/>
            <a:ext cx="8882509" cy="6479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Characterisation</a:t>
            </a:r>
            <a:r>
              <a:rPr lang="en-US" dirty="0" smtClean="0"/>
              <a:t> techniques</a:t>
            </a:r>
            <a:endParaRPr lang="en-US" dirty="0"/>
          </a:p>
        </p:txBody>
      </p:sp>
      <p:sp>
        <p:nvSpPr>
          <p:cNvPr id="3" name="Content Placeholder 2"/>
          <p:cNvSpPr>
            <a:spLocks noGrp="1"/>
          </p:cNvSpPr>
          <p:nvPr>
            <p:ph idx="1"/>
          </p:nvPr>
        </p:nvSpPr>
        <p:spPr/>
        <p:txBody>
          <a:bodyPr/>
          <a:lstStyle/>
          <a:p>
            <a:r>
              <a:rPr lang="en-US" dirty="0" smtClean="0"/>
              <a:t>See Pradeep page 225-227</a:t>
            </a:r>
          </a:p>
          <a:p>
            <a:endParaRPr lang="en-US" dirty="0" smtClean="0"/>
          </a:p>
          <a:p>
            <a:r>
              <a:rPr lang="en-US" dirty="0" smtClean="0"/>
              <a:t>XRD, TEM,SEM, DLS, Optical spectroscopy</a:t>
            </a:r>
          </a:p>
          <a:p>
            <a:endParaRPr lang="en-US" dirty="0"/>
          </a:p>
        </p:txBody>
      </p:sp>
    </p:spTree>
    <p:extLst>
      <p:ext uri="{BB962C8B-B14F-4D97-AF65-F5344CB8AC3E}">
        <p14:creationId xmlns:p14="http://schemas.microsoft.com/office/powerpoint/2010/main" val="271593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t>Nanoparticle Applications: Fe</a:t>
            </a:r>
          </a:p>
        </p:txBody>
      </p:sp>
      <p:sp>
        <p:nvSpPr>
          <p:cNvPr id="54275" name="Rectangle 3"/>
          <p:cNvSpPr>
            <a:spLocks noGrp="1" noChangeArrowheads="1"/>
          </p:cNvSpPr>
          <p:nvPr>
            <p:ph type="body" idx="4294967295"/>
          </p:nvPr>
        </p:nvSpPr>
        <p:spPr>
          <a:xfrm>
            <a:off x="0" y="1600200"/>
            <a:ext cx="8229600" cy="4525963"/>
          </a:xfrm>
        </p:spPr>
        <p:txBody>
          <a:bodyPr/>
          <a:lstStyle/>
          <a:p>
            <a:pPr eaLnBrk="1" hangingPunct="1"/>
            <a:r>
              <a:rPr lang="en-US" altLang="en-US" smtClean="0"/>
              <a:t>50-100nm Iron nanoparticles are used in magnetic recording devices for both digital and analog data.</a:t>
            </a:r>
          </a:p>
          <a:p>
            <a:pPr eaLnBrk="1" hangingPunct="1"/>
            <a:r>
              <a:rPr lang="en-US" altLang="en-US" smtClean="0"/>
              <a:t>Decreasing the diameter to 30-40nm increases the magnetic recording capacity by 5-10 times per unit.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Nanoparticle Applications: Ag</a:t>
            </a:r>
          </a:p>
        </p:txBody>
      </p:sp>
      <p:sp>
        <p:nvSpPr>
          <p:cNvPr id="58371" name="Rectangle 3"/>
          <p:cNvSpPr>
            <a:spLocks noGrp="1" noChangeArrowheads="1"/>
          </p:cNvSpPr>
          <p:nvPr>
            <p:ph idx="1"/>
          </p:nvPr>
        </p:nvSpPr>
        <p:spPr/>
        <p:txBody>
          <a:bodyPr/>
          <a:lstStyle/>
          <a:p>
            <a:r>
              <a:rPr lang="en-US" altLang="en-US" smtClean="0"/>
              <a:t>Silver has excellent conductivity and has been used as an antimicrobial material for thousands of years. </a:t>
            </a:r>
          </a:p>
          <a:p>
            <a:r>
              <a:rPr lang="en-US" altLang="en-US" smtClean="0"/>
              <a:t>Silver’s anti-microbial potential increase with increased surface area.  </a:t>
            </a:r>
          </a:p>
          <a:p>
            <a:r>
              <a:rPr lang="en-US" altLang="en-US" smtClean="0"/>
              <a:t>Applications include biocides, transparent conductive inks, and antimicrobial plastics, and bandages.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Nanoparticle Applications: Gold</a:t>
            </a:r>
          </a:p>
        </p:txBody>
      </p:sp>
      <p:sp>
        <p:nvSpPr>
          <p:cNvPr id="59395" name="Rectangle 3"/>
          <p:cNvSpPr>
            <a:spLocks noGrp="1" noChangeArrowheads="1"/>
          </p:cNvSpPr>
          <p:nvPr>
            <p:ph idx="1"/>
          </p:nvPr>
        </p:nvSpPr>
        <p:spPr>
          <a:xfrm>
            <a:off x="457200" y="1447800"/>
            <a:ext cx="8229600" cy="4525963"/>
          </a:xfrm>
        </p:spPr>
        <p:txBody>
          <a:bodyPr>
            <a:normAutofit lnSpcReduction="10000"/>
          </a:bodyPr>
          <a:lstStyle/>
          <a:p>
            <a:pPr>
              <a:lnSpc>
                <a:spcPct val="90000"/>
              </a:lnSpc>
            </a:pPr>
            <a:r>
              <a:rPr lang="en-US" altLang="en-US" dirty="0" smtClean="0"/>
              <a:t>Gold nanoparticles are relatively easy to produce compared to other types of nanoparticles due to its high chemical stability. </a:t>
            </a:r>
          </a:p>
          <a:p>
            <a:pPr>
              <a:lnSpc>
                <a:spcPct val="90000"/>
              </a:lnSpc>
            </a:pPr>
            <a:r>
              <a:rPr lang="en-US" altLang="en-US" dirty="0" smtClean="0"/>
              <a:t>Uses for gold nanoparticles are typically catalytic and include DNA detection and the oxidation of carbon monoxide. </a:t>
            </a:r>
          </a:p>
          <a:p>
            <a:pPr>
              <a:lnSpc>
                <a:spcPct val="90000"/>
              </a:lnSpc>
            </a:pPr>
            <a:r>
              <a:rPr lang="en-US" altLang="en-US" dirty="0" smtClean="0"/>
              <a:t>Gold has superior conductivity allowing gold nanoparticles to be used in various probes, sensors, and optical applications.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Nanoparticle Applications: Gold</a:t>
            </a:r>
          </a:p>
        </p:txBody>
      </p:sp>
      <p:sp>
        <p:nvSpPr>
          <p:cNvPr id="60419" name="Rectangle 3"/>
          <p:cNvSpPr>
            <a:spLocks noGrp="1" noChangeArrowheads="1"/>
          </p:cNvSpPr>
          <p:nvPr>
            <p:ph idx="1"/>
          </p:nvPr>
        </p:nvSpPr>
        <p:spPr/>
        <p:txBody>
          <a:bodyPr/>
          <a:lstStyle/>
          <a:p>
            <a:pPr>
              <a:lnSpc>
                <a:spcPct val="80000"/>
              </a:lnSpc>
            </a:pPr>
            <a:r>
              <a:rPr lang="en-US" altLang="en-US" sz="2800" dirty="0" smtClean="0"/>
              <a:t>The First Response</a:t>
            </a:r>
            <a:r>
              <a:rPr lang="en-US" altLang="en-US" sz="2800" baseline="30000" dirty="0" smtClean="0"/>
              <a:t>®</a:t>
            </a:r>
            <a:r>
              <a:rPr lang="en-US" altLang="en-US" sz="2800" dirty="0" smtClean="0"/>
              <a:t> home pregnancy test uses 1</a:t>
            </a:r>
            <a:r>
              <a:rPr lang="en-US" altLang="en-US" sz="2800" dirty="0" smtClean="0">
                <a:cs typeface="Arial" panose="020B0604020202020204" pitchFamily="34" charset="0"/>
              </a:rPr>
              <a:t>µm</a:t>
            </a:r>
            <a:r>
              <a:rPr lang="en-US" altLang="en-US" sz="2800" dirty="0" smtClean="0"/>
              <a:t> polystyrene sphere and 50nm gold particles coated with an antibody to human chorionic gonadotropin (</a:t>
            </a:r>
            <a:r>
              <a:rPr lang="en-US" altLang="en-US" sz="2800" dirty="0" err="1" smtClean="0"/>
              <a:t>hCG</a:t>
            </a:r>
            <a:r>
              <a:rPr lang="en-US" altLang="en-US" sz="2800" dirty="0" smtClean="0"/>
              <a:t>), a hormone produced during pregnancy.</a:t>
            </a:r>
          </a:p>
          <a:p>
            <a:pPr>
              <a:lnSpc>
                <a:spcPct val="80000"/>
              </a:lnSpc>
            </a:pPr>
            <a:r>
              <a:rPr lang="en-US" altLang="en-US" sz="2800" dirty="0" smtClean="0"/>
              <a:t>When urine containing </a:t>
            </a:r>
            <a:r>
              <a:rPr lang="en-US" altLang="en-US" sz="2800" dirty="0" err="1" smtClean="0"/>
              <a:t>hCG</a:t>
            </a:r>
            <a:r>
              <a:rPr lang="en-US" altLang="en-US" sz="2800" dirty="0" smtClean="0"/>
              <a:t> comes in contact with the polystyrene-gold-antibody complex, the nanoparticles coagulate into red clumps.  Fluids pass through a filter where the clumps are caught yielding a pink filter.</a:t>
            </a:r>
          </a:p>
          <a:p>
            <a:pPr>
              <a:lnSpc>
                <a:spcPct val="80000"/>
              </a:lnSpc>
            </a:pPr>
            <a:r>
              <a:rPr lang="en-US" altLang="en-US" sz="2800" dirty="0" smtClean="0"/>
              <a:t>Suspended (un-coagulated)</a:t>
            </a:r>
            <a:r>
              <a:rPr lang="en-US" altLang="en-US" dirty="0" smtClean="0"/>
              <a:t> </a:t>
            </a:r>
            <a:r>
              <a:rPr lang="en-US" altLang="en-US" sz="2800" dirty="0" smtClean="0"/>
              <a:t>nanoparticles pass through the filter and no color change occurs.</a:t>
            </a:r>
          </a:p>
        </p:txBody>
      </p:sp>
      <p:sp>
        <p:nvSpPr>
          <p:cNvPr id="60420" name="Text Box 4"/>
          <p:cNvSpPr txBox="1">
            <a:spLocks noChangeArrowheads="1"/>
          </p:cNvSpPr>
          <p:nvPr/>
        </p:nvSpPr>
        <p:spPr bwMode="auto">
          <a:xfrm>
            <a:off x="6248400" y="6172200"/>
            <a:ext cx="28956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dirty="0"/>
              <a:t>Bangs, L. B. </a:t>
            </a:r>
            <a:r>
              <a:rPr lang="en-US" altLang="en-US" sz="800" i="1" dirty="0"/>
              <a:t>New Developments in Particle-based Immunoassays</a:t>
            </a:r>
            <a:r>
              <a:rPr lang="en-US" altLang="en-US" sz="800" dirty="0"/>
              <a:t>.  Pure &amp; Appl. Chem. Vol. 68, No 10 p 1873-1879. 1996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t>Nanoparticle Applications: Gold</a:t>
            </a:r>
          </a:p>
        </p:txBody>
      </p:sp>
      <p:sp>
        <p:nvSpPr>
          <p:cNvPr id="61443" name="Text Box 5"/>
          <p:cNvSpPr txBox="1">
            <a:spLocks noChangeArrowheads="1"/>
          </p:cNvSpPr>
          <p:nvPr/>
        </p:nvSpPr>
        <p:spPr bwMode="auto">
          <a:xfrm>
            <a:off x="6248400" y="6246813"/>
            <a:ext cx="28956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dirty="0"/>
              <a:t>Bangs, L. B. </a:t>
            </a:r>
            <a:r>
              <a:rPr lang="en-US" altLang="en-US" sz="800" i="1" dirty="0"/>
              <a:t>New Developments in Particle-based Immunoassays</a:t>
            </a:r>
            <a:r>
              <a:rPr lang="en-US" altLang="en-US" sz="800" dirty="0"/>
              <a:t>.  Pure &amp; Appl. Chem. Vol. 68, No 10 p 1873-1879. 1996</a:t>
            </a:r>
          </a:p>
        </p:txBody>
      </p:sp>
      <p:pic>
        <p:nvPicPr>
          <p:cNvPr id="614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6294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638800"/>
            <a:ext cx="6629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applications of gold</a:t>
            </a:r>
            <a:endParaRPr lang="en-US" dirty="0"/>
          </a:p>
        </p:txBody>
      </p:sp>
      <p:sp>
        <p:nvSpPr>
          <p:cNvPr id="3" name="Content Placeholder 2"/>
          <p:cNvSpPr>
            <a:spLocks noGrp="1"/>
          </p:cNvSpPr>
          <p:nvPr>
            <p:ph idx="1"/>
          </p:nvPr>
        </p:nvSpPr>
        <p:spPr/>
        <p:txBody>
          <a:bodyPr/>
          <a:lstStyle/>
          <a:p>
            <a:r>
              <a:rPr lang="en-US" dirty="0" smtClean="0"/>
              <a:t>See page 206 Pradeep</a:t>
            </a:r>
            <a:endParaRPr lang="en-US" dirty="0"/>
          </a:p>
        </p:txBody>
      </p:sp>
    </p:spTree>
    <p:extLst>
      <p:ext uri="{BB962C8B-B14F-4D97-AF65-F5344CB8AC3E}">
        <p14:creationId xmlns:p14="http://schemas.microsoft.com/office/powerpoint/2010/main" val="3965215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NP’s in catalysis</a:t>
            </a:r>
            <a:endParaRPr lang="en-US" dirty="0"/>
          </a:p>
        </p:txBody>
      </p:sp>
      <p:sp>
        <p:nvSpPr>
          <p:cNvPr id="3" name="Content Placeholder 2"/>
          <p:cNvSpPr>
            <a:spLocks noGrp="1"/>
          </p:cNvSpPr>
          <p:nvPr>
            <p:ph idx="1"/>
          </p:nvPr>
        </p:nvSpPr>
        <p:spPr/>
        <p:txBody>
          <a:bodyPr/>
          <a:lstStyle/>
          <a:p>
            <a:pPr marL="0" indent="0">
              <a:buNone/>
            </a:pPr>
            <a:r>
              <a:rPr lang="en-US" dirty="0" smtClean="0"/>
              <a:t>See Pradeep page no 236</a:t>
            </a:r>
            <a:endParaRPr lang="en-US" dirty="0"/>
          </a:p>
        </p:txBody>
      </p:sp>
    </p:spTree>
    <p:extLst>
      <p:ext uri="{BB962C8B-B14F-4D97-AF65-F5344CB8AC3E}">
        <p14:creationId xmlns:p14="http://schemas.microsoft.com/office/powerpoint/2010/main" val="697464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Thin Film Nanotechnology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IN" dirty="0" smtClean="0"/>
              <a:t>A thin film is a layer of material ranging from fractions of a </a:t>
            </a:r>
            <a:r>
              <a:rPr lang="en-IN" dirty="0" err="1" smtClean="0"/>
              <a:t>nanometer</a:t>
            </a:r>
            <a:r>
              <a:rPr lang="en-IN" dirty="0" smtClean="0"/>
              <a:t> (monolayer) to several micrometers in thickness</a:t>
            </a:r>
          </a:p>
          <a:p>
            <a:endParaRPr lang="en-IN" dirty="0" smtClean="0"/>
          </a:p>
          <a:p>
            <a:r>
              <a:rPr lang="en-IN" dirty="0" smtClean="0"/>
              <a:t>Technique used is deposition</a:t>
            </a:r>
            <a:endParaRPr lang="en-US" dirty="0"/>
          </a:p>
        </p:txBody>
      </p:sp>
      <p:cxnSp>
        <p:nvCxnSpPr>
          <p:cNvPr id="5" name="Straight Arrow Connector 4"/>
          <p:cNvCxnSpPr/>
          <p:nvPr/>
        </p:nvCxnSpPr>
        <p:spPr>
          <a:xfrm rot="5400000">
            <a:off x="4000496" y="4620292"/>
            <a:ext cx="714380" cy="7143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000628" y="4906044"/>
            <a:ext cx="1357322" cy="5000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43306" y="5334672"/>
            <a:ext cx="902811" cy="584775"/>
          </a:xfrm>
          <a:prstGeom prst="rect">
            <a:avLst/>
          </a:prstGeom>
          <a:noFill/>
        </p:spPr>
        <p:txBody>
          <a:bodyPr wrap="none" rtlCol="0">
            <a:spAutoFit/>
          </a:bodyPr>
          <a:lstStyle/>
          <a:p>
            <a:r>
              <a:rPr lang="en-US" sz="3200" b="1" dirty="0" smtClean="0"/>
              <a:t>CVD</a:t>
            </a:r>
            <a:endParaRPr lang="en-US" sz="3200" b="1" dirty="0"/>
          </a:p>
        </p:txBody>
      </p:sp>
      <p:sp>
        <p:nvSpPr>
          <p:cNvPr id="9" name="TextBox 8"/>
          <p:cNvSpPr txBox="1"/>
          <p:nvPr/>
        </p:nvSpPr>
        <p:spPr>
          <a:xfrm>
            <a:off x="6143636" y="5477548"/>
            <a:ext cx="811312" cy="523220"/>
          </a:xfrm>
          <a:prstGeom prst="rect">
            <a:avLst/>
          </a:prstGeom>
          <a:noFill/>
        </p:spPr>
        <p:txBody>
          <a:bodyPr wrap="none" rtlCol="0">
            <a:spAutoFit/>
          </a:bodyPr>
          <a:lstStyle/>
          <a:p>
            <a:r>
              <a:rPr lang="en-US" sz="2800" b="1" dirty="0" smtClean="0"/>
              <a:t>PVD</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F15528-21DE-4FAA-801E-634DDDAF4B2B}" type="slidenum">
              <a:rPr lang="en-US" smtClean="0"/>
              <a:pPr/>
              <a:t>3</a:t>
            </a:fld>
            <a:endParaRPr lang="en-US" dirty="0"/>
          </a:p>
        </p:txBody>
      </p:sp>
      <p:sp>
        <p:nvSpPr>
          <p:cNvPr id="3" name="Rectangle 3"/>
          <p:cNvSpPr txBox="1">
            <a:spLocks noChangeArrowheads="1"/>
          </p:cNvSpPr>
          <p:nvPr/>
        </p:nvSpPr>
        <p:spPr bwMode="auto">
          <a:xfrm>
            <a:off x="611560" y="1844824"/>
            <a:ext cx="8424936" cy="339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Font typeface="Wingdings" panose="05000000000000000000" pitchFamily="2" charset="2"/>
              <a:buChar char="Ø"/>
            </a:pPr>
            <a:r>
              <a:rPr lang="en-US" altLang="en-US" sz="2000" kern="0" baseline="0" dirty="0" smtClean="0"/>
              <a:t>In this manner a dipolar oscillation of electrons is created with a certain frequency. The energy of the surface </a:t>
            </a:r>
            <a:r>
              <a:rPr lang="en-US" altLang="en-US" sz="2000" kern="0" baseline="0" dirty="0" err="1" smtClean="0"/>
              <a:t>plasmon</a:t>
            </a:r>
            <a:r>
              <a:rPr lang="en-US" altLang="en-US" sz="2000" kern="0" baseline="0" dirty="0" smtClean="0"/>
              <a:t> resonance depends on both the free electron density and the dielectric medium surrounding the nanoparticle. </a:t>
            </a:r>
          </a:p>
          <a:p>
            <a:pPr eaLnBrk="1" hangingPunct="1">
              <a:buFont typeface="Wingdings" panose="05000000000000000000" pitchFamily="2" charset="2"/>
              <a:buChar char="Ø"/>
            </a:pPr>
            <a:r>
              <a:rPr lang="en-US" altLang="en-US" sz="2000" kern="0" baseline="0" dirty="0" smtClean="0"/>
              <a:t>The resonance frequency increases with decreasing particle size if the size of the particles is smaller than the wavelength of the particles. </a:t>
            </a:r>
          </a:p>
          <a:p>
            <a:pPr eaLnBrk="1" hangingPunct="1">
              <a:buFont typeface="Wingdings" panose="05000000000000000000" pitchFamily="2" charset="2"/>
              <a:buChar char="Ø"/>
            </a:pPr>
            <a:r>
              <a:rPr lang="en-US" altLang="en-US" sz="2000" kern="0" baseline="0" dirty="0" smtClean="0"/>
              <a:t>The width of the resonance varies with the characteristic time before electron scattering. For larger nanoparticle, the resonance sharpens as the scattering length increases. Noble metals have the reso­nance frequency in the visible light range. </a:t>
            </a:r>
          </a:p>
          <a:p>
            <a:pPr eaLnBrk="1" hangingPunct="1">
              <a:buFont typeface="Wingdings" panose="05000000000000000000" pitchFamily="2" charset="2"/>
              <a:buChar char="Ø"/>
            </a:pPr>
            <a:r>
              <a:rPr lang="en-US" altLang="en-US" sz="2000" kern="0" baseline="0" dirty="0" smtClean="0">
                <a:cs typeface="Times New Roman" panose="02020603050405020304" pitchFamily="18" charset="0"/>
              </a:rPr>
              <a:t>Mie was the first to explain the red color of gold nanoparticle colloidal in 1908 by solving Maxwell's equation for an electromagnetic light wave interacting with small metallic spheres.</a:t>
            </a:r>
            <a:r>
              <a:rPr lang="en-US" altLang="en-US" sz="2000" kern="0" baseline="0" dirty="0" smtClean="0"/>
              <a:t> </a:t>
            </a:r>
            <a:endParaRPr lang="en-US" altLang="en-US" sz="2000" kern="0" baseline="0" dirty="0"/>
          </a:p>
        </p:txBody>
      </p:sp>
      <p:sp>
        <p:nvSpPr>
          <p:cNvPr id="4" name="Rectangle 3"/>
          <p:cNvSpPr/>
          <p:nvPr/>
        </p:nvSpPr>
        <p:spPr>
          <a:xfrm>
            <a:off x="2483768" y="581755"/>
            <a:ext cx="4463081" cy="523220"/>
          </a:xfrm>
          <a:prstGeom prst="rect">
            <a:avLst/>
          </a:prstGeom>
        </p:spPr>
        <p:txBody>
          <a:bodyPr wrap="none">
            <a:spAutoFit/>
          </a:bodyPr>
          <a:lstStyle/>
          <a:p>
            <a:r>
              <a:rPr lang="en-US" altLang="en-US" sz="2800" b="1" kern="0" baseline="0" dirty="0" smtClean="0"/>
              <a:t>Surface </a:t>
            </a:r>
            <a:r>
              <a:rPr lang="en-US" altLang="en-US" sz="2800" b="1" kern="0" baseline="0" dirty="0" err="1"/>
              <a:t>plasmon</a:t>
            </a:r>
            <a:r>
              <a:rPr lang="en-US" altLang="en-US" sz="2800" b="1" kern="0" baseline="0" dirty="0"/>
              <a:t> resonance </a:t>
            </a:r>
            <a:endParaRPr lang="en-US" sz="2800" b="1" dirty="0"/>
          </a:p>
        </p:txBody>
      </p:sp>
    </p:spTree>
    <p:extLst>
      <p:ext uri="{BB962C8B-B14F-4D97-AF65-F5344CB8AC3E}">
        <p14:creationId xmlns:p14="http://schemas.microsoft.com/office/powerpoint/2010/main" val="3414890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at-is-ald-1-bis"/>
          <p:cNvPicPr>
            <a:picLocks noGrp="1"/>
          </p:cNvPicPr>
          <p:nvPr>
            <p:ph idx="1"/>
          </p:nvPr>
        </p:nvPicPr>
        <p:blipFill>
          <a:blip r:embed="rId2" cstate="print"/>
          <a:srcRect/>
          <a:stretch>
            <a:fillRect/>
          </a:stretch>
        </p:blipFill>
        <p:spPr bwMode="auto">
          <a:xfrm>
            <a:off x="642910" y="285728"/>
            <a:ext cx="7715304" cy="6357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smtClean="0"/>
              <a:t>Atomic layer deposition (ALD) is poised to become one of the dominant technologies for the growth of </a:t>
            </a:r>
            <a:r>
              <a:rPr lang="en-IN" dirty="0" err="1" smtClean="0"/>
              <a:t>nanometer</a:t>
            </a:r>
            <a:r>
              <a:rPr lang="en-IN" dirty="0" smtClean="0"/>
              <a:t>-thick conformal films in microelectronics processing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i="1" u="sng" dirty="0" smtClean="0"/>
              <a:t>Definition:</a:t>
            </a:r>
            <a:endParaRPr lang="en-US" sz="6600" b="1" i="1" u="sng" dirty="0"/>
          </a:p>
        </p:txBody>
      </p:sp>
      <p:sp>
        <p:nvSpPr>
          <p:cNvPr id="3" name="Content Placeholder 2"/>
          <p:cNvSpPr>
            <a:spLocks noGrp="1"/>
          </p:cNvSpPr>
          <p:nvPr>
            <p:ph sz="quarter" idx="1"/>
          </p:nvPr>
        </p:nvSpPr>
        <p:spPr>
          <a:xfrm>
            <a:off x="457200" y="1752600"/>
            <a:ext cx="8229600" cy="4525963"/>
          </a:xfrm>
        </p:spPr>
        <p:txBody>
          <a:bodyPr>
            <a:normAutofit/>
          </a:bodyPr>
          <a:lstStyle/>
          <a:p>
            <a:r>
              <a:rPr lang="en-US" sz="2400" dirty="0" smtClean="0">
                <a:latin typeface="Arial" pitchFamily="34" charset="0"/>
                <a:cs typeface="Arial" pitchFamily="34" charset="0"/>
              </a:rPr>
              <a:t>Chemical Vapor Deposition is the formation of a non-volatile solid film on a </a:t>
            </a:r>
            <a:r>
              <a:rPr lang="en-US" sz="2400" dirty="0" smtClean="0">
                <a:solidFill>
                  <a:srgbClr val="FF0000"/>
                </a:solidFill>
                <a:latin typeface="Arial" pitchFamily="34" charset="0"/>
                <a:cs typeface="Arial" pitchFamily="34" charset="0"/>
              </a:rPr>
              <a:t>substrate</a:t>
            </a:r>
            <a:r>
              <a:rPr lang="en-US" sz="2400" dirty="0" smtClean="0">
                <a:latin typeface="Arial" pitchFamily="34" charset="0"/>
                <a:cs typeface="Arial" pitchFamily="34" charset="0"/>
              </a:rPr>
              <a:t> by the reaction of vapor phase chemicals (reactants) that contain the  required constituents.</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 reactant gases are introduced into a reaction chamber and  are decomposed and reacted at a heated surface to form the thin film.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i="1" u="sng" dirty="0" smtClean="0"/>
              <a:t>Principle:</a:t>
            </a:r>
            <a:endParaRPr lang="en-US" sz="6600" b="1" i="1" u="sng" dirty="0"/>
          </a:p>
        </p:txBody>
      </p:sp>
      <p:sp>
        <p:nvSpPr>
          <p:cNvPr id="3" name="Content Placeholder 2"/>
          <p:cNvSpPr>
            <a:spLocks noGrp="1"/>
          </p:cNvSpPr>
          <p:nvPr>
            <p:ph sz="quarter" idx="1"/>
          </p:nvPr>
        </p:nvSpPr>
        <p:spPr/>
        <p:txBody>
          <a:bodyPr>
            <a:normAutofit/>
          </a:bodyPr>
          <a:lstStyle/>
          <a:p>
            <a:r>
              <a:rPr lang="en-US" dirty="0" smtClean="0"/>
              <a:t>Fundamental principle is that a chemical reaction takes place between the source gases.</a:t>
            </a:r>
          </a:p>
          <a:p>
            <a:r>
              <a:rPr lang="en-US" dirty="0" smtClean="0"/>
              <a:t>The product of that is a solid material that condenses on all surfaces inside the reactor</a:t>
            </a:r>
          </a:p>
          <a:p>
            <a:r>
              <a:rPr lang="en-US" dirty="0" smtClean="0"/>
              <a:t>Precursor </a:t>
            </a:r>
            <a:r>
              <a:rPr lang="en-US" dirty="0"/>
              <a:t>gases (often diluted in carrier gases) are delivered into the reaction chamber at approximately ambient temperatures.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6600" b="1" i="1" u="sng" dirty="0" smtClean="0"/>
              <a:t>Sequential Steps:</a:t>
            </a:r>
            <a:endParaRPr lang="en-US" sz="6600" b="1" i="1" u="sng" dirty="0"/>
          </a:p>
        </p:txBody>
      </p:sp>
      <p:sp>
        <p:nvSpPr>
          <p:cNvPr id="3" name="Content Placeholder 2"/>
          <p:cNvSpPr>
            <a:spLocks noGrp="1"/>
          </p:cNvSpPr>
          <p:nvPr>
            <p:ph sz="quarter" idx="1"/>
          </p:nvPr>
        </p:nvSpPr>
        <p:spPr>
          <a:xfrm>
            <a:off x="457200" y="1066800"/>
            <a:ext cx="8229600" cy="4525963"/>
          </a:xfrm>
        </p:spPr>
        <p:txBody>
          <a:bodyPr/>
          <a:lstStyle/>
          <a:p>
            <a:pPr marL="514350" indent="-514350">
              <a:buFont typeface="+mj-lt"/>
              <a:buAutoNum type="arabicPeriod"/>
            </a:pPr>
            <a:r>
              <a:rPr lang="en-US" dirty="0" smtClean="0"/>
              <a:t>Transport of reacting to the substrate surface</a:t>
            </a:r>
          </a:p>
          <a:p>
            <a:pPr marL="514350" indent="-514350">
              <a:buFont typeface="+mj-lt"/>
              <a:buAutoNum type="arabicPeriod"/>
            </a:pPr>
            <a:r>
              <a:rPr lang="en-US" dirty="0" smtClean="0"/>
              <a:t>Absorption of species on the substrate surface</a:t>
            </a:r>
          </a:p>
          <a:p>
            <a:pPr marL="514350" indent="-514350">
              <a:buFont typeface="+mj-lt"/>
              <a:buAutoNum type="arabicPeriod"/>
            </a:pPr>
            <a:r>
              <a:rPr lang="en-US" dirty="0" smtClean="0"/>
              <a:t>Heterogeneous surface reaction catalyzed by the substrate surface.</a:t>
            </a:r>
          </a:p>
          <a:p>
            <a:pPr marL="514350" indent="-514350">
              <a:buFont typeface="+mj-lt"/>
              <a:buAutoNum type="arabicPeriod"/>
            </a:pPr>
            <a:r>
              <a:rPr lang="en-US" dirty="0" smtClean="0"/>
              <a:t>Desorption of gaseous reaction byproducts</a:t>
            </a:r>
          </a:p>
          <a:p>
            <a:pPr marL="514350" indent="-514350">
              <a:buFont typeface="+mj-lt"/>
              <a:buAutoNum type="arabicPeriod"/>
            </a:pPr>
            <a:r>
              <a:rPr lang="en-US" dirty="0" smtClean="0"/>
              <a:t>Transportation of reaction by-products away from the substrate</a:t>
            </a:r>
          </a:p>
        </p:txBody>
      </p:sp>
      <p:pic>
        <p:nvPicPr>
          <p:cNvPr id="3074" name="Picture 2"/>
          <p:cNvPicPr>
            <a:picLocks noChangeAspect="1" noChangeArrowheads="1"/>
          </p:cNvPicPr>
          <p:nvPr/>
        </p:nvPicPr>
        <p:blipFill>
          <a:blip r:embed="rId2"/>
          <a:srcRect/>
          <a:stretch>
            <a:fillRect/>
          </a:stretch>
        </p:blipFill>
        <p:spPr bwMode="auto">
          <a:xfrm>
            <a:off x="4819650" y="4919997"/>
            <a:ext cx="4324350" cy="193800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u="sng" dirty="0" smtClean="0"/>
              <a:t>Coating Characteristics</a:t>
            </a:r>
            <a:br>
              <a:rPr lang="en-US" b="1" u="sng" dirty="0" smtClean="0"/>
            </a:br>
            <a:endParaRPr lang="en-US" b="1" u="sng" dirty="0"/>
          </a:p>
        </p:txBody>
      </p:sp>
      <p:sp>
        <p:nvSpPr>
          <p:cNvPr id="3" name="Content Placeholder 2"/>
          <p:cNvSpPr>
            <a:spLocks noGrp="1"/>
          </p:cNvSpPr>
          <p:nvPr>
            <p:ph sz="quarter" idx="1"/>
          </p:nvPr>
        </p:nvSpPr>
        <p:spPr/>
        <p:txBody>
          <a:bodyPr>
            <a:normAutofit/>
          </a:bodyPr>
          <a:lstStyle/>
          <a:p>
            <a:r>
              <a:rPr lang="en-US" sz="2800" dirty="0" smtClean="0"/>
              <a:t>CVD </a:t>
            </a:r>
            <a:r>
              <a:rPr lang="en-US" sz="2800" dirty="0"/>
              <a:t>coatings are typically:</a:t>
            </a:r>
          </a:p>
          <a:p>
            <a:pPr lvl="2"/>
            <a:r>
              <a:rPr lang="en-US" sz="2400" dirty="0" smtClean="0"/>
              <a:t>Fine </a:t>
            </a:r>
            <a:r>
              <a:rPr lang="en-US" sz="2400" dirty="0"/>
              <a:t>grained</a:t>
            </a:r>
          </a:p>
          <a:p>
            <a:pPr lvl="2"/>
            <a:r>
              <a:rPr lang="en-US" sz="2400" dirty="0" smtClean="0"/>
              <a:t>Impervious</a:t>
            </a:r>
            <a:endParaRPr lang="en-US" sz="2400" dirty="0"/>
          </a:p>
          <a:p>
            <a:pPr lvl="2"/>
            <a:r>
              <a:rPr lang="en-US" sz="2400" dirty="0" smtClean="0"/>
              <a:t>High purity</a:t>
            </a:r>
          </a:p>
          <a:p>
            <a:pPr lvl="2"/>
            <a:endParaRPr lang="en-US" sz="2400" dirty="0"/>
          </a:p>
          <a:p>
            <a:r>
              <a:rPr lang="en-US" sz="2800" dirty="0" smtClean="0"/>
              <a:t>CVD </a:t>
            </a:r>
            <a:r>
              <a:rPr lang="en-US" sz="2800" dirty="0"/>
              <a:t>coatings are usually only a few microns thick and are generally deposited at fairly slow rates, usually of the order of a few hundred microns per hour.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sz="7300" b="1" i="1" u="sng" dirty="0" smtClean="0"/>
              <a:t>CVD Apparatus</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686800" cy="5257800"/>
          </a:xfrm>
        </p:spPr>
        <p:txBody>
          <a:bodyPr>
            <a:normAutofit fontScale="70000" lnSpcReduction="20000"/>
          </a:bodyPr>
          <a:lstStyle/>
          <a:p>
            <a:r>
              <a:rPr lang="en-US" dirty="0" smtClean="0"/>
              <a:t>A </a:t>
            </a:r>
            <a:r>
              <a:rPr lang="en-US" dirty="0"/>
              <a:t>CVD apparatus will consist of several basic components:</a:t>
            </a:r>
          </a:p>
          <a:p>
            <a:pPr marL="788670" lvl="1" indent="-514350">
              <a:buFont typeface="+mj-lt"/>
              <a:buAutoNum type="arabicPeriod"/>
            </a:pPr>
            <a:r>
              <a:rPr lang="en-US" b="1" dirty="0" smtClean="0"/>
              <a:t>Gas </a:t>
            </a:r>
            <a:r>
              <a:rPr lang="en-US" b="1" dirty="0"/>
              <a:t>delivery system </a:t>
            </a:r>
            <a:r>
              <a:rPr lang="en-US" dirty="0"/>
              <a:t>– For the supply of precursors to the reactor chamber</a:t>
            </a:r>
          </a:p>
          <a:p>
            <a:pPr marL="788670" lvl="1" indent="-514350">
              <a:buFont typeface="+mj-lt"/>
              <a:buAutoNum type="arabicPeriod"/>
            </a:pPr>
            <a:r>
              <a:rPr lang="en-US" b="1" dirty="0" smtClean="0"/>
              <a:t>Reactor </a:t>
            </a:r>
            <a:r>
              <a:rPr lang="en-US" b="1" dirty="0"/>
              <a:t>chamber </a:t>
            </a:r>
            <a:r>
              <a:rPr lang="en-US" dirty="0"/>
              <a:t>– Chamber within which deposition takes place</a:t>
            </a:r>
          </a:p>
          <a:p>
            <a:pPr marL="788670" lvl="1" indent="-514350">
              <a:buFont typeface="+mj-lt"/>
              <a:buAutoNum type="arabicPeriod"/>
            </a:pPr>
            <a:r>
              <a:rPr lang="en-US" dirty="0"/>
              <a:t> </a:t>
            </a:r>
            <a:r>
              <a:rPr lang="en-US" b="1" dirty="0"/>
              <a:t>Substrate loading mechanism </a:t>
            </a:r>
            <a:r>
              <a:rPr lang="en-US" dirty="0"/>
              <a:t>– A system for introducing and removing substrates, mandrels etc</a:t>
            </a:r>
          </a:p>
          <a:p>
            <a:pPr marL="788670" lvl="1" indent="-514350">
              <a:buFont typeface="+mj-lt"/>
              <a:buAutoNum type="arabicPeriod"/>
            </a:pPr>
            <a:r>
              <a:rPr lang="en-US" b="1" dirty="0" smtClean="0"/>
              <a:t>Energy </a:t>
            </a:r>
            <a:r>
              <a:rPr lang="en-US" b="1" dirty="0"/>
              <a:t>source </a:t>
            </a:r>
            <a:r>
              <a:rPr lang="en-US" dirty="0"/>
              <a:t>– Provide the energy/heat that is required to get the precursors to react/decompose.</a:t>
            </a:r>
          </a:p>
          <a:p>
            <a:pPr marL="788670" lvl="1" indent="-514350">
              <a:buFont typeface="+mj-lt"/>
              <a:buAutoNum type="arabicPeriod"/>
            </a:pPr>
            <a:r>
              <a:rPr lang="en-US" b="1" dirty="0" smtClean="0"/>
              <a:t>Vacuum </a:t>
            </a:r>
            <a:r>
              <a:rPr lang="en-US" b="1" dirty="0"/>
              <a:t>system </a:t>
            </a:r>
            <a:r>
              <a:rPr lang="en-US" dirty="0"/>
              <a:t>– A system for removal of all other gaseous species other than those required for the reaction/deposition.</a:t>
            </a:r>
          </a:p>
          <a:p>
            <a:pPr marL="788670" lvl="1" indent="-514350">
              <a:buFont typeface="+mj-lt"/>
              <a:buAutoNum type="arabicPeriod"/>
            </a:pPr>
            <a:r>
              <a:rPr lang="en-US" b="1" dirty="0" smtClean="0"/>
              <a:t>Exhaust </a:t>
            </a:r>
            <a:r>
              <a:rPr lang="en-US" b="1" dirty="0"/>
              <a:t>system </a:t>
            </a:r>
            <a:r>
              <a:rPr lang="en-US" dirty="0"/>
              <a:t>– System for removal of volatile by-products from the reaction chamber.</a:t>
            </a:r>
          </a:p>
          <a:p>
            <a:pPr marL="788670" lvl="1" indent="-514350">
              <a:buFont typeface="+mj-lt"/>
              <a:buAutoNum type="arabicPeriod"/>
            </a:pPr>
            <a:r>
              <a:rPr lang="en-US" b="1" dirty="0" smtClean="0"/>
              <a:t>Exhaust </a:t>
            </a:r>
            <a:r>
              <a:rPr lang="en-US" b="1" dirty="0"/>
              <a:t>treatment systems </a:t>
            </a:r>
            <a:r>
              <a:rPr lang="en-US" dirty="0"/>
              <a:t>– In some instances, exhaust gases may not be suitable for release into the atmosphere and may require treatment or conversion to safe/harmless compounds.</a:t>
            </a:r>
          </a:p>
          <a:p>
            <a:pPr marL="788670" lvl="1" indent="-514350">
              <a:buFont typeface="+mj-lt"/>
              <a:buAutoNum type="arabicPeriod"/>
            </a:pPr>
            <a:r>
              <a:rPr lang="en-US" b="1" dirty="0" smtClean="0"/>
              <a:t>Process </a:t>
            </a:r>
            <a:r>
              <a:rPr lang="en-US" b="1" dirty="0"/>
              <a:t>control equipment </a:t>
            </a:r>
            <a:r>
              <a:rPr lang="en-US" dirty="0"/>
              <a:t>– Gauges, controls etc to monitor process parameters such as pressure, temperature and time. Alarms and safety devices would also be included in this category</a:t>
            </a:r>
            <a:r>
              <a:rPr lang="en-US"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Precursors</a:t>
            </a:r>
            <a:r>
              <a:rPr lang="en-US" dirty="0" smtClean="0"/>
              <a:t/>
            </a:r>
            <a:br>
              <a:rPr lang="en-US" dirty="0" smtClean="0"/>
            </a:br>
            <a:endParaRPr lang="en-US" dirty="0"/>
          </a:p>
        </p:txBody>
      </p:sp>
      <p:sp>
        <p:nvSpPr>
          <p:cNvPr id="3" name="Content Placeholder 2"/>
          <p:cNvSpPr>
            <a:spLocks noGrp="1"/>
          </p:cNvSpPr>
          <p:nvPr>
            <p:ph sz="quarter" idx="1"/>
          </p:nvPr>
        </p:nvSpPr>
        <p:spPr>
          <a:xfrm>
            <a:off x="381000" y="990600"/>
            <a:ext cx="8305800" cy="5135563"/>
          </a:xfrm>
        </p:spPr>
        <p:txBody>
          <a:bodyPr>
            <a:normAutofit fontScale="70000" lnSpcReduction="20000"/>
          </a:bodyPr>
          <a:lstStyle/>
          <a:p>
            <a:r>
              <a:rPr lang="en-US" dirty="0" smtClean="0"/>
              <a:t>Materials are deposited from the gaseous state during CVD. Thus precursors for CVD processes must be volatile, but at the same time stable enough to be able to be delivered to the reactor.</a:t>
            </a:r>
          </a:p>
          <a:p>
            <a:r>
              <a:rPr lang="en-US" b="1" dirty="0" smtClean="0"/>
              <a:t>Typical Precursor Materials: </a:t>
            </a:r>
            <a:r>
              <a:rPr lang="en-US" dirty="0" smtClean="0"/>
              <a:t>Halides - TiCl</a:t>
            </a:r>
            <a:r>
              <a:rPr lang="en-US" baseline="-25000" dirty="0" smtClean="0"/>
              <a:t>4</a:t>
            </a:r>
            <a:r>
              <a:rPr lang="en-US" dirty="0" smtClean="0"/>
              <a:t>, TaCl</a:t>
            </a:r>
            <a:r>
              <a:rPr lang="en-US" baseline="-25000" dirty="0" smtClean="0"/>
              <a:t>5</a:t>
            </a:r>
            <a:r>
              <a:rPr lang="en-US" dirty="0" smtClean="0"/>
              <a:t>, WF</a:t>
            </a:r>
            <a:r>
              <a:rPr lang="en-US" baseline="-25000" dirty="0" smtClean="0"/>
              <a:t>6</a:t>
            </a:r>
            <a:r>
              <a:rPr lang="en-US" dirty="0" smtClean="0"/>
              <a:t>, etc</a:t>
            </a:r>
          </a:p>
          <a:p>
            <a:pPr lvl="1"/>
            <a:r>
              <a:rPr lang="en-US" dirty="0" smtClean="0"/>
              <a:t> Hydrides - SiH</a:t>
            </a:r>
            <a:r>
              <a:rPr lang="en-US" baseline="-25000" dirty="0" smtClean="0"/>
              <a:t>4</a:t>
            </a:r>
            <a:r>
              <a:rPr lang="en-US" dirty="0" smtClean="0"/>
              <a:t>, GeH</a:t>
            </a:r>
            <a:r>
              <a:rPr lang="en-US" baseline="-25000" dirty="0" smtClean="0"/>
              <a:t>4</a:t>
            </a:r>
            <a:r>
              <a:rPr lang="en-US" dirty="0" smtClean="0"/>
              <a:t>, AlH</a:t>
            </a:r>
            <a:r>
              <a:rPr lang="en-US" baseline="-25000" dirty="0" smtClean="0"/>
              <a:t>3</a:t>
            </a:r>
            <a:r>
              <a:rPr lang="en-US" dirty="0" smtClean="0"/>
              <a:t>(NMe</a:t>
            </a:r>
            <a:r>
              <a:rPr lang="en-US" baseline="-25000" dirty="0" smtClean="0"/>
              <a:t>3</a:t>
            </a:r>
            <a:r>
              <a:rPr lang="en-US" dirty="0" smtClean="0"/>
              <a:t>)</a:t>
            </a:r>
            <a:r>
              <a:rPr lang="en-US" baseline="-25000" dirty="0" smtClean="0"/>
              <a:t>2</a:t>
            </a:r>
            <a:r>
              <a:rPr lang="en-US" dirty="0" smtClean="0"/>
              <a:t>, NH</a:t>
            </a:r>
            <a:r>
              <a:rPr lang="en-US" baseline="-25000" dirty="0" smtClean="0"/>
              <a:t>3</a:t>
            </a:r>
            <a:r>
              <a:rPr lang="en-US" dirty="0" smtClean="0"/>
              <a:t>, etc</a:t>
            </a:r>
          </a:p>
          <a:p>
            <a:pPr lvl="1"/>
            <a:r>
              <a:rPr lang="en-US" dirty="0" smtClean="0"/>
              <a:t>Metal Organic Compounds –</a:t>
            </a:r>
          </a:p>
          <a:p>
            <a:pPr lvl="1"/>
            <a:r>
              <a:rPr lang="en-US" dirty="0" smtClean="0"/>
              <a:t>Metal Alkyls - AlMe</a:t>
            </a:r>
            <a:r>
              <a:rPr lang="en-US" baseline="-25000" dirty="0" smtClean="0"/>
              <a:t>3</a:t>
            </a:r>
            <a:r>
              <a:rPr lang="en-US" dirty="0" smtClean="0"/>
              <a:t>, Ti(CH</a:t>
            </a:r>
            <a:r>
              <a:rPr lang="en-US" baseline="-25000" dirty="0" smtClean="0"/>
              <a:t>2</a:t>
            </a:r>
            <a:r>
              <a:rPr lang="en-US" dirty="0" smtClean="0"/>
              <a:t>tBu)</a:t>
            </a:r>
            <a:r>
              <a:rPr lang="en-US" baseline="-25000" dirty="0" smtClean="0"/>
              <a:t>4</a:t>
            </a:r>
            <a:r>
              <a:rPr lang="en-US" dirty="0" smtClean="0"/>
              <a:t>, etc</a:t>
            </a:r>
          </a:p>
          <a:p>
            <a:pPr lvl="1"/>
            <a:r>
              <a:rPr lang="en-US" dirty="0" smtClean="0"/>
              <a:t>Metal </a:t>
            </a:r>
            <a:r>
              <a:rPr lang="en-US" dirty="0" err="1" smtClean="0"/>
              <a:t>Alkoxides</a:t>
            </a:r>
            <a:r>
              <a:rPr lang="en-US" dirty="0" smtClean="0"/>
              <a:t> - Ti(</a:t>
            </a:r>
            <a:r>
              <a:rPr lang="en-US" dirty="0" err="1" smtClean="0"/>
              <a:t>OiPr</a:t>
            </a:r>
            <a:r>
              <a:rPr lang="en-US" dirty="0" smtClean="0"/>
              <a:t>)</a:t>
            </a:r>
            <a:r>
              <a:rPr lang="en-US" baseline="-25000" dirty="0" smtClean="0"/>
              <a:t>4</a:t>
            </a:r>
            <a:r>
              <a:rPr lang="en-US" dirty="0" smtClean="0"/>
              <a:t>, etc</a:t>
            </a:r>
          </a:p>
          <a:p>
            <a:pPr lvl="1"/>
            <a:r>
              <a:rPr lang="en-US" dirty="0" smtClean="0"/>
              <a:t>Metal Carbonyls - Ni(CO)</a:t>
            </a:r>
            <a:r>
              <a:rPr lang="en-US" baseline="-25000" dirty="0" smtClean="0"/>
              <a:t>4</a:t>
            </a:r>
            <a:r>
              <a:rPr lang="en-US" dirty="0" smtClean="0"/>
              <a:t>, etc</a:t>
            </a:r>
          </a:p>
          <a:p>
            <a:pPr lvl="1">
              <a:buNone/>
            </a:pPr>
            <a:r>
              <a:rPr lang="en-US" dirty="0" smtClean="0"/>
              <a:t>Advantages - CVD films are generally quite conformal, i.e., the ability of a film to uniformly coat a topographically complex substrate.  Versatile –any element or compound can be deposited.  High purity can be obtained.  High density – nearly 100% of theoretical value.  CVD films are harder than similar materials produced using conventional ceramic fabrication processes.  Material formation well below the melting point.  Economical in production, since many parts can be coated at the same time.</a:t>
            </a:r>
          </a:p>
          <a:p>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pPr lvl="0" algn="ctr"/>
            <a:r>
              <a:rPr lang="en-US" sz="6600" b="1" i="1" u="sng" dirty="0" smtClean="0">
                <a:latin typeface="Verdana" pitchFamily="34" charset="0"/>
                <a:ea typeface="Times New Roman" pitchFamily="18" charset="0"/>
                <a:cs typeface="Times New Roman" pitchFamily="18" charset="0"/>
              </a:rPr>
              <a:t>Applications</a:t>
            </a:r>
            <a:endParaRPr lang="en-US" sz="6600" i="1" u="sng" dirty="0"/>
          </a:p>
        </p:txBody>
      </p:sp>
      <p:sp>
        <p:nvSpPr>
          <p:cNvPr id="3" name="Content Placeholder 2"/>
          <p:cNvSpPr>
            <a:spLocks noGrp="1"/>
          </p:cNvSpPr>
          <p:nvPr>
            <p:ph sz="quarter" idx="1"/>
          </p:nvPr>
        </p:nvSpPr>
        <p:spPr>
          <a:xfrm>
            <a:off x="381000" y="1219200"/>
            <a:ext cx="8763000" cy="4525963"/>
          </a:xfrm>
        </p:spPr>
        <p:txBody>
          <a:bodyPr>
            <a:noAutofit/>
          </a:bodyPr>
          <a:lstStyle/>
          <a:p>
            <a:pPr marL="0" lvl="0" indent="0" eaLnBrk="0" fontAlgn="base" hangingPunct="0">
              <a:spcBef>
                <a:spcPct val="0"/>
              </a:spcBef>
              <a:spcAft>
                <a:spcPct val="0"/>
              </a:spcAft>
              <a:buNone/>
            </a:pP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CVD has applications across a wide range of industries such as:</a:t>
            </a:r>
            <a:endParaRPr kumimoji="0" lang="en-US" sz="2000" b="0" i="0" u="none" strike="noStrike" cap="none" normalizeH="0" baseline="0" dirty="0" smtClean="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smtClean="0">
                <a:ln>
                  <a:noFill/>
                </a:ln>
                <a:effectLst/>
                <a:latin typeface="Verdana" pitchFamily="34" charset="0"/>
                <a:ea typeface="Times New Roman" pitchFamily="18" charset="0"/>
                <a:cs typeface="Times New Roman" pitchFamily="18" charset="0"/>
              </a:rPr>
              <a:t>Coatings </a:t>
            </a:r>
            <a:r>
              <a:rPr lang="en-US" sz="1400" dirty="0">
                <a:ea typeface="Times New Roman" pitchFamily="18" charset="0"/>
                <a:cs typeface="Times New Roman" pitchFamily="18" charset="0"/>
              </a:rPr>
              <a:t>–</a:t>
            </a: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 Coatings for a variety of applications such as wear resistance, corrosion resistance, high temperature protection, erosion protection and combinations thereof.</a:t>
            </a:r>
          </a:p>
          <a:p>
            <a:pPr marL="0" lvl="0" indent="0" eaLnBrk="0" fontAlgn="base" hangingPunct="0">
              <a:spcBef>
                <a:spcPct val="0"/>
              </a:spcBef>
              <a:spcAft>
                <a:spcPct val="0"/>
              </a:spcAft>
              <a:buNone/>
            </a:pPr>
            <a:endParaRPr kumimoji="0" lang="en-US" sz="2000" b="0" i="0" u="none" strike="noStrike" cap="none" normalizeH="0" baseline="0" dirty="0" smtClean="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smtClean="0">
                <a:ln>
                  <a:noFill/>
                </a:ln>
                <a:effectLst/>
                <a:latin typeface="Verdana" pitchFamily="34" charset="0"/>
                <a:ea typeface="Times New Roman" pitchFamily="18" charset="0"/>
                <a:cs typeface="Times New Roman" pitchFamily="18" charset="0"/>
              </a:rPr>
              <a:t>Semiconductors and related devices </a:t>
            </a:r>
            <a:r>
              <a:rPr lang="en-US" sz="1400" dirty="0">
                <a:ea typeface="Times New Roman" pitchFamily="18" charset="0"/>
                <a:cs typeface="Times New Roman" pitchFamily="18" charset="0"/>
              </a:rPr>
              <a:t>–</a:t>
            </a: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 Integrated circuits, sensors and optoelectronic devices</a:t>
            </a:r>
          </a:p>
          <a:p>
            <a:pPr marL="0" lvl="0" indent="0" eaLnBrk="0" fontAlgn="base" hangingPunct="0">
              <a:spcBef>
                <a:spcPct val="0"/>
              </a:spcBef>
              <a:spcAft>
                <a:spcPct val="0"/>
              </a:spcAft>
              <a:buNone/>
            </a:pPr>
            <a:endParaRPr kumimoji="0" lang="en-US" sz="2000" b="0" i="0" u="none" strike="noStrike" cap="none" normalizeH="0" baseline="0" dirty="0" smtClean="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smtClean="0">
                <a:ln>
                  <a:noFill/>
                </a:ln>
                <a:effectLst/>
                <a:latin typeface="Verdana" pitchFamily="34" charset="0"/>
                <a:ea typeface="Times New Roman" pitchFamily="18" charset="0"/>
                <a:cs typeface="Times New Roman" pitchFamily="18" charset="0"/>
              </a:rPr>
              <a:t>Dense structural parts </a:t>
            </a:r>
            <a:r>
              <a:rPr lang="en-US" sz="1400" dirty="0">
                <a:ea typeface="Times New Roman" pitchFamily="18" charset="0"/>
                <a:cs typeface="Times New Roman" pitchFamily="18" charset="0"/>
              </a:rPr>
              <a:t>–</a:t>
            </a: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 CVD can be used to produce components that are difficult or uneconomical to produce using conventional fabrication techniques. Dense parts produced via CVD are generally thin walled and maybe deposited onto a mandrel or former.</a:t>
            </a:r>
          </a:p>
          <a:p>
            <a:pPr marL="0" lvl="0" indent="0" eaLnBrk="0" fontAlgn="base" hangingPunct="0">
              <a:spcBef>
                <a:spcPct val="0"/>
              </a:spcBef>
              <a:spcAft>
                <a:spcPct val="0"/>
              </a:spcAft>
              <a:buNone/>
            </a:pPr>
            <a:endParaRPr kumimoji="0" lang="en-US" sz="2000" b="0" i="0" u="none" strike="noStrike" cap="none" normalizeH="0" baseline="0" dirty="0" smtClean="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smtClean="0">
                <a:ln>
                  <a:noFill/>
                </a:ln>
                <a:effectLst/>
                <a:latin typeface="Verdana" pitchFamily="34" charset="0"/>
                <a:ea typeface="Times New Roman" pitchFamily="18" charset="0"/>
                <a:cs typeface="Times New Roman" pitchFamily="18" charset="0"/>
              </a:rPr>
              <a:t>Optical </a:t>
            </a:r>
            <a:r>
              <a:rPr kumimoji="0" lang="en-US" sz="1400" b="1" i="0" u="none" strike="noStrike" cap="none" normalizeH="0" baseline="0" dirty="0" err="1" smtClean="0">
                <a:ln>
                  <a:noFill/>
                </a:ln>
                <a:effectLst/>
                <a:latin typeface="Verdana" pitchFamily="34" charset="0"/>
                <a:ea typeface="Times New Roman" pitchFamily="18" charset="0"/>
                <a:cs typeface="Times New Roman" pitchFamily="18" charset="0"/>
              </a:rPr>
              <a:t>Fibres</a:t>
            </a:r>
            <a:r>
              <a:rPr kumimoji="0" lang="en-US" sz="1400" b="1" i="0" u="none" strike="noStrike" cap="none" normalizeH="0" baseline="0" dirty="0" smtClean="0">
                <a:ln>
                  <a:noFill/>
                </a:ln>
                <a:effectLst/>
                <a:latin typeface="Verdana" pitchFamily="34" charset="0"/>
                <a:ea typeface="Times New Roman" pitchFamily="18" charset="0"/>
                <a:cs typeface="Times New Roman" pitchFamily="18" charset="0"/>
              </a:rPr>
              <a:t> </a:t>
            </a:r>
            <a:r>
              <a:rPr lang="en-US" sz="1400" dirty="0">
                <a:ea typeface="Times New Roman" pitchFamily="18" charset="0"/>
                <a:cs typeface="Times New Roman" pitchFamily="18" charset="0"/>
              </a:rPr>
              <a:t>–</a:t>
            </a: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 For telecommunications.</a:t>
            </a:r>
          </a:p>
          <a:p>
            <a:pPr marL="0" lvl="0" indent="0" eaLnBrk="0" fontAlgn="base" hangingPunct="0">
              <a:spcBef>
                <a:spcPct val="0"/>
              </a:spcBef>
              <a:spcAft>
                <a:spcPct val="0"/>
              </a:spcAft>
              <a:buNone/>
            </a:pPr>
            <a:endParaRPr kumimoji="0" lang="en-US" sz="2000" b="0" i="0" u="none" strike="noStrike" cap="none" normalizeH="0" baseline="0" dirty="0" smtClean="0">
              <a:ln>
                <a:noFill/>
              </a:ln>
              <a:effectLst/>
              <a:latin typeface="Agency FB" pitchFamily="34" charset="0"/>
            </a:endParaRPr>
          </a:p>
          <a:p>
            <a:pPr marL="0" lvl="0" indent="0" eaLnBrk="0" fontAlgn="base" hangingPunct="0">
              <a:spcBef>
                <a:spcPct val="0"/>
              </a:spcBef>
              <a:spcAft>
                <a:spcPct val="0"/>
              </a:spcAft>
              <a:buNone/>
            </a:pPr>
            <a:r>
              <a:rPr lang="en-US" sz="1400" b="1" dirty="0">
                <a:ea typeface="Times New Roman" pitchFamily="18" charset="0"/>
                <a:cs typeface="Times New Roman" pitchFamily="18" charset="0"/>
              </a:rPr>
              <a:t>•</a:t>
            </a:r>
            <a:r>
              <a:rPr kumimoji="0" lang="en-US" sz="400" b="1"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smtClean="0">
                <a:ln>
                  <a:noFill/>
                </a:ln>
                <a:effectLst/>
                <a:latin typeface="Verdana" pitchFamily="34" charset="0"/>
                <a:ea typeface="Times New Roman" pitchFamily="18" charset="0"/>
                <a:cs typeface="Times New Roman" pitchFamily="18" charset="0"/>
              </a:rPr>
              <a:t>Composites </a:t>
            </a:r>
            <a:r>
              <a:rPr lang="en-US" sz="1400" dirty="0">
                <a:ea typeface="Times New Roman" pitchFamily="18" charset="0"/>
                <a:cs typeface="Times New Roman" pitchFamily="18" charset="0"/>
              </a:rPr>
              <a:t>–</a:t>
            </a: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 </a:t>
            </a:r>
            <a:r>
              <a:rPr kumimoji="0" lang="en-US" sz="1400" b="0" i="0" u="none" strike="noStrike" cap="none" normalizeH="0" baseline="0" dirty="0" err="1" smtClean="0">
                <a:ln>
                  <a:noFill/>
                </a:ln>
                <a:effectLst/>
                <a:latin typeface="Verdana" pitchFamily="34" charset="0"/>
                <a:ea typeface="Times New Roman" pitchFamily="18" charset="0"/>
                <a:cs typeface="Times New Roman" pitchFamily="18" charset="0"/>
              </a:rPr>
              <a:t>Preforms</a:t>
            </a: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 can be infiltrated using CVD techniques to produce ceramic matrix composites such as carbon-carbon, carbon-silicon carbide and silicon carbide-silicon carbide composites. This process is sometimes called chemical </a:t>
            </a:r>
            <a:r>
              <a:rPr kumimoji="0" lang="en-US" sz="1400" b="0" i="0" u="none" strike="noStrike" cap="none" normalizeH="0" baseline="0" dirty="0" err="1" smtClean="0">
                <a:ln>
                  <a:noFill/>
                </a:ln>
                <a:effectLst/>
                <a:latin typeface="Verdana" pitchFamily="34" charset="0"/>
                <a:ea typeface="Times New Roman" pitchFamily="18" charset="0"/>
                <a:cs typeface="Times New Roman" pitchFamily="18" charset="0"/>
              </a:rPr>
              <a:t>vapour</a:t>
            </a: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 infiltration or CVI.</a:t>
            </a:r>
          </a:p>
          <a:p>
            <a:pPr marL="0" lvl="0" indent="0" eaLnBrk="0" fontAlgn="base" hangingPunct="0">
              <a:spcBef>
                <a:spcPct val="0"/>
              </a:spcBef>
              <a:spcAft>
                <a:spcPct val="0"/>
              </a:spcAft>
              <a:buNone/>
            </a:pPr>
            <a:endParaRPr kumimoji="0" lang="en-US" sz="2000" b="0" i="0" u="none" strike="noStrike" cap="none" normalizeH="0" baseline="0" dirty="0" smtClean="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smtClean="0">
                <a:ln>
                  <a:noFill/>
                </a:ln>
                <a:effectLst/>
                <a:latin typeface="Verdana" pitchFamily="34" charset="0"/>
                <a:ea typeface="Times New Roman" pitchFamily="18" charset="0"/>
                <a:cs typeface="Times New Roman" pitchFamily="18" charset="0"/>
              </a:rPr>
              <a:t>Powder production </a:t>
            </a:r>
            <a:r>
              <a:rPr lang="en-US" sz="1400" dirty="0">
                <a:ea typeface="Times New Roman" pitchFamily="18" charset="0"/>
                <a:cs typeface="Times New Roman" pitchFamily="18" charset="0"/>
              </a:rPr>
              <a:t>–</a:t>
            </a: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 Production of novel powders and </a:t>
            </a:r>
            <a:r>
              <a:rPr kumimoji="0" lang="en-US" sz="1400" b="0" i="0" u="none" strike="noStrike" cap="none" normalizeH="0" baseline="0" dirty="0" err="1" smtClean="0">
                <a:ln>
                  <a:noFill/>
                </a:ln>
                <a:effectLst/>
                <a:latin typeface="Verdana" pitchFamily="34" charset="0"/>
                <a:ea typeface="Times New Roman" pitchFamily="18" charset="0"/>
                <a:cs typeface="Times New Roman" pitchFamily="18" charset="0"/>
              </a:rPr>
              <a:t>fibres</a:t>
            </a:r>
            <a:endPar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endParaRPr>
          </a:p>
          <a:p>
            <a:pPr marL="0" lvl="0" indent="0" eaLnBrk="0" fontAlgn="base" hangingPunct="0">
              <a:spcBef>
                <a:spcPct val="0"/>
              </a:spcBef>
              <a:spcAft>
                <a:spcPct val="0"/>
              </a:spcAft>
              <a:buNone/>
            </a:pPr>
            <a:endParaRPr kumimoji="0" lang="en-US" sz="2400" b="0" i="0" u="none" strike="noStrike" cap="none" normalizeH="0" baseline="0" dirty="0" smtClean="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smtClean="0">
                <a:ln>
                  <a:noFill/>
                </a:ln>
                <a:effectLst/>
                <a:latin typeface="Verdana" pitchFamily="34" charset="0"/>
                <a:ea typeface="Times New Roman" pitchFamily="18" charset="0"/>
                <a:cs typeface="Times New Roman" pitchFamily="18" charset="0"/>
              </a:rPr>
              <a:t>Catalysts</a:t>
            </a:r>
          </a:p>
          <a:p>
            <a:pPr marL="0" lvl="0" indent="0" eaLnBrk="0" fontAlgn="base" hangingPunct="0">
              <a:spcBef>
                <a:spcPct val="0"/>
              </a:spcBef>
              <a:spcAft>
                <a:spcPct val="0"/>
              </a:spcAft>
              <a:buNone/>
            </a:pPr>
            <a:endParaRPr kumimoji="0" lang="en-US" sz="1400" b="1" i="0" u="none" strike="noStrike" cap="none" normalizeH="0" baseline="0" dirty="0" smtClean="0">
              <a:ln>
                <a:noFill/>
              </a:ln>
              <a:effectLst/>
              <a:latin typeface="Verdana" pitchFamily="34" charset="0"/>
              <a:ea typeface="Times New Roman" pitchFamily="18" charset="0"/>
              <a:cs typeface="Times New Roman" pitchFamily="18" charset="0"/>
            </a:endParaRPr>
          </a:p>
          <a:p>
            <a:pPr marL="0" lvl="0" indent="0" eaLnBrk="0" fontAlgn="base" hangingPunct="0">
              <a:spcBef>
                <a:spcPct val="0"/>
              </a:spcBef>
              <a:spcAft>
                <a:spcPct val="0"/>
              </a:spcAft>
              <a:buNone/>
            </a:pPr>
            <a:r>
              <a:rPr kumimoji="0" lang="en-US" sz="1400" b="0" i="0" u="none" strike="noStrike" cap="none" normalizeH="0" baseline="0" dirty="0" smtClean="0">
                <a:ln>
                  <a:noFill/>
                </a:ln>
                <a:effectLst/>
                <a:latin typeface="Verdana" pitchFamily="34" charset="0"/>
                <a:ea typeface="Times New Roman" pitchFamily="18" charset="0"/>
                <a:cs typeface="Times New Roman" pitchFamily="18" charset="0"/>
              </a:rPr>
              <a:t>•</a:t>
            </a:r>
            <a:r>
              <a:rPr kumimoji="0" lang="en-US" sz="400" b="0" i="0" u="none" strike="noStrike" cap="none" normalizeH="0" baseline="0" dirty="0" smtClean="0">
                <a:ln>
                  <a:noFill/>
                </a:ln>
                <a:effectLst/>
                <a:latin typeface="Agency FB" pitchFamily="34" charset="0"/>
                <a:ea typeface="Times New Roman" pitchFamily="18" charset="0"/>
              </a:rPr>
              <a:t> </a:t>
            </a:r>
            <a:endParaRPr 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noAutofit/>
          </a:bodyPr>
          <a:lstStyle/>
          <a:p>
            <a:pPr algn="ctr"/>
            <a:r>
              <a:rPr lang="en-US" sz="4400" b="1" u="sng" dirty="0" smtClean="0"/>
              <a:t>PHYSICAL VAPOR DEPOSITION</a:t>
            </a:r>
            <a:endParaRPr lang="en-IN" sz="4400" b="1" u="sng" dirty="0"/>
          </a:p>
        </p:txBody>
      </p:sp>
      <p:sp>
        <p:nvSpPr>
          <p:cNvPr id="3" name="Content Placeholder 2"/>
          <p:cNvSpPr>
            <a:spLocks noGrp="1"/>
          </p:cNvSpPr>
          <p:nvPr>
            <p:ph sz="quarter" idx="1"/>
          </p:nvPr>
        </p:nvSpPr>
        <p:spPr>
          <a:xfrm>
            <a:off x="457200" y="1600200"/>
            <a:ext cx="8229600" cy="4906963"/>
          </a:xfrm>
        </p:spPr>
        <p:txBody>
          <a:bodyPr/>
          <a:lstStyle/>
          <a:p>
            <a:pPr>
              <a:buNone/>
            </a:pPr>
            <a:r>
              <a:rPr lang="en-US" sz="2800" dirty="0" smtClean="0"/>
              <a:t>    PVD is a process by which a thin film of material is deposited on a substrate acc to following steps:</a:t>
            </a:r>
          </a:p>
          <a:p>
            <a:pPr marL="514350" indent="-514350">
              <a:buFont typeface="+mj-lt"/>
              <a:buAutoNum type="arabicParenR"/>
            </a:pPr>
            <a:r>
              <a:rPr lang="en-US" sz="2800" dirty="0" smtClean="0"/>
              <a:t>The</a:t>
            </a:r>
            <a:r>
              <a:rPr lang="en-IN" sz="2800" dirty="0" smtClean="0"/>
              <a:t> material to be deposited is converted into vapour by physical means</a:t>
            </a:r>
          </a:p>
          <a:p>
            <a:pPr marL="514350" indent="-514350">
              <a:buFont typeface="+mj-lt"/>
              <a:buAutoNum type="arabicParenR"/>
            </a:pPr>
            <a:r>
              <a:rPr lang="en-US" sz="2800" dirty="0" smtClean="0"/>
              <a:t>The vapor is transported across a region of low pressure from its source to the substrate</a:t>
            </a:r>
          </a:p>
          <a:p>
            <a:pPr marL="514350" indent="-514350">
              <a:buFont typeface="+mj-lt"/>
              <a:buAutoNum type="arabicParenR"/>
            </a:pPr>
            <a:r>
              <a:rPr lang="en-US" sz="2800" dirty="0" smtClean="0"/>
              <a:t>Vapor undergoes condensation on the substrate to form the thin film</a:t>
            </a:r>
          </a:p>
        </p:txBody>
      </p:sp>
      <p:cxnSp>
        <p:nvCxnSpPr>
          <p:cNvPr id="5" name="Straight Arrow Connector 4"/>
          <p:cNvCxnSpPr/>
          <p:nvPr/>
        </p:nvCxnSpPr>
        <p:spPr>
          <a:xfrm rot="10800000" flipV="1">
            <a:off x="2643174" y="5572140"/>
            <a:ext cx="1143008" cy="5000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214810" y="5572140"/>
            <a:ext cx="1214446" cy="6334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00232" y="6286520"/>
            <a:ext cx="1303947" cy="369332"/>
          </a:xfrm>
          <a:prstGeom prst="rect">
            <a:avLst/>
          </a:prstGeom>
          <a:noFill/>
        </p:spPr>
        <p:txBody>
          <a:bodyPr wrap="none" rtlCol="0">
            <a:spAutoFit/>
          </a:bodyPr>
          <a:lstStyle/>
          <a:p>
            <a:r>
              <a:rPr lang="en-US" dirty="0" smtClean="0"/>
              <a:t>Evaporation</a:t>
            </a:r>
            <a:endParaRPr lang="en-US" dirty="0"/>
          </a:p>
        </p:txBody>
      </p:sp>
      <p:sp>
        <p:nvSpPr>
          <p:cNvPr id="9" name="TextBox 8"/>
          <p:cNvSpPr txBox="1"/>
          <p:nvPr/>
        </p:nvSpPr>
        <p:spPr>
          <a:xfrm>
            <a:off x="5143504" y="6286520"/>
            <a:ext cx="1161536" cy="369332"/>
          </a:xfrm>
          <a:prstGeom prst="rect">
            <a:avLst/>
          </a:prstGeom>
          <a:noFill/>
        </p:spPr>
        <p:txBody>
          <a:bodyPr wrap="none" rtlCol="0">
            <a:spAutoFit/>
          </a:bodyPr>
          <a:lstStyle/>
          <a:p>
            <a:r>
              <a:rPr lang="en-US" dirty="0" smtClean="0"/>
              <a:t>Sputtering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Colloidal Methods</a:t>
            </a:r>
          </a:p>
        </p:txBody>
      </p:sp>
      <p:sp>
        <p:nvSpPr>
          <p:cNvPr id="8195" name="Rectangle 3"/>
          <p:cNvSpPr>
            <a:spLocks noGrp="1" noChangeArrowheads="1"/>
          </p:cNvSpPr>
          <p:nvPr>
            <p:ph idx="1"/>
          </p:nvPr>
        </p:nvSpPr>
        <p:spPr/>
        <p:txBody>
          <a:bodyPr>
            <a:normAutofit lnSpcReduction="10000"/>
          </a:bodyPr>
          <a:lstStyle/>
          <a:p>
            <a:r>
              <a:rPr lang="en-US" altLang="en-US" sz="2400" smtClean="0"/>
              <a:t>Colloidal chemical methods are some of the most useful, easiest, and cheapest ways to create nanoparticles.  </a:t>
            </a:r>
          </a:p>
          <a:p>
            <a:r>
              <a:rPr lang="en-US" altLang="en-US" sz="2400" smtClean="0"/>
              <a:t>Colloidal methods may utilize both organic and inorganic reactants.</a:t>
            </a:r>
          </a:p>
          <a:p>
            <a:r>
              <a:rPr lang="en-US" altLang="en-US" sz="2400" smtClean="0"/>
              <a:t>Typically, a metal salt is reduced leaving nanoparticles evenly dispersed in a liquid.</a:t>
            </a:r>
          </a:p>
          <a:p>
            <a:r>
              <a:rPr lang="en-US" altLang="en-US" sz="2400" smtClean="0"/>
              <a:t>Aggregation is prevented by electrostatic repulsion or the introduction of a stabilizing reagent that coats the particle surfaces.</a:t>
            </a:r>
          </a:p>
          <a:p>
            <a:r>
              <a:rPr lang="en-US" altLang="en-US" sz="2400" smtClean="0"/>
              <a:t>Particle sizes range from 1-200nm and are controlled by the initial concentrations of the reactants and the action of the stabilizing reagent.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28600"/>
            <a:ext cx="4040188" cy="639762"/>
          </a:xfrm>
        </p:spPr>
        <p:txBody>
          <a:bodyPr>
            <a:noAutofit/>
          </a:bodyPr>
          <a:lstStyle/>
          <a:p>
            <a:pPr algn="ctr"/>
            <a:r>
              <a:rPr lang="en-US" sz="3600" dirty="0" smtClean="0"/>
              <a:t>PVD</a:t>
            </a:r>
            <a:endParaRPr lang="en-IN" sz="3600" dirty="0"/>
          </a:p>
        </p:txBody>
      </p:sp>
      <p:sp>
        <p:nvSpPr>
          <p:cNvPr id="5" name="Text Placeholder 4"/>
          <p:cNvSpPr>
            <a:spLocks noGrp="1"/>
          </p:cNvSpPr>
          <p:nvPr>
            <p:ph type="body" sz="half" idx="3"/>
          </p:nvPr>
        </p:nvSpPr>
        <p:spPr>
          <a:xfrm>
            <a:off x="4800600" y="228600"/>
            <a:ext cx="4041775" cy="639762"/>
          </a:xfrm>
        </p:spPr>
        <p:txBody>
          <a:bodyPr>
            <a:normAutofit/>
          </a:bodyPr>
          <a:lstStyle/>
          <a:p>
            <a:pPr algn="ctr"/>
            <a:r>
              <a:rPr lang="en-US" sz="3200" dirty="0" smtClean="0"/>
              <a:t>CVD</a:t>
            </a:r>
            <a:endParaRPr lang="en-IN" sz="3200" dirty="0" smtClean="0"/>
          </a:p>
        </p:txBody>
      </p:sp>
      <p:sp>
        <p:nvSpPr>
          <p:cNvPr id="4" name="Content Placeholder 3"/>
          <p:cNvSpPr>
            <a:spLocks noGrp="1"/>
          </p:cNvSpPr>
          <p:nvPr>
            <p:ph sz="quarter" idx="2"/>
          </p:nvPr>
        </p:nvSpPr>
        <p:spPr>
          <a:xfrm>
            <a:off x="304800" y="990600"/>
            <a:ext cx="4343400" cy="5638800"/>
          </a:xfrm>
        </p:spPr>
        <p:txBody>
          <a:bodyPr>
            <a:noAutofit/>
          </a:bodyPr>
          <a:lstStyle/>
          <a:p>
            <a:pPr marL="457200" indent="-457200">
              <a:buFont typeface="+mj-lt"/>
              <a:buAutoNum type="arabicPeriod"/>
            </a:pPr>
            <a:r>
              <a:rPr lang="en-US" sz="2200" dirty="0" smtClean="0"/>
              <a:t>Deposition occur by condensation.</a:t>
            </a:r>
            <a:endParaRPr lang="en-IN" sz="2200" dirty="0" smtClean="0"/>
          </a:p>
          <a:p>
            <a:pPr marL="457200" indent="-457200">
              <a:buFont typeface="+mj-lt"/>
              <a:buAutoNum type="arabicPeriod"/>
            </a:pPr>
            <a:endParaRPr lang="en-IN" sz="2200" dirty="0" smtClean="0"/>
          </a:p>
          <a:p>
            <a:pPr marL="457200" indent="-457200">
              <a:buFont typeface="+mj-lt"/>
              <a:buAutoNum type="arabicPeriod"/>
            </a:pPr>
            <a:r>
              <a:rPr lang="en-IN" sz="2200" dirty="0" smtClean="0"/>
              <a:t>The material that is introduced onto the substrate is introduced in solid form</a:t>
            </a:r>
          </a:p>
          <a:p>
            <a:pPr marL="457200" indent="-457200">
              <a:buFont typeface="+mj-lt"/>
              <a:buAutoNum type="arabicPeriod"/>
            </a:pPr>
            <a:endParaRPr lang="en-IN" sz="2200" dirty="0" smtClean="0"/>
          </a:p>
          <a:p>
            <a:pPr marL="457200" indent="-457200">
              <a:buFont typeface="+mj-lt"/>
              <a:buAutoNum type="arabicPeriod"/>
            </a:pPr>
            <a:r>
              <a:rPr lang="en-IN" sz="2200" dirty="0" smtClean="0"/>
              <a:t>Atoms are moving and depositing on the substrate</a:t>
            </a:r>
          </a:p>
          <a:p>
            <a:pPr marL="457200" indent="-457200">
              <a:buFont typeface="+mj-lt"/>
              <a:buAutoNum type="arabicPeriod"/>
            </a:pPr>
            <a:endParaRPr lang="en-IN" sz="2200" dirty="0" smtClean="0"/>
          </a:p>
          <a:p>
            <a:pPr marL="457200" indent="-457200">
              <a:buFont typeface="+mj-lt"/>
              <a:buAutoNum type="arabicPeriod"/>
            </a:pPr>
            <a:r>
              <a:rPr lang="en-IN" sz="2200" dirty="0" smtClean="0"/>
              <a:t>PVD coating is deposited at a relatively low temperature (around 250°C~450°C)</a:t>
            </a:r>
          </a:p>
          <a:p>
            <a:pPr marL="457200" indent="-457200">
              <a:buNone/>
            </a:pPr>
            <a:r>
              <a:rPr lang="en-IN" sz="2200" dirty="0" smtClean="0"/>
              <a:t/>
            </a:r>
            <a:br>
              <a:rPr lang="en-IN" sz="2200" dirty="0" smtClean="0"/>
            </a:br>
            <a:r>
              <a:rPr lang="en-IN" sz="2200" dirty="0" smtClean="0"/>
              <a:t/>
            </a:r>
            <a:br>
              <a:rPr lang="en-IN" sz="2200" dirty="0" smtClean="0"/>
            </a:br>
            <a:r>
              <a:rPr lang="en-IN" sz="2200" dirty="0" smtClean="0"/>
              <a:t/>
            </a:r>
            <a:br>
              <a:rPr lang="en-IN" sz="2200" dirty="0" smtClean="0"/>
            </a:br>
            <a:r>
              <a:rPr lang="en-IN" sz="2200" dirty="0" smtClean="0"/>
              <a:t/>
            </a:r>
            <a:br>
              <a:rPr lang="en-IN" sz="2200" dirty="0" smtClean="0"/>
            </a:br>
            <a:endParaRPr lang="en-IN" sz="2200" dirty="0"/>
          </a:p>
        </p:txBody>
      </p:sp>
      <p:sp>
        <p:nvSpPr>
          <p:cNvPr id="6" name="Content Placeholder 5"/>
          <p:cNvSpPr>
            <a:spLocks noGrp="1"/>
          </p:cNvSpPr>
          <p:nvPr>
            <p:ph sz="quarter" idx="4"/>
          </p:nvPr>
        </p:nvSpPr>
        <p:spPr>
          <a:xfrm>
            <a:off x="4645025" y="990600"/>
            <a:ext cx="4346575" cy="5867399"/>
          </a:xfrm>
        </p:spPr>
        <p:txBody>
          <a:bodyPr>
            <a:normAutofit/>
          </a:bodyPr>
          <a:lstStyle/>
          <a:p>
            <a:pPr marL="457200" indent="-457200">
              <a:buFont typeface="+mj-lt"/>
              <a:buAutoNum type="arabicPeriod"/>
            </a:pPr>
            <a:r>
              <a:rPr lang="en-US" sz="2200" dirty="0" smtClean="0"/>
              <a:t>Deposition occur by chemical reaction.</a:t>
            </a:r>
            <a:endParaRPr lang="en-IN" sz="2200" dirty="0" smtClean="0"/>
          </a:p>
          <a:p>
            <a:pPr marL="457200" indent="-457200">
              <a:buFont typeface="+mj-lt"/>
              <a:buAutoNum type="arabicPeriod"/>
            </a:pPr>
            <a:endParaRPr lang="en-IN" sz="2200" dirty="0" smtClean="0"/>
          </a:p>
          <a:p>
            <a:pPr marL="457200" indent="-457200">
              <a:buFont typeface="+mj-lt"/>
              <a:buAutoNum type="arabicPeriod"/>
            </a:pPr>
            <a:r>
              <a:rPr lang="en-IN" sz="2200" dirty="0" smtClean="0"/>
              <a:t>Introduced in a gaseous form</a:t>
            </a:r>
          </a:p>
          <a:p>
            <a:pPr marL="457200" indent="-457200">
              <a:buFont typeface="+mj-lt"/>
              <a:buAutoNum type="arabicPeriod"/>
            </a:pPr>
            <a:endParaRPr lang="en-IN" sz="2200" dirty="0" smtClean="0"/>
          </a:p>
          <a:p>
            <a:pPr marL="457200" indent="-457200">
              <a:buFont typeface="+mj-lt"/>
              <a:buAutoNum type="arabicPeriod"/>
            </a:pPr>
            <a:endParaRPr lang="en-IN" sz="2200" dirty="0" smtClean="0"/>
          </a:p>
          <a:p>
            <a:pPr marL="457200" indent="-457200">
              <a:buFont typeface="+mj-lt"/>
              <a:buAutoNum type="arabicPeriod"/>
            </a:pPr>
            <a:endParaRPr lang="en-IN" sz="2200" dirty="0" smtClean="0"/>
          </a:p>
          <a:p>
            <a:pPr marL="457200" indent="-457200">
              <a:buFont typeface="+mj-lt"/>
              <a:buAutoNum type="arabicPeriod"/>
            </a:pPr>
            <a:r>
              <a:rPr lang="en-IN" sz="2200" dirty="0" smtClean="0"/>
              <a:t>The gaseous molecules will react with the substrate.</a:t>
            </a:r>
          </a:p>
          <a:p>
            <a:pPr marL="457200" indent="-457200">
              <a:buFont typeface="+mj-lt"/>
              <a:buAutoNum type="arabicPeriod"/>
            </a:pPr>
            <a:endParaRPr lang="en-IN" sz="2200" dirty="0" smtClean="0"/>
          </a:p>
          <a:p>
            <a:pPr marL="457200" indent="-457200">
              <a:buFont typeface="+mj-lt"/>
              <a:buAutoNum type="arabicPeriod"/>
            </a:pPr>
            <a:r>
              <a:rPr lang="en-IN" sz="2200" dirty="0" smtClean="0"/>
              <a:t>CVD uses high temperatures in the range of 450° C to 1050° C.</a:t>
            </a:r>
            <a:br>
              <a:rPr lang="en-IN" sz="2200" dirty="0" smtClean="0"/>
            </a:b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smtClean="0"/>
              <a:t>Cont….</a:t>
            </a:r>
            <a:endParaRPr lang="en-IN" dirty="0"/>
          </a:p>
        </p:txBody>
      </p:sp>
      <p:sp>
        <p:nvSpPr>
          <p:cNvPr id="3" name="Text Placeholder 2"/>
          <p:cNvSpPr>
            <a:spLocks noGrp="1"/>
          </p:cNvSpPr>
          <p:nvPr>
            <p:ph type="body" idx="1"/>
          </p:nvPr>
        </p:nvSpPr>
        <p:spPr>
          <a:xfrm>
            <a:off x="457200" y="990600"/>
            <a:ext cx="4040188" cy="639762"/>
          </a:xfrm>
        </p:spPr>
        <p:txBody>
          <a:bodyPr>
            <a:noAutofit/>
          </a:bodyPr>
          <a:lstStyle/>
          <a:p>
            <a:pPr algn="ctr"/>
            <a:r>
              <a:rPr lang="en-US" sz="4000" dirty="0" smtClean="0"/>
              <a:t>PVD</a:t>
            </a:r>
            <a:endParaRPr lang="en-IN" sz="4000" dirty="0"/>
          </a:p>
        </p:txBody>
      </p:sp>
      <p:sp>
        <p:nvSpPr>
          <p:cNvPr id="5" name="Text Placeholder 4"/>
          <p:cNvSpPr>
            <a:spLocks noGrp="1"/>
          </p:cNvSpPr>
          <p:nvPr>
            <p:ph type="body" sz="half" idx="3"/>
          </p:nvPr>
        </p:nvSpPr>
        <p:spPr>
          <a:xfrm>
            <a:off x="4648200" y="914400"/>
            <a:ext cx="4041775" cy="639762"/>
          </a:xfrm>
        </p:spPr>
        <p:txBody>
          <a:bodyPr>
            <a:noAutofit/>
          </a:bodyPr>
          <a:lstStyle/>
          <a:p>
            <a:pPr algn="ctr"/>
            <a:r>
              <a:rPr lang="en-US" sz="4000" dirty="0" smtClean="0"/>
              <a:t>CVD</a:t>
            </a:r>
            <a:endParaRPr lang="en-IN" sz="4000" dirty="0"/>
          </a:p>
        </p:txBody>
      </p:sp>
      <p:sp>
        <p:nvSpPr>
          <p:cNvPr id="4" name="Content Placeholder 3"/>
          <p:cNvSpPr>
            <a:spLocks noGrp="1"/>
          </p:cNvSpPr>
          <p:nvPr>
            <p:ph sz="quarter" idx="2"/>
          </p:nvPr>
        </p:nvSpPr>
        <p:spPr/>
        <p:txBody>
          <a:bodyPr>
            <a:normAutofit/>
          </a:bodyPr>
          <a:lstStyle/>
          <a:p>
            <a:pPr>
              <a:buNone/>
            </a:pPr>
            <a:r>
              <a:rPr lang="en-IN" dirty="0" smtClean="0"/>
              <a:t>5. PVD is suitable for coating tools that are used in applications that demand a tough cutting edge.</a:t>
            </a:r>
          </a:p>
          <a:p>
            <a:pPr>
              <a:buNone/>
            </a:pPr>
            <a:endParaRPr lang="en-IN" dirty="0" smtClean="0"/>
          </a:p>
          <a:p>
            <a:pPr marL="457200" indent="-457200">
              <a:buAutoNum type="arabicPeriod" startAt="6"/>
            </a:pPr>
            <a:r>
              <a:rPr lang="en-IN" dirty="0" smtClean="0"/>
              <a:t>High capital cost</a:t>
            </a:r>
          </a:p>
          <a:p>
            <a:pPr marL="457200" indent="-457200">
              <a:buAutoNum type="arabicPeriod" startAt="6"/>
            </a:pPr>
            <a:endParaRPr lang="en-IN" dirty="0" smtClean="0"/>
          </a:p>
          <a:p>
            <a:pPr>
              <a:buNone/>
            </a:pPr>
            <a:r>
              <a:rPr lang="en-US" dirty="0" smtClean="0"/>
              <a:t>7.  Coating thickness up to 20micrometer</a:t>
            </a:r>
            <a:endParaRPr lang="en-IN" dirty="0" smtClean="0"/>
          </a:p>
          <a:p>
            <a:endParaRPr lang="en-IN" dirty="0"/>
          </a:p>
        </p:txBody>
      </p:sp>
      <p:sp>
        <p:nvSpPr>
          <p:cNvPr id="6" name="Content Placeholder 5"/>
          <p:cNvSpPr>
            <a:spLocks noGrp="1"/>
          </p:cNvSpPr>
          <p:nvPr>
            <p:ph sz="quarter" idx="4"/>
          </p:nvPr>
        </p:nvSpPr>
        <p:spPr>
          <a:xfrm>
            <a:off x="4648200" y="2209800"/>
            <a:ext cx="4041775" cy="4103688"/>
          </a:xfrm>
        </p:spPr>
        <p:txBody>
          <a:bodyPr/>
          <a:lstStyle/>
          <a:p>
            <a:pPr>
              <a:buNone/>
            </a:pPr>
            <a:r>
              <a:rPr lang="en-IN" dirty="0" smtClean="0"/>
              <a:t>5. CVD is mainly used for depositing compound protective coatings.</a:t>
            </a:r>
          </a:p>
          <a:p>
            <a:endParaRPr lang="en-IN" dirty="0" smtClean="0"/>
          </a:p>
          <a:p>
            <a:pPr>
              <a:buNone/>
            </a:pPr>
            <a:r>
              <a:rPr lang="en-IN" dirty="0" smtClean="0"/>
              <a:t>6. Low capital cost</a:t>
            </a:r>
          </a:p>
          <a:p>
            <a:endParaRPr lang="en-IN" dirty="0" smtClean="0"/>
          </a:p>
          <a:p>
            <a:pPr>
              <a:buNone/>
            </a:pPr>
            <a:endParaRPr lang="en-US" dirty="0" smtClean="0"/>
          </a:p>
          <a:p>
            <a:pPr>
              <a:buNone/>
            </a:pPr>
            <a:r>
              <a:rPr lang="en-US" dirty="0" smtClean="0"/>
              <a:t>7.  Coating thickness  3-5 micrometer</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SPUTTERING</a:t>
            </a:r>
            <a:endParaRPr lang="en-IN" dirty="0"/>
          </a:p>
        </p:txBody>
      </p:sp>
      <p:sp>
        <p:nvSpPr>
          <p:cNvPr id="8" name="Content Placeholder 7"/>
          <p:cNvSpPr>
            <a:spLocks noGrp="1"/>
          </p:cNvSpPr>
          <p:nvPr>
            <p:ph sz="quarter" idx="1"/>
          </p:nvPr>
        </p:nvSpPr>
        <p:spPr>
          <a:xfrm>
            <a:off x="457200" y="1219200"/>
            <a:ext cx="8229600" cy="5181600"/>
          </a:xfrm>
        </p:spPr>
        <p:txBody>
          <a:bodyPr>
            <a:normAutofit lnSpcReduction="10000"/>
          </a:bodyPr>
          <a:lstStyle/>
          <a:p>
            <a:r>
              <a:rPr lang="en-US" sz="2800" dirty="0" smtClean="0"/>
              <a:t>Sputtering is a deposition tech consist of basic 4 steps;</a:t>
            </a:r>
          </a:p>
          <a:p>
            <a:pPr marL="514350" indent="-514350">
              <a:buFont typeface="+mj-lt"/>
              <a:buAutoNum type="arabicPeriod"/>
            </a:pPr>
            <a:r>
              <a:rPr lang="en-US" sz="2800" dirty="0" smtClean="0"/>
              <a:t>Ions are generated &amp; directed at the target material</a:t>
            </a:r>
          </a:p>
          <a:p>
            <a:pPr marL="514350" indent="-514350">
              <a:buFont typeface="+mj-lt"/>
              <a:buAutoNum type="arabicPeriod"/>
            </a:pPr>
            <a:endParaRPr lang="en-US" sz="2800" dirty="0" smtClean="0"/>
          </a:p>
          <a:p>
            <a:pPr marL="514350" indent="-514350">
              <a:buFont typeface="+mj-lt"/>
              <a:buAutoNum type="arabicPeriod"/>
            </a:pPr>
            <a:r>
              <a:rPr lang="en-US" sz="2800" dirty="0" smtClean="0"/>
              <a:t>The ion sputter atoms from the target material</a:t>
            </a:r>
          </a:p>
          <a:p>
            <a:pPr marL="514350" indent="-514350">
              <a:buFont typeface="+mj-lt"/>
              <a:buAutoNum type="arabicPeriod"/>
            </a:pPr>
            <a:endParaRPr lang="en-US" sz="2800" dirty="0" smtClean="0"/>
          </a:p>
          <a:p>
            <a:pPr marL="514350" indent="-514350">
              <a:buFont typeface="+mj-lt"/>
              <a:buAutoNum type="arabicPeriod"/>
            </a:pPr>
            <a:r>
              <a:rPr lang="en-US" sz="2800" dirty="0" smtClean="0"/>
              <a:t>The sputter atom get transported to the substrate through a region of reduced pressure</a:t>
            </a:r>
          </a:p>
          <a:p>
            <a:pPr marL="514350" indent="-514350">
              <a:buFont typeface="+mj-lt"/>
              <a:buAutoNum type="arabicPeriod"/>
            </a:pPr>
            <a:endParaRPr lang="en-US" sz="2800" dirty="0" smtClean="0"/>
          </a:p>
          <a:p>
            <a:pPr marL="514350" indent="-514350">
              <a:buFont typeface="+mj-lt"/>
              <a:buAutoNum type="arabicPeriod"/>
            </a:pPr>
            <a:r>
              <a:rPr lang="en-US" sz="2800" dirty="0" smtClean="0"/>
              <a:t>This sputter atom condense  on the substrate forming a thin film</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1143000"/>
          </a:xfrm>
        </p:spPr>
        <p:txBody>
          <a:bodyPr/>
          <a:lstStyle/>
          <a:p>
            <a:r>
              <a:rPr lang="en-US" altLang="en-US" smtClean="0"/>
              <a:t>Colloidal Methods</a:t>
            </a:r>
          </a:p>
        </p:txBody>
      </p:sp>
      <p:sp>
        <p:nvSpPr>
          <p:cNvPr id="9219" name="Rectangle 3"/>
          <p:cNvSpPr>
            <a:spLocks noGrp="1" noChangeArrowheads="1"/>
          </p:cNvSpPr>
          <p:nvPr>
            <p:ph idx="1"/>
          </p:nvPr>
        </p:nvSpPr>
        <p:spPr/>
        <p:txBody>
          <a:bodyPr/>
          <a:lstStyle/>
          <a:p>
            <a:r>
              <a:rPr lang="en-US" altLang="en-US" sz="2800" smtClean="0"/>
              <a:t>Examples: Gold</a:t>
            </a:r>
          </a:p>
          <a:p>
            <a:pPr lvl="1"/>
            <a:r>
              <a:rPr lang="en-US" altLang="en-US" sz="2400" smtClean="0"/>
              <a:t>A common method for preparing colloidal gold nanoparticles involves combining hydrogen tetrachloroaurate (HAuCl</a:t>
            </a:r>
            <a:r>
              <a:rPr lang="en-US" altLang="en-US" sz="2400" baseline="-25000" smtClean="0"/>
              <a:t>4</a:t>
            </a:r>
            <a:r>
              <a:rPr lang="en-US" altLang="en-US" sz="2400" smtClean="0"/>
              <a:t>) and sodium citrate (Na</a:t>
            </a:r>
            <a:r>
              <a:rPr lang="en-US" altLang="en-US" sz="2400" baseline="-25000" smtClean="0"/>
              <a:t>3</a:t>
            </a:r>
            <a:r>
              <a:rPr lang="en-US" altLang="en-US" sz="2400" smtClean="0"/>
              <a:t>C</a:t>
            </a:r>
            <a:r>
              <a:rPr lang="en-US" altLang="en-US" sz="2400" baseline="-25000" smtClean="0"/>
              <a:t>6</a:t>
            </a:r>
            <a:r>
              <a:rPr lang="en-US" altLang="en-US" sz="2400" smtClean="0"/>
              <a:t>H</a:t>
            </a:r>
            <a:r>
              <a:rPr lang="en-US" altLang="en-US" sz="2400" baseline="-25000" smtClean="0"/>
              <a:t>5</a:t>
            </a:r>
            <a:r>
              <a:rPr lang="en-US" altLang="en-US" sz="2400" smtClean="0"/>
              <a:t>O</a:t>
            </a:r>
            <a:r>
              <a:rPr lang="en-US" altLang="en-US" sz="2400" baseline="-25000" smtClean="0"/>
              <a:t>7</a:t>
            </a:r>
            <a:r>
              <a:rPr lang="en-US" altLang="en-US" sz="2400" smtClean="0"/>
              <a:t>) in a dilute solution.</a:t>
            </a:r>
          </a:p>
          <a:p>
            <a:pPr lvl="1"/>
            <a:r>
              <a:rPr lang="en-US" altLang="en-US" sz="2400" smtClean="0"/>
              <a:t>Upon dissociation,  the citrate ions (C</a:t>
            </a:r>
            <a:r>
              <a:rPr lang="en-US" altLang="en-US" sz="2400" baseline="-25000" smtClean="0"/>
              <a:t>6</a:t>
            </a:r>
            <a:r>
              <a:rPr lang="en-US" altLang="en-US" sz="2400" smtClean="0"/>
              <a:t>H</a:t>
            </a:r>
            <a:r>
              <a:rPr lang="en-US" altLang="en-US" sz="2400" baseline="-25000" smtClean="0"/>
              <a:t>5</a:t>
            </a:r>
            <a:r>
              <a:rPr lang="en-US" altLang="en-US" sz="2400" smtClean="0"/>
              <a:t>O</a:t>
            </a:r>
            <a:r>
              <a:rPr lang="en-US" altLang="en-US" sz="2400" baseline="-25000" smtClean="0"/>
              <a:t>7</a:t>
            </a:r>
            <a:r>
              <a:rPr lang="en-US" altLang="en-US" sz="2400" baseline="30000" smtClean="0"/>
              <a:t>3-</a:t>
            </a:r>
            <a:r>
              <a:rPr lang="en-US" altLang="en-US" sz="2400" smtClean="0"/>
              <a:t>) reduce Au</a:t>
            </a:r>
            <a:r>
              <a:rPr lang="en-US" altLang="en-US" sz="2400" baseline="30000" smtClean="0"/>
              <a:t>3+ </a:t>
            </a:r>
            <a:r>
              <a:rPr lang="en-US" altLang="en-US" sz="2400" smtClean="0"/>
              <a:t>to yield 30-40 nm gold particles. </a:t>
            </a:r>
            <a:endParaRPr lang="en-US" altLang="en-US" sz="2400" baseline="30000" smtClean="0"/>
          </a:p>
          <a:p>
            <a:pPr lvl="1">
              <a:buFontTx/>
              <a:buNone/>
            </a:pPr>
            <a:r>
              <a:rPr lang="en-US" altLang="en-US" sz="2400" smtClean="0"/>
              <a:t>Half reaction equations:</a:t>
            </a:r>
          </a:p>
          <a:p>
            <a:pPr lvl="2"/>
            <a:r>
              <a:rPr lang="en-US" altLang="en-US" sz="2000" smtClean="0"/>
              <a:t>Au</a:t>
            </a:r>
            <a:r>
              <a:rPr lang="en-US" altLang="en-US" sz="2000" baseline="30000" smtClean="0"/>
              <a:t>3+(</a:t>
            </a:r>
            <a:r>
              <a:rPr lang="en-US" altLang="en-US" sz="2000" smtClean="0"/>
              <a:t>aq) + 3e</a:t>
            </a:r>
            <a:r>
              <a:rPr lang="en-US" altLang="en-US" sz="2000" baseline="30000" smtClean="0"/>
              <a:t>-</a:t>
            </a:r>
            <a:r>
              <a:rPr lang="en-US" altLang="en-US" sz="2000" smtClean="0"/>
              <a:t> </a:t>
            </a:r>
            <a:r>
              <a:rPr lang="en-US" altLang="en-US" sz="2000" smtClean="0">
                <a:sym typeface="Wingdings" panose="05000000000000000000" pitchFamily="2" charset="2"/>
              </a:rPr>
              <a:t> Au(s)</a:t>
            </a:r>
          </a:p>
          <a:p>
            <a:pPr lvl="2"/>
            <a:r>
              <a:rPr lang="en-US" altLang="en-US" sz="2000" smtClean="0">
                <a:sym typeface="Wingdings" panose="05000000000000000000" pitchFamily="2" charset="2"/>
              </a:rPr>
              <a:t>C</a:t>
            </a:r>
            <a:r>
              <a:rPr lang="en-US" altLang="en-US" sz="2000" baseline="-25000" smtClean="0">
                <a:sym typeface="Wingdings" panose="05000000000000000000" pitchFamily="2" charset="2"/>
              </a:rPr>
              <a:t>6</a:t>
            </a:r>
            <a:r>
              <a:rPr lang="en-US" altLang="en-US" sz="2000" smtClean="0">
                <a:sym typeface="Wingdings" panose="05000000000000000000" pitchFamily="2" charset="2"/>
              </a:rPr>
              <a:t>H</a:t>
            </a:r>
            <a:r>
              <a:rPr lang="en-US" altLang="en-US" sz="2000" baseline="-25000" smtClean="0">
                <a:sym typeface="Wingdings" panose="05000000000000000000" pitchFamily="2" charset="2"/>
              </a:rPr>
              <a:t>5</a:t>
            </a:r>
            <a:r>
              <a:rPr lang="en-US" altLang="en-US" sz="2000" smtClean="0">
                <a:sym typeface="Wingdings" panose="05000000000000000000" pitchFamily="2" charset="2"/>
              </a:rPr>
              <a:t>O</a:t>
            </a:r>
            <a:r>
              <a:rPr lang="en-US" altLang="en-US" sz="2000" baseline="-25000" smtClean="0">
                <a:sym typeface="Wingdings" panose="05000000000000000000" pitchFamily="2" charset="2"/>
              </a:rPr>
              <a:t>7</a:t>
            </a:r>
            <a:r>
              <a:rPr lang="en-US" altLang="en-US" sz="2000" baseline="30000" smtClean="0">
                <a:sym typeface="Wingdings" panose="05000000000000000000" pitchFamily="2" charset="2"/>
              </a:rPr>
              <a:t>3-</a:t>
            </a:r>
            <a:r>
              <a:rPr lang="en-US" altLang="en-US" sz="2000" smtClean="0">
                <a:sym typeface="Wingdings" panose="05000000000000000000" pitchFamily="2" charset="2"/>
              </a:rPr>
              <a:t>(aq) +H</a:t>
            </a:r>
            <a:r>
              <a:rPr lang="en-US" altLang="en-US" sz="2000" baseline="-25000" smtClean="0">
                <a:sym typeface="Wingdings" panose="05000000000000000000" pitchFamily="2" charset="2"/>
              </a:rPr>
              <a:t>2</a:t>
            </a:r>
            <a:r>
              <a:rPr lang="en-US" altLang="en-US" sz="2000" smtClean="0">
                <a:sym typeface="Wingdings" panose="05000000000000000000" pitchFamily="2" charset="2"/>
              </a:rPr>
              <a:t>O(l)  C</a:t>
            </a:r>
            <a:r>
              <a:rPr lang="en-US" altLang="en-US" sz="2000" baseline="-25000" smtClean="0">
                <a:sym typeface="Wingdings" panose="05000000000000000000" pitchFamily="2" charset="2"/>
              </a:rPr>
              <a:t>5</a:t>
            </a:r>
            <a:r>
              <a:rPr lang="en-US" altLang="en-US" sz="2000" smtClean="0">
                <a:sym typeface="Wingdings" panose="05000000000000000000" pitchFamily="2" charset="2"/>
              </a:rPr>
              <a:t>H</a:t>
            </a:r>
            <a:r>
              <a:rPr lang="en-US" altLang="en-US" sz="2000" baseline="-25000" smtClean="0">
                <a:sym typeface="Wingdings" panose="05000000000000000000" pitchFamily="2" charset="2"/>
              </a:rPr>
              <a:t>4</a:t>
            </a:r>
            <a:r>
              <a:rPr lang="en-US" altLang="en-US" sz="2000" smtClean="0">
                <a:sym typeface="Wingdings" panose="05000000000000000000" pitchFamily="2" charset="2"/>
              </a:rPr>
              <a:t>O</a:t>
            </a:r>
            <a:r>
              <a:rPr lang="en-US" altLang="en-US" sz="2000" baseline="-25000" smtClean="0">
                <a:sym typeface="Wingdings" panose="05000000000000000000" pitchFamily="2" charset="2"/>
              </a:rPr>
              <a:t>4</a:t>
            </a:r>
            <a:r>
              <a:rPr lang="en-US" altLang="en-US" sz="2000" baseline="30000" smtClean="0">
                <a:sym typeface="Wingdings" panose="05000000000000000000" pitchFamily="2" charset="2"/>
              </a:rPr>
              <a:t>2-</a:t>
            </a:r>
            <a:r>
              <a:rPr lang="en-US" altLang="en-US" sz="2000" smtClean="0">
                <a:sym typeface="Wingdings" panose="05000000000000000000" pitchFamily="2" charset="2"/>
              </a:rPr>
              <a:t>(aq) + CO</a:t>
            </a:r>
            <a:r>
              <a:rPr lang="en-US" altLang="en-US" sz="2000" baseline="-25000" smtClean="0">
                <a:sym typeface="Wingdings" panose="05000000000000000000" pitchFamily="2" charset="2"/>
              </a:rPr>
              <a:t>2</a:t>
            </a:r>
            <a:r>
              <a:rPr lang="en-US" altLang="en-US" sz="2000" smtClean="0">
                <a:sym typeface="Wingdings" panose="05000000000000000000" pitchFamily="2" charset="2"/>
              </a:rPr>
              <a:t>(g) + H</a:t>
            </a:r>
            <a:r>
              <a:rPr lang="en-US" altLang="en-US" sz="2000" baseline="-25000" smtClean="0">
                <a:sym typeface="Wingdings" panose="05000000000000000000" pitchFamily="2" charset="2"/>
              </a:rPr>
              <a:t>3</a:t>
            </a:r>
            <a:r>
              <a:rPr lang="en-US" altLang="en-US" sz="2000" smtClean="0">
                <a:sym typeface="Wingdings" panose="05000000000000000000" pitchFamily="2" charset="2"/>
              </a:rPr>
              <a:t>O(aq) + 2e</a:t>
            </a:r>
            <a:r>
              <a:rPr lang="en-US" altLang="en-US" sz="2000" baseline="30000" smtClean="0">
                <a:sym typeface="Wingdings" panose="05000000000000000000" pitchFamily="2" charset="2"/>
              </a:rPr>
              <a:t>-</a:t>
            </a:r>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3175"/>
            <a:ext cx="8229600" cy="1143000"/>
          </a:xfrm>
        </p:spPr>
        <p:txBody>
          <a:bodyPr/>
          <a:lstStyle/>
          <a:p>
            <a:pPr eaLnBrk="1" hangingPunct="1"/>
            <a:r>
              <a:rPr lang="en-US" altLang="en-US" sz="3200" smtClean="0"/>
              <a:t>Example: Formation of Gold Nanoparticles</a:t>
            </a:r>
          </a:p>
        </p:txBody>
      </p:sp>
      <p:grpSp>
        <p:nvGrpSpPr>
          <p:cNvPr id="2" name="Group 24"/>
          <p:cNvGrpSpPr>
            <a:grpSpLocks/>
          </p:cNvGrpSpPr>
          <p:nvPr/>
        </p:nvGrpSpPr>
        <p:grpSpPr bwMode="auto">
          <a:xfrm>
            <a:off x="1366838" y="1757363"/>
            <a:ext cx="914400" cy="1812925"/>
            <a:chOff x="1366380" y="1956150"/>
            <a:chExt cx="914400" cy="1812018"/>
          </a:xfrm>
        </p:grpSpPr>
        <p:grpSp>
          <p:nvGrpSpPr>
            <p:cNvPr id="3" name="Group 13"/>
            <p:cNvGrpSpPr>
              <a:grpSpLocks/>
            </p:cNvGrpSpPr>
            <p:nvPr/>
          </p:nvGrpSpPr>
          <p:grpSpPr bwMode="auto">
            <a:xfrm>
              <a:off x="1366380" y="1956150"/>
              <a:ext cx="914400" cy="1372452"/>
              <a:chOff x="3683695" y="1981201"/>
              <a:chExt cx="914400" cy="1372452"/>
            </a:xfrm>
          </p:grpSpPr>
          <p:sp>
            <p:nvSpPr>
              <p:cNvPr id="12" name="Can 11"/>
              <p:cNvSpPr/>
              <p:nvPr/>
            </p:nvSpPr>
            <p:spPr>
              <a:xfrm>
                <a:off x="3683695" y="2439758"/>
                <a:ext cx="914400" cy="913943"/>
              </a:xfrm>
              <a:prstGeom prst="can">
                <a:avLst/>
              </a:prstGeom>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HAuCl</a:t>
                </a:r>
                <a:r>
                  <a:rPr lang="en-US" sz="1600" baseline="-25000" dirty="0">
                    <a:solidFill>
                      <a:schemeClr val="tx1"/>
                    </a:solidFill>
                  </a:rPr>
                  <a:t>4</a:t>
                </a:r>
              </a:p>
            </p:txBody>
          </p:sp>
          <p:sp>
            <p:nvSpPr>
              <p:cNvPr id="13" name="Can 12"/>
              <p:cNvSpPr/>
              <p:nvPr/>
            </p:nvSpPr>
            <p:spPr>
              <a:xfrm>
                <a:off x="3683695" y="1981201"/>
                <a:ext cx="914400" cy="13709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23"/>
            <p:cNvGrpSpPr>
              <a:grpSpLocks/>
            </p:cNvGrpSpPr>
            <p:nvPr/>
          </p:nvGrpSpPr>
          <p:grpSpPr bwMode="auto">
            <a:xfrm>
              <a:off x="1498582" y="3367336"/>
              <a:ext cx="650989" cy="400832"/>
              <a:chOff x="1494772" y="3447346"/>
              <a:chExt cx="650989" cy="400832"/>
            </a:xfrm>
          </p:grpSpPr>
          <p:sp>
            <p:nvSpPr>
              <p:cNvPr id="21" name="Freeform 20"/>
              <p:cNvSpPr/>
              <p:nvPr/>
            </p:nvSpPr>
            <p:spPr>
              <a:xfrm>
                <a:off x="1494332"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a:off x="1753095"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p:cNvSpPr/>
              <p:nvPr/>
            </p:nvSpPr>
            <p:spPr>
              <a:xfrm>
                <a:off x="2011857"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5" name="Group 33"/>
          <p:cNvGrpSpPr>
            <a:grpSpLocks/>
          </p:cNvGrpSpPr>
          <p:nvPr/>
        </p:nvGrpSpPr>
        <p:grpSpPr bwMode="auto">
          <a:xfrm>
            <a:off x="5083175" y="1757363"/>
            <a:ext cx="914400" cy="1812925"/>
            <a:chOff x="1366380" y="1956150"/>
            <a:chExt cx="914400" cy="1812018"/>
          </a:xfrm>
        </p:grpSpPr>
        <p:grpSp>
          <p:nvGrpSpPr>
            <p:cNvPr id="6" name="Group 13"/>
            <p:cNvGrpSpPr>
              <a:grpSpLocks/>
            </p:cNvGrpSpPr>
            <p:nvPr/>
          </p:nvGrpSpPr>
          <p:grpSpPr bwMode="auto">
            <a:xfrm>
              <a:off x="1366380" y="1956150"/>
              <a:ext cx="914400" cy="1372452"/>
              <a:chOff x="3683695" y="1981201"/>
              <a:chExt cx="914400" cy="1372452"/>
            </a:xfrm>
          </p:grpSpPr>
          <p:sp>
            <p:nvSpPr>
              <p:cNvPr id="40" name="Can 39"/>
              <p:cNvSpPr/>
              <p:nvPr/>
            </p:nvSpPr>
            <p:spPr>
              <a:xfrm>
                <a:off x="3683695" y="2439758"/>
                <a:ext cx="914400" cy="913943"/>
              </a:xfrm>
              <a:prstGeom prst="can">
                <a:avLst/>
              </a:prstGeom>
              <a:solidFill>
                <a:srgbClr val="9966F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aseline="-25000" dirty="0">
                  <a:solidFill>
                    <a:schemeClr val="tx1"/>
                  </a:solidFill>
                </a:endParaRPr>
              </a:p>
            </p:txBody>
          </p:sp>
          <p:sp>
            <p:nvSpPr>
              <p:cNvPr id="41" name="Can 40"/>
              <p:cNvSpPr/>
              <p:nvPr/>
            </p:nvSpPr>
            <p:spPr>
              <a:xfrm>
                <a:off x="3683695" y="1981201"/>
                <a:ext cx="914400" cy="13709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23"/>
            <p:cNvGrpSpPr>
              <a:grpSpLocks/>
            </p:cNvGrpSpPr>
            <p:nvPr/>
          </p:nvGrpSpPr>
          <p:grpSpPr bwMode="auto">
            <a:xfrm>
              <a:off x="1498582" y="3367336"/>
              <a:ext cx="650989" cy="400832"/>
              <a:chOff x="1494772" y="3447346"/>
              <a:chExt cx="650989" cy="400832"/>
            </a:xfrm>
          </p:grpSpPr>
          <p:sp>
            <p:nvSpPr>
              <p:cNvPr id="37" name="Freeform 36"/>
              <p:cNvSpPr/>
              <p:nvPr/>
            </p:nvSpPr>
            <p:spPr>
              <a:xfrm>
                <a:off x="1494333"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Freeform 37"/>
              <p:cNvSpPr/>
              <p:nvPr/>
            </p:nvSpPr>
            <p:spPr>
              <a:xfrm>
                <a:off x="1753095"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p:cNvSpPr/>
              <p:nvPr/>
            </p:nvSpPr>
            <p:spPr>
              <a:xfrm>
                <a:off x="2011858"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8" name="Group 41"/>
          <p:cNvGrpSpPr>
            <a:grpSpLocks/>
          </p:cNvGrpSpPr>
          <p:nvPr/>
        </p:nvGrpSpPr>
        <p:grpSpPr bwMode="auto">
          <a:xfrm>
            <a:off x="6921500" y="1757363"/>
            <a:ext cx="914400" cy="1812925"/>
            <a:chOff x="1366380" y="1956150"/>
            <a:chExt cx="914400" cy="1812018"/>
          </a:xfrm>
        </p:grpSpPr>
        <p:grpSp>
          <p:nvGrpSpPr>
            <p:cNvPr id="9" name="Group 13"/>
            <p:cNvGrpSpPr>
              <a:grpSpLocks/>
            </p:cNvGrpSpPr>
            <p:nvPr/>
          </p:nvGrpSpPr>
          <p:grpSpPr bwMode="auto">
            <a:xfrm>
              <a:off x="1366380" y="1956150"/>
              <a:ext cx="914400" cy="1372452"/>
              <a:chOff x="3683695" y="1981201"/>
              <a:chExt cx="914400" cy="1372452"/>
            </a:xfrm>
          </p:grpSpPr>
          <p:sp>
            <p:nvSpPr>
              <p:cNvPr id="48" name="Can 47"/>
              <p:cNvSpPr/>
              <p:nvPr/>
            </p:nvSpPr>
            <p:spPr>
              <a:xfrm>
                <a:off x="3683695" y="2439758"/>
                <a:ext cx="914400" cy="913943"/>
              </a:xfrm>
              <a:prstGeom prst="can">
                <a:avLst/>
              </a:prstGeom>
              <a:solidFill>
                <a:srgbClr val="CC00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Gold</a:t>
                </a:r>
              </a:p>
              <a:p>
                <a:pPr algn="ctr">
                  <a:defRPr/>
                </a:pPr>
                <a:r>
                  <a:rPr lang="en-US" sz="1600" dirty="0">
                    <a:solidFill>
                      <a:schemeClr val="tx1"/>
                    </a:solidFill>
                  </a:rPr>
                  <a:t>NP</a:t>
                </a:r>
              </a:p>
            </p:txBody>
          </p:sp>
          <p:sp>
            <p:nvSpPr>
              <p:cNvPr id="49" name="Can 48"/>
              <p:cNvSpPr/>
              <p:nvPr/>
            </p:nvSpPr>
            <p:spPr>
              <a:xfrm>
                <a:off x="3683695" y="1981201"/>
                <a:ext cx="914400" cy="13709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23"/>
            <p:cNvGrpSpPr>
              <a:grpSpLocks/>
            </p:cNvGrpSpPr>
            <p:nvPr/>
          </p:nvGrpSpPr>
          <p:grpSpPr bwMode="auto">
            <a:xfrm>
              <a:off x="1498582" y="3367336"/>
              <a:ext cx="650989" cy="400832"/>
              <a:chOff x="1494772" y="3447346"/>
              <a:chExt cx="650989" cy="400832"/>
            </a:xfrm>
          </p:grpSpPr>
          <p:sp>
            <p:nvSpPr>
              <p:cNvPr id="45" name="Freeform 44"/>
              <p:cNvSpPr/>
              <p:nvPr/>
            </p:nvSpPr>
            <p:spPr>
              <a:xfrm>
                <a:off x="1494333"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1753095"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2011858" y="3446741"/>
                <a:ext cx="133350" cy="401437"/>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1" name="Group 56"/>
          <p:cNvGrpSpPr>
            <a:grpSpLocks/>
          </p:cNvGrpSpPr>
          <p:nvPr/>
        </p:nvGrpSpPr>
        <p:grpSpPr bwMode="auto">
          <a:xfrm>
            <a:off x="2692400" y="982663"/>
            <a:ext cx="1590675" cy="2587625"/>
            <a:chOff x="2536761" y="1232713"/>
            <a:chExt cx="1591996" cy="2587647"/>
          </a:xfrm>
        </p:grpSpPr>
        <p:grpSp>
          <p:nvGrpSpPr>
            <p:cNvPr id="14" name="Group 54"/>
            <p:cNvGrpSpPr>
              <a:grpSpLocks/>
            </p:cNvGrpSpPr>
            <p:nvPr/>
          </p:nvGrpSpPr>
          <p:grpSpPr bwMode="auto">
            <a:xfrm>
              <a:off x="3072008" y="1232713"/>
              <a:ext cx="1056749" cy="2587647"/>
              <a:chOff x="3072008" y="1232713"/>
              <a:chExt cx="1056749" cy="2587647"/>
            </a:xfrm>
          </p:grpSpPr>
          <p:grpSp>
            <p:nvGrpSpPr>
              <p:cNvPr id="15" name="Group 25"/>
              <p:cNvGrpSpPr>
                <a:grpSpLocks/>
              </p:cNvGrpSpPr>
              <p:nvPr/>
            </p:nvGrpSpPr>
            <p:grpSpPr bwMode="auto">
              <a:xfrm>
                <a:off x="3072008" y="2008342"/>
                <a:ext cx="914400" cy="1812018"/>
                <a:chOff x="1366380" y="1956150"/>
                <a:chExt cx="914400" cy="1812018"/>
              </a:xfrm>
            </p:grpSpPr>
            <p:grpSp>
              <p:nvGrpSpPr>
                <p:cNvPr id="16" name="Group 13"/>
                <p:cNvGrpSpPr>
                  <a:grpSpLocks/>
                </p:cNvGrpSpPr>
                <p:nvPr/>
              </p:nvGrpSpPr>
              <p:grpSpPr bwMode="auto">
                <a:xfrm>
                  <a:off x="1366380" y="1956150"/>
                  <a:ext cx="914400" cy="1372452"/>
                  <a:chOff x="3683695" y="1981201"/>
                  <a:chExt cx="914400" cy="1372452"/>
                </a:xfrm>
              </p:grpSpPr>
              <p:sp>
                <p:nvSpPr>
                  <p:cNvPr id="32" name="Can 31"/>
                  <p:cNvSpPr/>
                  <p:nvPr/>
                </p:nvSpPr>
                <p:spPr>
                  <a:xfrm>
                    <a:off x="3683880" y="2439070"/>
                    <a:ext cx="913570" cy="914407"/>
                  </a:xfrm>
                  <a:prstGeom prst="can">
                    <a:avLst/>
                  </a:pr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HAuCl</a:t>
                    </a:r>
                    <a:r>
                      <a:rPr lang="en-US" sz="1600" baseline="-25000" dirty="0">
                        <a:solidFill>
                          <a:schemeClr val="tx1"/>
                        </a:solidFill>
                      </a:rPr>
                      <a:t>4</a:t>
                    </a:r>
                  </a:p>
                </p:txBody>
              </p:sp>
              <p:sp>
                <p:nvSpPr>
                  <p:cNvPr id="33" name="Can 32"/>
                  <p:cNvSpPr/>
                  <p:nvPr/>
                </p:nvSpPr>
                <p:spPr>
                  <a:xfrm>
                    <a:off x="3683880" y="1981866"/>
                    <a:ext cx="913570" cy="137002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23"/>
                <p:cNvGrpSpPr>
                  <a:grpSpLocks/>
                </p:cNvGrpSpPr>
                <p:nvPr/>
              </p:nvGrpSpPr>
              <p:grpSpPr bwMode="auto">
                <a:xfrm>
                  <a:off x="1498582" y="3367336"/>
                  <a:ext cx="650989" cy="400832"/>
                  <a:chOff x="1494772" y="3447346"/>
                  <a:chExt cx="650989" cy="400832"/>
                </a:xfrm>
              </p:grpSpPr>
              <p:sp>
                <p:nvSpPr>
                  <p:cNvPr id="29" name="Freeform 28"/>
                  <p:cNvSpPr/>
                  <p:nvPr/>
                </p:nvSpPr>
                <p:spPr>
                  <a:xfrm>
                    <a:off x="1494627" y="3448125"/>
                    <a:ext cx="133461" cy="400053"/>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Freeform 29"/>
                  <p:cNvSpPr/>
                  <p:nvPr/>
                </p:nvSpPr>
                <p:spPr>
                  <a:xfrm>
                    <a:off x="1753605" y="3448125"/>
                    <a:ext cx="119161" cy="400053"/>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Freeform 30"/>
                  <p:cNvSpPr/>
                  <p:nvPr/>
                </p:nvSpPr>
                <p:spPr>
                  <a:xfrm>
                    <a:off x="1998283" y="3448125"/>
                    <a:ext cx="133461" cy="400053"/>
                  </a:xfrm>
                  <a:custGeom>
                    <a:avLst/>
                    <a:gdLst>
                      <a:gd name="connsiteX0" fmla="*/ 83507 w 133612"/>
                      <a:gd name="connsiteY0" fmla="*/ 0 h 400832"/>
                      <a:gd name="connsiteX1" fmla="*/ 8351 w 133612"/>
                      <a:gd name="connsiteY1" fmla="*/ 125260 h 400832"/>
                      <a:gd name="connsiteX2" fmla="*/ 133612 w 133612"/>
                      <a:gd name="connsiteY2" fmla="*/ 263046 h 400832"/>
                      <a:gd name="connsiteX3" fmla="*/ 8351 w 133612"/>
                      <a:gd name="connsiteY3" fmla="*/ 400832 h 400832"/>
                    </a:gdLst>
                    <a:ahLst/>
                    <a:cxnLst>
                      <a:cxn ang="0">
                        <a:pos x="connsiteX0" y="connsiteY0"/>
                      </a:cxn>
                      <a:cxn ang="0">
                        <a:pos x="connsiteX1" y="connsiteY1"/>
                      </a:cxn>
                      <a:cxn ang="0">
                        <a:pos x="connsiteX2" y="connsiteY2"/>
                      </a:cxn>
                      <a:cxn ang="0">
                        <a:pos x="connsiteX3" y="connsiteY3"/>
                      </a:cxn>
                    </a:cxnLst>
                    <a:rect l="l" t="t" r="r" b="b"/>
                    <a:pathLst>
                      <a:path w="133612" h="400832">
                        <a:moveTo>
                          <a:pt x="83507" y="0"/>
                        </a:moveTo>
                        <a:cubicBezTo>
                          <a:pt x="41753" y="40709"/>
                          <a:pt x="0" y="81419"/>
                          <a:pt x="8351" y="125260"/>
                        </a:cubicBezTo>
                        <a:cubicBezTo>
                          <a:pt x="16702" y="169101"/>
                          <a:pt x="133612" y="217117"/>
                          <a:pt x="133612" y="263046"/>
                        </a:cubicBezTo>
                        <a:cubicBezTo>
                          <a:pt x="133612" y="308975"/>
                          <a:pt x="70981" y="354903"/>
                          <a:pt x="8351" y="40083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8" name="Group 53"/>
              <p:cNvGrpSpPr>
                <a:grpSpLocks/>
              </p:cNvGrpSpPr>
              <p:nvPr/>
            </p:nvGrpSpPr>
            <p:grpSpPr bwMode="auto">
              <a:xfrm>
                <a:off x="3374377" y="1232713"/>
                <a:ext cx="754380" cy="1308992"/>
                <a:chOff x="3522649" y="1232713"/>
                <a:chExt cx="754380" cy="1308992"/>
              </a:xfrm>
            </p:grpSpPr>
            <p:sp>
              <p:nvSpPr>
                <p:cNvPr id="50" name="Can 49"/>
                <p:cNvSpPr>
                  <a:spLocks noChangeAspect="1"/>
                </p:cNvSpPr>
                <p:nvPr/>
              </p:nvSpPr>
              <p:spPr>
                <a:xfrm rot="15165912">
                  <a:off x="3648064" y="1106990"/>
                  <a:ext cx="503241" cy="754688"/>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ardrop 50"/>
                <p:cNvSpPr>
                  <a:spLocks noChangeAspect="1"/>
                </p:cNvSpPr>
                <p:nvPr/>
              </p:nvSpPr>
              <p:spPr>
                <a:xfrm rot="18897435">
                  <a:off x="3569286" y="1957338"/>
                  <a:ext cx="184152" cy="182714"/>
                </a:xfrm>
                <a:prstGeom prst="teardrop">
                  <a:avLst>
                    <a:gd name="adj" fmla="val 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Teardrop 51"/>
                <p:cNvSpPr>
                  <a:spLocks noChangeAspect="1"/>
                </p:cNvSpPr>
                <p:nvPr/>
              </p:nvSpPr>
              <p:spPr>
                <a:xfrm rot="18897435">
                  <a:off x="3570080" y="2359772"/>
                  <a:ext cx="182564" cy="182714"/>
                </a:xfrm>
                <a:prstGeom prst="teardrop">
                  <a:avLst>
                    <a:gd name="adj" fmla="val 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0255" name="TextBox 55"/>
            <p:cNvSpPr txBox="1">
              <a:spLocks noChangeArrowheads="1"/>
            </p:cNvSpPr>
            <p:nvPr/>
          </p:nvSpPr>
          <p:spPr bwMode="auto">
            <a:xfrm>
              <a:off x="2536761" y="1453018"/>
              <a:ext cx="878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Sodium</a:t>
              </a:r>
            </a:p>
            <a:p>
              <a:pPr algn="ctr" eaLnBrk="1" hangingPunct="1"/>
              <a:r>
                <a:rPr lang="en-US" altLang="en-US" sz="1600"/>
                <a:t>Citrate</a:t>
              </a:r>
            </a:p>
          </p:txBody>
        </p:sp>
      </p:grpSp>
      <p:sp>
        <p:nvSpPr>
          <p:cNvPr id="10247" name="TextBox 57"/>
          <p:cNvSpPr txBox="1">
            <a:spLocks noChangeArrowheads="1"/>
          </p:cNvSpPr>
          <p:nvPr/>
        </p:nvSpPr>
        <p:spPr bwMode="auto">
          <a:xfrm>
            <a:off x="889000" y="3155950"/>
            <a:ext cx="67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Heat</a:t>
            </a:r>
          </a:p>
        </p:txBody>
      </p:sp>
      <p:sp>
        <p:nvSpPr>
          <p:cNvPr id="10248" name="Rectangle 58"/>
          <p:cNvSpPr>
            <a:spLocks noChangeArrowheads="1"/>
          </p:cNvSpPr>
          <p:nvPr/>
        </p:nvSpPr>
        <p:spPr bwMode="auto">
          <a:xfrm>
            <a:off x="3225800" y="6334125"/>
            <a:ext cx="591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000"/>
              <a:t>http://mrsec.wisc.edu/Edetc/nanolab/gold/index.html</a:t>
            </a:r>
          </a:p>
          <a:p>
            <a:pPr algn="r" eaLnBrk="1" hangingPunct="1"/>
            <a:r>
              <a:rPr lang="en-US" altLang="en-US" sz="1000"/>
              <a:t>J. Chem. Ed. 2004, 81, 544A.</a:t>
            </a:r>
          </a:p>
        </p:txBody>
      </p:sp>
      <p:cxnSp>
        <p:nvCxnSpPr>
          <p:cNvPr id="61" name="Straight Arrow Connector 60"/>
          <p:cNvCxnSpPr/>
          <p:nvPr/>
        </p:nvCxnSpPr>
        <p:spPr>
          <a:xfrm>
            <a:off x="2517775" y="2574925"/>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60863" y="2574925"/>
            <a:ext cx="4619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202363" y="2574925"/>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2" name="TextBox 64"/>
          <p:cNvSpPr txBox="1">
            <a:spLocks noChangeArrowheads="1"/>
          </p:cNvSpPr>
          <p:nvPr/>
        </p:nvSpPr>
        <p:spPr bwMode="auto">
          <a:xfrm>
            <a:off x="588963" y="3783013"/>
            <a:ext cx="81041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rabicPeriod"/>
            </a:pPr>
            <a:r>
              <a:rPr lang="en-US" altLang="en-US"/>
              <a:t>Heat a solution of chloroauric acid (HAuCl</a:t>
            </a:r>
            <a:r>
              <a:rPr lang="en-US" altLang="en-US" baseline="-25000"/>
              <a:t>4</a:t>
            </a:r>
            <a:r>
              <a:rPr lang="en-US" altLang="en-US"/>
              <a:t>) up to reflux (boiling). HAuCl</a:t>
            </a:r>
            <a:r>
              <a:rPr lang="en-US" altLang="en-US" baseline="-25000"/>
              <a:t>4</a:t>
            </a:r>
            <a:r>
              <a:rPr lang="en-US" altLang="en-US"/>
              <a:t> is a water soluble gold salt.</a:t>
            </a:r>
          </a:p>
          <a:p>
            <a:pPr eaLnBrk="1" hangingPunct="1">
              <a:buFontTx/>
              <a:buAutoNum type="arabicPeriod"/>
            </a:pPr>
            <a:r>
              <a:rPr lang="en-US" altLang="en-US"/>
              <a:t>Add trisodium citrate, which is a reducing agent.</a:t>
            </a:r>
          </a:p>
          <a:p>
            <a:pPr eaLnBrk="1" hangingPunct="1">
              <a:buFontTx/>
              <a:buAutoNum type="arabicPeriod"/>
            </a:pPr>
            <a:r>
              <a:rPr lang="en-US" altLang="en-US"/>
              <a:t>Continue stirring and heating for about 10 minutes.</a:t>
            </a:r>
          </a:p>
          <a:p>
            <a:pPr lvl="1" eaLnBrk="1" hangingPunct="1">
              <a:buFont typeface="Arial" panose="020B0604020202020204" pitchFamily="34" charset="0"/>
              <a:buChar char="•"/>
            </a:pPr>
            <a:r>
              <a:rPr lang="en-US" altLang="en-US"/>
              <a:t>During this time, the sodium citrate reduces the gold salt (Au</a:t>
            </a:r>
            <a:r>
              <a:rPr lang="en-US" altLang="en-US" baseline="30000"/>
              <a:t>3+</a:t>
            </a:r>
            <a:r>
              <a:rPr lang="en-US" altLang="en-US"/>
              <a:t>) to metallic gold (Au</a:t>
            </a:r>
            <a:r>
              <a:rPr lang="en-US" altLang="en-US" baseline="30000"/>
              <a:t>0</a:t>
            </a:r>
            <a:r>
              <a:rPr lang="en-US" altLang="en-US"/>
              <a:t>).</a:t>
            </a:r>
          </a:p>
          <a:p>
            <a:pPr lvl="1" eaLnBrk="1" hangingPunct="1">
              <a:buFont typeface="Arial" panose="020B0604020202020204" pitchFamily="34" charset="0"/>
              <a:buChar char="•"/>
            </a:pPr>
            <a:r>
              <a:rPr lang="en-US" altLang="en-US"/>
              <a:t>The neutral gold atoms aggregate into seed crystals.</a:t>
            </a:r>
          </a:p>
          <a:p>
            <a:pPr lvl="1" eaLnBrk="1" hangingPunct="1">
              <a:buFont typeface="Arial" panose="020B0604020202020204" pitchFamily="34" charset="0"/>
              <a:buChar char="•"/>
            </a:pPr>
            <a:r>
              <a:rPr lang="en-US" altLang="en-US"/>
              <a:t>The seed crystals continue to grow and eventually form gold nanoparticles.</a:t>
            </a:r>
          </a:p>
        </p:txBody>
      </p:sp>
      <p:sp>
        <p:nvSpPr>
          <p:cNvPr id="10253" name="TextBox 65"/>
          <p:cNvSpPr txBox="1">
            <a:spLocks noChangeArrowheads="1"/>
          </p:cNvSpPr>
          <p:nvPr/>
        </p:nvSpPr>
        <p:spPr bwMode="auto">
          <a:xfrm>
            <a:off x="6321425" y="1403350"/>
            <a:ext cx="2116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Red Color = Gold NP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idx="4294967295"/>
          </p:nvPr>
        </p:nvSpPr>
        <p:spPr>
          <a:xfrm>
            <a:off x="0" y="3175"/>
            <a:ext cx="8229600" cy="1143000"/>
          </a:xfrm>
        </p:spPr>
        <p:txBody>
          <a:bodyPr/>
          <a:lstStyle/>
          <a:p>
            <a:r>
              <a:rPr lang="en-US" altLang="en-US" sz="3200" smtClean="0"/>
              <a:t>Example: Formation of Gold Nanoparticles</a:t>
            </a:r>
          </a:p>
        </p:txBody>
      </p:sp>
      <p:sp>
        <p:nvSpPr>
          <p:cNvPr id="7" name="TextBox 6"/>
          <p:cNvSpPr txBox="1"/>
          <p:nvPr/>
        </p:nvSpPr>
        <p:spPr>
          <a:xfrm>
            <a:off x="204788" y="1065213"/>
            <a:ext cx="4692650" cy="368300"/>
          </a:xfrm>
          <a:prstGeom prst="rect">
            <a:avLst/>
          </a:prstGeom>
          <a:noFill/>
        </p:spPr>
        <p:txBody>
          <a:bodyPr wrap="none">
            <a:spAutoFit/>
          </a:bodyPr>
          <a:lstStyle/>
          <a:p>
            <a:pPr>
              <a:defRPr/>
            </a:pPr>
            <a:r>
              <a:rPr lang="en-US" u="sng" dirty="0">
                <a:latin typeface="+mn-lt"/>
              </a:rPr>
              <a:t>Reduction of gold ions:</a:t>
            </a:r>
            <a:r>
              <a:rPr lang="en-US" dirty="0">
                <a:latin typeface="+mn-lt"/>
              </a:rPr>
              <a:t> Au(III) + 3e</a:t>
            </a:r>
            <a:r>
              <a:rPr lang="en-US" baseline="30000" dirty="0">
                <a:latin typeface="+mn-lt"/>
              </a:rPr>
              <a:t>-</a:t>
            </a:r>
            <a:r>
              <a:rPr lang="en-US" dirty="0">
                <a:latin typeface="+mn-lt"/>
              </a:rPr>
              <a:t> </a:t>
            </a:r>
            <a:r>
              <a:rPr lang="en-US" dirty="0">
                <a:latin typeface="+mn-lt"/>
                <a:cs typeface="Times New Roman"/>
              </a:rPr>
              <a:t>→ Au(0)</a:t>
            </a:r>
            <a:endParaRPr lang="en-US" dirty="0">
              <a:latin typeface="+mn-lt"/>
            </a:endParaRPr>
          </a:p>
        </p:txBody>
      </p:sp>
      <p:sp>
        <p:nvSpPr>
          <p:cNvPr id="52" name="TextBox 51"/>
          <p:cNvSpPr txBox="1"/>
          <p:nvPr/>
        </p:nvSpPr>
        <p:spPr>
          <a:xfrm>
            <a:off x="204788" y="1655763"/>
            <a:ext cx="3621087" cy="369887"/>
          </a:xfrm>
          <a:prstGeom prst="rect">
            <a:avLst/>
          </a:prstGeom>
          <a:noFill/>
        </p:spPr>
        <p:txBody>
          <a:bodyPr wrap="none">
            <a:spAutoFit/>
          </a:bodyPr>
          <a:lstStyle/>
          <a:p>
            <a:pPr>
              <a:defRPr/>
            </a:pPr>
            <a:r>
              <a:rPr lang="en-US" u="sng" dirty="0">
                <a:latin typeface="+mn-lt"/>
              </a:rPr>
              <a:t>Nucleation of Au(0) seed crystals:</a:t>
            </a:r>
          </a:p>
        </p:txBody>
      </p:sp>
      <p:grpSp>
        <p:nvGrpSpPr>
          <p:cNvPr id="2" name="Group 55"/>
          <p:cNvGrpSpPr>
            <a:grpSpLocks/>
          </p:cNvGrpSpPr>
          <p:nvPr/>
        </p:nvGrpSpPr>
        <p:grpSpPr bwMode="auto">
          <a:xfrm>
            <a:off x="688975" y="2073275"/>
            <a:ext cx="2011363" cy="2012950"/>
            <a:chOff x="688932" y="2630466"/>
            <a:chExt cx="2011680" cy="2011680"/>
          </a:xfrm>
        </p:grpSpPr>
        <p:sp>
          <p:nvSpPr>
            <p:cNvPr id="5" name="Oval 4"/>
            <p:cNvSpPr>
              <a:spLocks noChangeAspect="1"/>
            </p:cNvSpPr>
            <p:nvPr/>
          </p:nvSpPr>
          <p:spPr>
            <a:xfrm>
              <a:off x="1090633" y="2739935"/>
              <a:ext cx="146073" cy="147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a:spLocks noChangeAspect="1"/>
            </p:cNvSpPr>
            <p:nvPr/>
          </p:nvSpPr>
          <p:spPr>
            <a:xfrm>
              <a:off x="2254454" y="3058821"/>
              <a:ext cx="146073" cy="1475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a:spLocks noChangeAspect="1"/>
            </p:cNvSpPr>
            <p:nvPr/>
          </p:nvSpPr>
          <p:spPr>
            <a:xfrm>
              <a:off x="1511387" y="320795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a:spLocks noChangeAspect="1"/>
            </p:cNvSpPr>
            <p:nvPr/>
          </p:nvSpPr>
          <p:spPr>
            <a:xfrm>
              <a:off x="2024230" y="3721977"/>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a:spLocks noChangeAspect="1"/>
            </p:cNvSpPr>
            <p:nvPr/>
          </p:nvSpPr>
          <p:spPr>
            <a:xfrm>
              <a:off x="1538379" y="414081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928683" y="3741015"/>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a:spLocks noChangeAspect="1"/>
            </p:cNvSpPr>
            <p:nvPr/>
          </p:nvSpPr>
          <p:spPr>
            <a:xfrm>
              <a:off x="1490746" y="367438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a:spLocks noChangeAspect="1"/>
            </p:cNvSpPr>
            <p:nvPr/>
          </p:nvSpPr>
          <p:spPr>
            <a:xfrm>
              <a:off x="976315" y="3054062"/>
              <a:ext cx="146073" cy="147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a:spLocks noChangeAspect="1"/>
            </p:cNvSpPr>
            <p:nvPr/>
          </p:nvSpPr>
          <p:spPr>
            <a:xfrm>
              <a:off x="1938492" y="2816087"/>
              <a:ext cx="146073" cy="1475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a:spLocks noChangeAspect="1"/>
            </p:cNvSpPr>
            <p:nvPr/>
          </p:nvSpPr>
          <p:spPr>
            <a:xfrm>
              <a:off x="2471976" y="357919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a:spLocks noChangeAspect="1"/>
            </p:cNvSpPr>
            <p:nvPr/>
          </p:nvSpPr>
          <p:spPr>
            <a:xfrm>
              <a:off x="881050" y="422648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a:spLocks noChangeAspect="1"/>
            </p:cNvSpPr>
            <p:nvPr/>
          </p:nvSpPr>
          <p:spPr>
            <a:xfrm>
              <a:off x="2176654" y="429311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6" name="Straight Arrow Connector 45"/>
            <p:cNvCxnSpPr>
              <a:stCxn id="9" idx="4"/>
              <a:endCxn id="13" idx="0"/>
            </p:cNvCxnSpPr>
            <p:nvPr/>
          </p:nvCxnSpPr>
          <p:spPr>
            <a:xfrm rot="5400000">
              <a:off x="1413867" y="3503825"/>
              <a:ext cx="320473" cy="2064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2"/>
              <a:endCxn id="13" idx="6"/>
            </p:cNvCxnSpPr>
            <p:nvPr/>
          </p:nvCxnSpPr>
          <p:spPr>
            <a:xfrm rot="10800000">
              <a:off x="1636819" y="3747361"/>
              <a:ext cx="387411" cy="47595"/>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88932" y="2630466"/>
              <a:ext cx="20116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56"/>
          <p:cNvGrpSpPr>
            <a:grpSpLocks/>
          </p:cNvGrpSpPr>
          <p:nvPr/>
        </p:nvGrpSpPr>
        <p:grpSpPr bwMode="auto">
          <a:xfrm>
            <a:off x="3665538" y="2073275"/>
            <a:ext cx="2011362" cy="2012950"/>
            <a:chOff x="3584532" y="2695184"/>
            <a:chExt cx="2011680" cy="2011680"/>
          </a:xfrm>
        </p:grpSpPr>
        <p:sp>
          <p:nvSpPr>
            <p:cNvPr id="19" name="Oval 18"/>
            <p:cNvSpPr>
              <a:spLocks noChangeAspect="1"/>
            </p:cNvSpPr>
            <p:nvPr/>
          </p:nvSpPr>
          <p:spPr>
            <a:xfrm>
              <a:off x="4243448" y="274119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a:spLocks noChangeAspect="1"/>
            </p:cNvSpPr>
            <p:nvPr/>
          </p:nvSpPr>
          <p:spPr>
            <a:xfrm>
              <a:off x="4559411" y="312671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a:spLocks noChangeAspect="1"/>
            </p:cNvSpPr>
            <p:nvPr/>
          </p:nvSpPr>
          <p:spPr>
            <a:xfrm>
              <a:off x="4643561" y="3569345"/>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a:spLocks noChangeAspect="1"/>
            </p:cNvSpPr>
            <p:nvPr/>
          </p:nvSpPr>
          <p:spPr>
            <a:xfrm>
              <a:off x="4662614" y="3721649"/>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a:spLocks noChangeAspect="1"/>
            </p:cNvSpPr>
            <p:nvPr/>
          </p:nvSpPr>
          <p:spPr>
            <a:xfrm>
              <a:off x="4748353" y="4483168"/>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a:spLocks noChangeAspect="1"/>
            </p:cNvSpPr>
            <p:nvPr/>
          </p:nvSpPr>
          <p:spPr>
            <a:xfrm>
              <a:off x="3662331" y="3816839"/>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a:spLocks noChangeAspect="1"/>
            </p:cNvSpPr>
            <p:nvPr/>
          </p:nvSpPr>
          <p:spPr>
            <a:xfrm>
              <a:off x="4510190" y="3674054"/>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a:spLocks noChangeAspect="1"/>
            </p:cNvSpPr>
            <p:nvPr/>
          </p:nvSpPr>
          <p:spPr>
            <a:xfrm>
              <a:off x="3919547" y="318858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a:spLocks noChangeAspect="1"/>
            </p:cNvSpPr>
            <p:nvPr/>
          </p:nvSpPr>
          <p:spPr>
            <a:xfrm>
              <a:off x="5005569" y="274119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a:spLocks noChangeAspect="1"/>
            </p:cNvSpPr>
            <p:nvPr/>
          </p:nvSpPr>
          <p:spPr>
            <a:xfrm>
              <a:off x="5405682" y="3407522"/>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a:spLocks noChangeAspect="1"/>
            </p:cNvSpPr>
            <p:nvPr/>
          </p:nvSpPr>
          <p:spPr>
            <a:xfrm>
              <a:off x="3824282" y="435942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a:spLocks noChangeAspect="1"/>
            </p:cNvSpPr>
            <p:nvPr/>
          </p:nvSpPr>
          <p:spPr>
            <a:xfrm>
              <a:off x="5310417" y="435942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a:spLocks noChangeAspect="1"/>
            </p:cNvSpPr>
            <p:nvPr/>
          </p:nvSpPr>
          <p:spPr>
            <a:xfrm>
              <a:off x="4484786" y="3532855"/>
              <a:ext cx="390587" cy="39027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3584532" y="2695184"/>
              <a:ext cx="20116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69"/>
          <p:cNvGrpSpPr>
            <a:grpSpLocks/>
          </p:cNvGrpSpPr>
          <p:nvPr/>
        </p:nvGrpSpPr>
        <p:grpSpPr bwMode="auto">
          <a:xfrm>
            <a:off x="6640513" y="2073275"/>
            <a:ext cx="2011362" cy="2012950"/>
            <a:chOff x="6640883" y="2474935"/>
            <a:chExt cx="2011680" cy="2011680"/>
          </a:xfrm>
        </p:grpSpPr>
        <p:sp>
          <p:nvSpPr>
            <p:cNvPr id="31" name="Oval 30"/>
            <p:cNvSpPr>
              <a:spLocks noChangeAspect="1"/>
            </p:cNvSpPr>
            <p:nvPr/>
          </p:nvSpPr>
          <p:spPr>
            <a:xfrm>
              <a:off x="7268044" y="294136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a:spLocks noChangeAspect="1"/>
            </p:cNvSpPr>
            <p:nvPr/>
          </p:nvSpPr>
          <p:spPr>
            <a:xfrm>
              <a:off x="7717378" y="332847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a:spLocks noChangeAspect="1"/>
            </p:cNvSpPr>
            <p:nvPr/>
          </p:nvSpPr>
          <p:spPr>
            <a:xfrm>
              <a:off x="7568130" y="3282463"/>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a:spLocks noChangeAspect="1"/>
            </p:cNvSpPr>
            <p:nvPr/>
          </p:nvSpPr>
          <p:spPr>
            <a:xfrm>
              <a:off x="7591945" y="3434767"/>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a:spLocks noChangeAspect="1"/>
            </p:cNvSpPr>
            <p:nvPr/>
          </p:nvSpPr>
          <p:spPr>
            <a:xfrm>
              <a:off x="7684035" y="4032876"/>
              <a:ext cx="147661"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a:spLocks noChangeAspect="1"/>
            </p:cNvSpPr>
            <p:nvPr/>
          </p:nvSpPr>
          <p:spPr>
            <a:xfrm>
              <a:off x="7466514" y="353471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a:spLocks noChangeAspect="1"/>
            </p:cNvSpPr>
            <p:nvPr/>
          </p:nvSpPr>
          <p:spPr>
            <a:xfrm>
              <a:off x="7439521" y="3380826"/>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a:spLocks noChangeAspect="1"/>
            </p:cNvSpPr>
            <p:nvPr/>
          </p:nvSpPr>
          <p:spPr>
            <a:xfrm>
              <a:off x="7953953" y="286680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a:spLocks noChangeAspect="1"/>
            </p:cNvSpPr>
            <p:nvPr/>
          </p:nvSpPr>
          <p:spPr>
            <a:xfrm>
              <a:off x="7733256" y="348712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a:spLocks noChangeAspect="1"/>
            </p:cNvSpPr>
            <p:nvPr/>
          </p:nvSpPr>
          <p:spPr>
            <a:xfrm>
              <a:off x="7010828" y="3671155"/>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a:spLocks noChangeAspect="1"/>
            </p:cNvSpPr>
            <p:nvPr/>
          </p:nvSpPr>
          <p:spPr>
            <a:xfrm>
              <a:off x="7610998" y="3587071"/>
              <a:ext cx="146073" cy="1459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a:spLocks noChangeAspect="1"/>
            </p:cNvSpPr>
            <p:nvPr/>
          </p:nvSpPr>
          <p:spPr>
            <a:xfrm>
              <a:off x="7417293" y="3252319"/>
              <a:ext cx="516020" cy="51402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6640883" y="2474935"/>
              <a:ext cx="20116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59" name="Straight Arrow Connector 58"/>
          <p:cNvCxnSpPr/>
          <p:nvPr/>
        </p:nvCxnSpPr>
        <p:spPr>
          <a:xfrm>
            <a:off x="2981325" y="3079750"/>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899150" y="3079750"/>
            <a:ext cx="4635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4" name="TextBox 60"/>
          <p:cNvSpPr txBox="1">
            <a:spLocks noChangeArrowheads="1"/>
          </p:cNvSpPr>
          <p:nvPr/>
        </p:nvSpPr>
        <p:spPr bwMode="auto">
          <a:xfrm>
            <a:off x="6550025" y="1516063"/>
            <a:ext cx="218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Seed Crystal</a:t>
            </a:r>
          </a:p>
          <a:p>
            <a:pPr algn="ctr" eaLnBrk="1" hangingPunct="1"/>
            <a:r>
              <a:rPr lang="en-US" altLang="en-US" sz="1600"/>
              <a:t>10’s to 100’s of Atoms</a:t>
            </a:r>
          </a:p>
        </p:txBody>
      </p:sp>
      <p:grpSp>
        <p:nvGrpSpPr>
          <p:cNvPr id="6" name="Group 70"/>
          <p:cNvGrpSpPr>
            <a:grpSpLocks/>
          </p:cNvGrpSpPr>
          <p:nvPr/>
        </p:nvGrpSpPr>
        <p:grpSpPr bwMode="auto">
          <a:xfrm>
            <a:off x="1006475" y="5238750"/>
            <a:ext cx="515938" cy="515938"/>
            <a:chOff x="4103130" y="4882889"/>
            <a:chExt cx="515059" cy="515059"/>
          </a:xfrm>
        </p:grpSpPr>
        <p:sp>
          <p:nvSpPr>
            <p:cNvPr id="62" name="Oval 61"/>
            <p:cNvSpPr>
              <a:spLocks noChangeAspect="1"/>
            </p:cNvSpPr>
            <p:nvPr/>
          </p:nvSpPr>
          <p:spPr>
            <a:xfrm>
              <a:off x="4418505" y="4958959"/>
              <a:ext cx="145801"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a:spLocks noChangeAspect="1"/>
            </p:cNvSpPr>
            <p:nvPr/>
          </p:nvSpPr>
          <p:spPr>
            <a:xfrm>
              <a:off x="4269534" y="4913001"/>
              <a:ext cx="145801"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a:spLocks noChangeAspect="1"/>
            </p:cNvSpPr>
            <p:nvPr/>
          </p:nvSpPr>
          <p:spPr>
            <a:xfrm>
              <a:off x="4293305" y="5065141"/>
              <a:ext cx="145801" cy="147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a:spLocks noChangeAspect="1"/>
            </p:cNvSpPr>
            <p:nvPr/>
          </p:nvSpPr>
          <p:spPr>
            <a:xfrm>
              <a:off x="4168107" y="5166568"/>
              <a:ext cx="147385"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a:spLocks noChangeAspect="1"/>
            </p:cNvSpPr>
            <p:nvPr/>
          </p:nvSpPr>
          <p:spPr>
            <a:xfrm>
              <a:off x="4141165" y="5012842"/>
              <a:ext cx="145801"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a:spLocks noChangeAspect="1"/>
            </p:cNvSpPr>
            <p:nvPr/>
          </p:nvSpPr>
          <p:spPr>
            <a:xfrm>
              <a:off x="4434353" y="5119024"/>
              <a:ext cx="147385" cy="145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a:spLocks noChangeAspect="1"/>
            </p:cNvSpPr>
            <p:nvPr/>
          </p:nvSpPr>
          <p:spPr>
            <a:xfrm>
              <a:off x="4312323" y="5217281"/>
              <a:ext cx="145801" cy="1473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a:spLocks noChangeAspect="1"/>
            </p:cNvSpPr>
            <p:nvPr/>
          </p:nvSpPr>
          <p:spPr>
            <a:xfrm>
              <a:off x="4103130" y="4882889"/>
              <a:ext cx="515059" cy="51505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74" name="Straight Arrow Connector 73"/>
          <p:cNvCxnSpPr/>
          <p:nvPr/>
        </p:nvCxnSpPr>
        <p:spPr>
          <a:xfrm flipV="1">
            <a:off x="1938338" y="5011738"/>
            <a:ext cx="903287"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Can 76"/>
          <p:cNvSpPr/>
          <p:nvPr/>
        </p:nvSpPr>
        <p:spPr>
          <a:xfrm rot="5400000">
            <a:off x="4887119" y="5214144"/>
            <a:ext cx="412750" cy="1563688"/>
          </a:xfrm>
          <a:prstGeom prst="can">
            <a:avLst>
              <a:gd name="adj" fmla="val 45170"/>
            </a:avLst>
          </a:prstGeom>
          <a:solidFill>
            <a:srgbClr val="FFC000"/>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8" name="Straight Arrow Connector 77"/>
          <p:cNvCxnSpPr/>
          <p:nvPr/>
        </p:nvCxnSpPr>
        <p:spPr>
          <a:xfrm>
            <a:off x="1935163" y="5614988"/>
            <a:ext cx="904875"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9" name="TextBox 78"/>
          <p:cNvSpPr txBox="1">
            <a:spLocks noChangeArrowheads="1"/>
          </p:cNvSpPr>
          <p:nvPr/>
        </p:nvSpPr>
        <p:spPr bwMode="auto">
          <a:xfrm>
            <a:off x="3044825" y="5807075"/>
            <a:ext cx="1073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Nanorods</a:t>
            </a:r>
          </a:p>
        </p:txBody>
      </p:sp>
      <p:sp>
        <p:nvSpPr>
          <p:cNvPr id="11280" name="TextBox 79"/>
          <p:cNvSpPr txBox="1">
            <a:spLocks noChangeArrowheads="1"/>
          </p:cNvSpPr>
          <p:nvPr/>
        </p:nvSpPr>
        <p:spPr bwMode="auto">
          <a:xfrm>
            <a:off x="2919413" y="4676775"/>
            <a:ext cx="1436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Spherical</a:t>
            </a:r>
          </a:p>
          <a:p>
            <a:pPr algn="ctr" eaLnBrk="1" hangingPunct="1"/>
            <a:r>
              <a:rPr lang="en-US" altLang="en-US" sz="1600"/>
              <a:t>Nanoparticles</a:t>
            </a:r>
          </a:p>
        </p:txBody>
      </p:sp>
      <p:sp>
        <p:nvSpPr>
          <p:cNvPr id="11281" name="TextBox 80"/>
          <p:cNvSpPr txBox="1">
            <a:spLocks noChangeArrowheads="1"/>
          </p:cNvSpPr>
          <p:nvPr/>
        </p:nvSpPr>
        <p:spPr bwMode="auto">
          <a:xfrm>
            <a:off x="1773238" y="4633913"/>
            <a:ext cx="862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Isotropic</a:t>
            </a:r>
          </a:p>
          <a:p>
            <a:pPr algn="ctr" eaLnBrk="1" hangingPunct="1"/>
            <a:r>
              <a:rPr lang="en-US" altLang="en-US" sz="1400"/>
              <a:t>Growth</a:t>
            </a:r>
          </a:p>
        </p:txBody>
      </p:sp>
      <p:sp>
        <p:nvSpPr>
          <p:cNvPr id="11282" name="TextBox 81"/>
          <p:cNvSpPr txBox="1">
            <a:spLocks noChangeArrowheads="1"/>
          </p:cNvSpPr>
          <p:nvPr/>
        </p:nvSpPr>
        <p:spPr bwMode="auto">
          <a:xfrm>
            <a:off x="1668463" y="5864225"/>
            <a:ext cx="1071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Anisotropic</a:t>
            </a:r>
          </a:p>
          <a:p>
            <a:pPr algn="ctr" eaLnBrk="1" hangingPunct="1"/>
            <a:r>
              <a:rPr lang="en-US" altLang="en-US" sz="1400"/>
              <a:t>Growth</a:t>
            </a:r>
          </a:p>
        </p:txBody>
      </p:sp>
      <p:grpSp>
        <p:nvGrpSpPr>
          <p:cNvPr id="38" name="Group 97"/>
          <p:cNvGrpSpPr>
            <a:grpSpLocks/>
          </p:cNvGrpSpPr>
          <p:nvPr/>
        </p:nvGrpSpPr>
        <p:grpSpPr bwMode="auto">
          <a:xfrm>
            <a:off x="4443413" y="4354513"/>
            <a:ext cx="3916362" cy="1258887"/>
            <a:chOff x="5446064" y="4417627"/>
            <a:chExt cx="3915991" cy="1258785"/>
          </a:xfrm>
        </p:grpSpPr>
        <p:sp>
          <p:nvSpPr>
            <p:cNvPr id="83" name="Arc 82"/>
            <p:cNvSpPr/>
            <p:nvPr/>
          </p:nvSpPr>
          <p:spPr>
            <a:xfrm>
              <a:off x="5973064" y="4417627"/>
              <a:ext cx="1306388" cy="1258785"/>
            </a:xfrm>
            <a:prstGeom prst="arc">
              <a:avLst>
                <a:gd name="adj1" fmla="val 19942861"/>
                <a:gd name="adj2" fmla="val 1710929"/>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5" name="Group 96"/>
            <p:cNvGrpSpPr>
              <a:grpSpLocks/>
            </p:cNvGrpSpPr>
            <p:nvPr/>
          </p:nvGrpSpPr>
          <p:grpSpPr bwMode="auto">
            <a:xfrm>
              <a:off x="5446064" y="4584698"/>
              <a:ext cx="3915991" cy="914404"/>
              <a:chOff x="5458590" y="4584698"/>
              <a:chExt cx="3915991" cy="914404"/>
            </a:xfrm>
          </p:grpSpPr>
          <p:sp>
            <p:nvSpPr>
              <p:cNvPr id="76" name="Oval 75"/>
              <p:cNvSpPr>
                <a:spLocks noChangeAspect="1"/>
              </p:cNvSpPr>
              <p:nvPr/>
            </p:nvSpPr>
            <p:spPr>
              <a:xfrm>
                <a:off x="5458590" y="4708115"/>
                <a:ext cx="598430" cy="598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Diamond 83"/>
              <p:cNvSpPr>
                <a:spLocks noChangeAspect="1"/>
              </p:cNvSpPr>
              <p:nvPr/>
            </p:nvSpPr>
            <p:spPr>
              <a:xfrm>
                <a:off x="7328488" y="4838279"/>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Diamond 84"/>
              <p:cNvSpPr>
                <a:spLocks noChangeAspect="1"/>
              </p:cNvSpPr>
              <p:nvPr/>
            </p:nvSpPr>
            <p:spPr>
              <a:xfrm>
                <a:off x="7284042" y="4704940"/>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Diamond 85"/>
              <p:cNvSpPr>
                <a:spLocks noChangeAspect="1"/>
              </p:cNvSpPr>
              <p:nvPr/>
            </p:nvSpPr>
            <p:spPr>
              <a:xfrm>
                <a:off x="7328488" y="5003366"/>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Diamond 86"/>
              <p:cNvSpPr>
                <a:spLocks noChangeAspect="1"/>
              </p:cNvSpPr>
              <p:nvPr/>
            </p:nvSpPr>
            <p:spPr>
              <a:xfrm>
                <a:off x="7328488" y="5149404"/>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Diamond 87"/>
              <p:cNvSpPr>
                <a:spLocks noChangeAspect="1"/>
              </p:cNvSpPr>
              <p:nvPr/>
            </p:nvSpPr>
            <p:spPr>
              <a:xfrm>
                <a:off x="7271343" y="5289093"/>
                <a:ext cx="119051" cy="119053"/>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p:cNvSpPr/>
              <p:nvPr/>
            </p:nvSpPr>
            <p:spPr>
              <a:xfrm>
                <a:off x="6852283" y="4584300"/>
                <a:ext cx="914313" cy="91432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1" name="Straight Connector 90"/>
              <p:cNvCxnSpPr>
                <a:endCxn id="76" idx="7"/>
              </p:cNvCxnSpPr>
              <p:nvPr/>
            </p:nvCxnSpPr>
            <p:spPr>
              <a:xfrm rot="10800000" flipV="1">
                <a:off x="5969717" y="4584300"/>
                <a:ext cx="876217" cy="2127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76" idx="7"/>
              </p:cNvCxnSpPr>
              <p:nvPr/>
            </p:nvCxnSpPr>
            <p:spPr>
              <a:xfrm rot="10800000">
                <a:off x="5969717" y="4797008"/>
                <a:ext cx="882566" cy="7016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98" name="TextBox 95"/>
              <p:cNvSpPr txBox="1">
                <a:spLocks noChangeArrowheads="1"/>
              </p:cNvSpPr>
              <p:nvPr/>
            </p:nvSpPr>
            <p:spPr bwMode="auto">
              <a:xfrm>
                <a:off x="7756830" y="4749800"/>
                <a:ext cx="1617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Surface capped</a:t>
                </a:r>
              </a:p>
              <a:p>
                <a:pPr algn="ctr" eaLnBrk="1" hangingPunct="1"/>
                <a:r>
                  <a:rPr lang="en-US" altLang="en-US" sz="1400"/>
                  <a:t>with citrate anions</a:t>
                </a:r>
              </a:p>
            </p:txBody>
          </p:sp>
        </p:grpSp>
      </p:grpSp>
      <p:sp>
        <p:nvSpPr>
          <p:cNvPr id="11284" name="TextBox 98"/>
          <p:cNvSpPr txBox="1">
            <a:spLocks noChangeArrowheads="1"/>
          </p:cNvSpPr>
          <p:nvPr/>
        </p:nvSpPr>
        <p:spPr bwMode="auto">
          <a:xfrm>
            <a:off x="5846763" y="5653088"/>
            <a:ext cx="33385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Adding surfactant to growth solution</a:t>
            </a:r>
          </a:p>
          <a:p>
            <a:pPr eaLnBrk="1" hangingPunct="1"/>
            <a:r>
              <a:rPr lang="en-US" altLang="en-US" sz="1400"/>
              <a:t>caps certain crystal faces and promotes</a:t>
            </a:r>
          </a:p>
          <a:p>
            <a:pPr eaLnBrk="1" hangingPunct="1"/>
            <a:r>
              <a:rPr lang="en-US" altLang="en-US" sz="1400"/>
              <a:t>growth only in selected directions.</a:t>
            </a:r>
          </a:p>
        </p:txBody>
      </p:sp>
      <p:sp>
        <p:nvSpPr>
          <p:cNvPr id="100" name="TextBox 99"/>
          <p:cNvSpPr txBox="1"/>
          <p:nvPr/>
        </p:nvSpPr>
        <p:spPr>
          <a:xfrm>
            <a:off x="204788" y="4200525"/>
            <a:ext cx="2684462" cy="369888"/>
          </a:xfrm>
          <a:prstGeom prst="rect">
            <a:avLst/>
          </a:prstGeom>
          <a:noFill/>
        </p:spPr>
        <p:txBody>
          <a:bodyPr wrap="none">
            <a:spAutoFit/>
          </a:bodyPr>
          <a:lstStyle/>
          <a:p>
            <a:pPr>
              <a:defRPr/>
            </a:pPr>
            <a:r>
              <a:rPr lang="en-US" u="sng" dirty="0">
                <a:latin typeface="+mn-lt"/>
              </a:rPr>
              <a:t>Growth of nanoparticles:</a:t>
            </a:r>
          </a:p>
        </p:txBody>
      </p:sp>
      <p:sp>
        <p:nvSpPr>
          <p:cNvPr id="11286" name="TextBox 100"/>
          <p:cNvSpPr txBox="1">
            <a:spLocks noChangeArrowheads="1"/>
          </p:cNvSpPr>
          <p:nvPr/>
        </p:nvSpPr>
        <p:spPr bwMode="auto">
          <a:xfrm>
            <a:off x="309563" y="5314950"/>
            <a:ext cx="661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Seed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143000"/>
          </a:xfrm>
        </p:spPr>
        <p:txBody>
          <a:bodyPr/>
          <a:lstStyle/>
          <a:p>
            <a:r>
              <a:rPr lang="en-US" altLang="en-US" smtClean="0"/>
              <a:t>Colloidial Methods</a:t>
            </a:r>
          </a:p>
        </p:txBody>
      </p:sp>
      <p:sp>
        <p:nvSpPr>
          <p:cNvPr id="12291" name="Rectangle 3"/>
          <p:cNvSpPr>
            <a:spLocks noGrp="1" noChangeArrowheads="1"/>
          </p:cNvSpPr>
          <p:nvPr>
            <p:ph idx="1"/>
          </p:nvPr>
        </p:nvSpPr>
        <p:spPr/>
        <p:txBody>
          <a:bodyPr/>
          <a:lstStyle/>
          <a:p>
            <a:r>
              <a:rPr lang="en-US" altLang="en-US" dirty="0" smtClean="0"/>
              <a:t>Examples: Molybdenum</a:t>
            </a:r>
          </a:p>
          <a:p>
            <a:pPr lvl="1"/>
            <a:r>
              <a:rPr lang="en-US" altLang="en-US" dirty="0" smtClean="0"/>
              <a:t>1-5 nm molybdenum </a:t>
            </a:r>
            <a:r>
              <a:rPr lang="en-US" altLang="en-US" dirty="0" err="1" smtClean="0"/>
              <a:t>nanoparticles</a:t>
            </a:r>
            <a:r>
              <a:rPr lang="en-US" altLang="en-US" dirty="0" smtClean="0"/>
              <a:t> can be created at room temperature by reducing MoCl</a:t>
            </a:r>
            <a:r>
              <a:rPr lang="en-US" altLang="en-US" baseline="-25000" dirty="0" smtClean="0"/>
              <a:t>3</a:t>
            </a:r>
            <a:r>
              <a:rPr lang="en-US" altLang="en-US" dirty="0" smtClean="0"/>
              <a:t> in a toluene solution in the presence of sodium </a:t>
            </a:r>
            <a:r>
              <a:rPr lang="en-US" altLang="en-US" dirty="0" err="1" smtClean="0"/>
              <a:t>triethylborohydride</a:t>
            </a:r>
            <a:r>
              <a:rPr lang="en-US" altLang="en-US" dirty="0" smtClean="0"/>
              <a:t> (NaBEt</a:t>
            </a:r>
            <a:r>
              <a:rPr lang="en-US" altLang="en-US" baseline="-25000" dirty="0" smtClean="0"/>
              <a:t>3</a:t>
            </a:r>
            <a:r>
              <a:rPr lang="en-US" altLang="en-US" dirty="0" smtClean="0"/>
              <a:t>H).</a:t>
            </a:r>
          </a:p>
          <a:p>
            <a:pPr lvl="1"/>
            <a:r>
              <a:rPr lang="en-US" altLang="en-US" dirty="0" smtClean="0"/>
              <a:t>Reaction equation:</a:t>
            </a:r>
          </a:p>
          <a:p>
            <a:pPr lvl="1">
              <a:buFontTx/>
              <a:buNone/>
            </a:pPr>
            <a:r>
              <a:rPr lang="en-US" altLang="en-US" dirty="0" smtClean="0"/>
              <a:t>	MoCl</a:t>
            </a:r>
            <a:r>
              <a:rPr lang="en-US" altLang="en-US" baseline="-25000" dirty="0" smtClean="0"/>
              <a:t>3</a:t>
            </a:r>
            <a:r>
              <a:rPr lang="en-US" altLang="en-US" dirty="0" smtClean="0"/>
              <a:t> + 3NaBEt</a:t>
            </a:r>
            <a:r>
              <a:rPr lang="en-US" altLang="en-US" baseline="-25000" dirty="0" smtClean="0"/>
              <a:t>3</a:t>
            </a:r>
            <a:r>
              <a:rPr lang="en-US" altLang="en-US" dirty="0" smtClean="0"/>
              <a:t>H </a:t>
            </a:r>
            <a:r>
              <a:rPr lang="en-US" altLang="en-US" dirty="0" smtClean="0">
                <a:sym typeface="Wingdings" panose="05000000000000000000" pitchFamily="2" charset="2"/>
              </a:rPr>
              <a:t> Mo + 3NaCl + 3BEt</a:t>
            </a:r>
            <a:r>
              <a:rPr lang="en-US" altLang="en-US" baseline="-25000" dirty="0" smtClean="0">
                <a:sym typeface="Wingdings" panose="05000000000000000000" pitchFamily="2" charset="2"/>
              </a:rPr>
              <a:t>3</a:t>
            </a:r>
            <a:r>
              <a:rPr lang="en-US" altLang="en-US" dirty="0" smtClean="0">
                <a:sym typeface="Wingdings" panose="05000000000000000000" pitchFamily="2" charset="2"/>
              </a:rPr>
              <a:t> + (3/2)H</a:t>
            </a:r>
            <a:r>
              <a:rPr lang="en-US" altLang="en-US" baseline="-25000" dirty="0" smtClean="0">
                <a:sym typeface="Wingdings" panose="05000000000000000000" pitchFamily="2" charset="2"/>
              </a:rPr>
              <a:t>2</a:t>
            </a:r>
            <a:endParaRPr lang="en-US" altLang="en-US" baseline="-25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Colloidal Methods</a:t>
            </a:r>
          </a:p>
        </p:txBody>
      </p:sp>
      <p:sp>
        <p:nvSpPr>
          <p:cNvPr id="13315" name="Rectangle 3"/>
          <p:cNvSpPr>
            <a:spLocks noGrp="1" noChangeArrowheads="1"/>
          </p:cNvSpPr>
          <p:nvPr>
            <p:ph idx="1"/>
          </p:nvPr>
        </p:nvSpPr>
        <p:spPr>
          <a:xfrm>
            <a:off x="381000" y="1600200"/>
            <a:ext cx="4953000" cy="4525963"/>
          </a:xfrm>
        </p:spPr>
        <p:txBody>
          <a:bodyPr/>
          <a:lstStyle/>
          <a:p>
            <a:r>
              <a:rPr lang="en-US" altLang="en-US" smtClean="0"/>
              <a:t>Examples: Iron</a:t>
            </a:r>
          </a:p>
          <a:p>
            <a:pPr lvl="1"/>
            <a:r>
              <a:rPr lang="en-US" altLang="en-US" sz="1800" smtClean="0"/>
              <a:t>The TEM image  to the right shows 3nm Fe nanoparticles produced by reducing FeCl</a:t>
            </a:r>
            <a:r>
              <a:rPr lang="en-US" altLang="en-US" sz="1800" baseline="-25000" smtClean="0"/>
              <a:t>2</a:t>
            </a:r>
            <a:r>
              <a:rPr lang="en-US" altLang="en-US" sz="1800" smtClean="0"/>
              <a:t> with sodium borohydride (NaBH</a:t>
            </a:r>
            <a:r>
              <a:rPr lang="en-US" altLang="en-US" sz="1800" baseline="-25000" smtClean="0"/>
              <a:t>4</a:t>
            </a:r>
            <a:r>
              <a:rPr lang="en-US" altLang="en-US" sz="1800" smtClean="0"/>
              <a:t>) in xylene.  </a:t>
            </a:r>
          </a:p>
          <a:p>
            <a:pPr lvl="1"/>
            <a:r>
              <a:rPr lang="en-US" altLang="en-US" sz="1800" smtClean="0"/>
              <a:t>Trioctylphosphine oxide (TOPO) was introduced as a capping agent to prevent oxidation and aggregation</a:t>
            </a:r>
            <a:endParaRPr lang="en-US" altLang="en-US" sz="1800" baseline="-25000" smtClean="0"/>
          </a:p>
        </p:txBody>
      </p:sp>
      <p:sp>
        <p:nvSpPr>
          <p:cNvPr id="13316" name="Rectangle 3"/>
          <p:cNvSpPr>
            <a:spLocks noChangeArrowheads="1"/>
          </p:cNvSpPr>
          <p:nvPr/>
        </p:nvSpPr>
        <p:spPr bwMode="auto">
          <a:xfrm>
            <a:off x="6705600" y="64008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dirty="0"/>
              <a:t>Phys. Chem. Chem. Phys., 2001, 3, 1661È1665</a:t>
            </a:r>
          </a:p>
        </p:txBody>
      </p:sp>
      <p:pic>
        <p:nvPicPr>
          <p:cNvPr id="133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6671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6"/>
          <p:cNvSpPr txBox="1">
            <a:spLocks noChangeArrowheads="1"/>
          </p:cNvSpPr>
          <p:nvPr/>
        </p:nvSpPr>
        <p:spPr bwMode="auto">
          <a:xfrm>
            <a:off x="5410200" y="5867400"/>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TEM image of Fe nanoparticles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2086</Words>
  <Application>Microsoft Office PowerPoint</Application>
  <PresentationFormat>On-screen Show (4:3)</PresentationFormat>
  <Paragraphs>265</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Agency FB</vt:lpstr>
      <vt:lpstr>Arial</vt:lpstr>
      <vt:lpstr>Calibri</vt:lpstr>
      <vt:lpstr>Times New Roman</vt:lpstr>
      <vt:lpstr>Verdana</vt:lpstr>
      <vt:lpstr>Wingdings</vt:lpstr>
      <vt:lpstr>Office Theme</vt:lpstr>
      <vt:lpstr>PowerPoint Presentation</vt:lpstr>
      <vt:lpstr>PowerPoint Presentation</vt:lpstr>
      <vt:lpstr>PowerPoint Presentation</vt:lpstr>
      <vt:lpstr>Colloidal Methods</vt:lpstr>
      <vt:lpstr>Colloidal Methods</vt:lpstr>
      <vt:lpstr>Example: Formation of Gold Nanoparticles</vt:lpstr>
      <vt:lpstr>Example: Formation of Gold Nanoparticles</vt:lpstr>
      <vt:lpstr>Colloidial Methods</vt:lpstr>
      <vt:lpstr>Colloidal Methods</vt:lpstr>
      <vt:lpstr>Colloidal Methods</vt:lpstr>
      <vt:lpstr>Attrition </vt:lpstr>
      <vt:lpstr>Attrition: Rotary Ball Mill</vt:lpstr>
      <vt:lpstr>Attrition </vt:lpstr>
      <vt:lpstr>Thermal Decomposition</vt:lpstr>
      <vt:lpstr>Thermal Decomposition Apparatus</vt:lpstr>
      <vt:lpstr>Pulsed Laser Methods</vt:lpstr>
      <vt:lpstr>Pulsed Laser Apparatus for Ag Nanoparticles</vt:lpstr>
      <vt:lpstr>PowerPoint Presentation</vt:lpstr>
      <vt:lpstr>PowerPoint Presentation</vt:lpstr>
      <vt:lpstr>PowerPoint Presentation</vt:lpstr>
      <vt:lpstr>Characterisation techniques</vt:lpstr>
      <vt:lpstr>Nanoparticle Applications: Fe</vt:lpstr>
      <vt:lpstr>Nanoparticle Applications: Ag</vt:lpstr>
      <vt:lpstr>Nanoparticle Applications: Gold</vt:lpstr>
      <vt:lpstr>Nanoparticle Applications: Gold</vt:lpstr>
      <vt:lpstr>Nanoparticle Applications: Gold</vt:lpstr>
      <vt:lpstr>More applications of gold</vt:lpstr>
      <vt:lpstr>Metal NP’s in catalysis</vt:lpstr>
      <vt:lpstr>Thin Film Nanotechnology </vt:lpstr>
      <vt:lpstr>PowerPoint Presentation</vt:lpstr>
      <vt:lpstr>PowerPoint Presentation</vt:lpstr>
      <vt:lpstr>Definition:</vt:lpstr>
      <vt:lpstr>Principle:</vt:lpstr>
      <vt:lpstr>Sequential Steps:</vt:lpstr>
      <vt:lpstr>Coating Characteristics </vt:lpstr>
      <vt:lpstr>CVD Apparatus </vt:lpstr>
      <vt:lpstr>Precursors </vt:lpstr>
      <vt:lpstr>Applications</vt:lpstr>
      <vt:lpstr>PHYSICAL VAPOR DEPOSITION</vt:lpstr>
      <vt:lpstr>PowerPoint Presentation</vt:lpstr>
      <vt:lpstr>Cont….</vt:lpstr>
      <vt:lpstr>SPUTTERING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USER</cp:lastModifiedBy>
  <cp:revision>16</cp:revision>
  <dcterms:created xsi:type="dcterms:W3CDTF">2019-06-09T05:55:33Z</dcterms:created>
  <dcterms:modified xsi:type="dcterms:W3CDTF">2020-02-10T04:51:18Z</dcterms:modified>
</cp:coreProperties>
</file>