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3" r:id="rId3"/>
    <p:sldId id="265" r:id="rId4"/>
    <p:sldId id="268" r:id="rId5"/>
    <p:sldId id="269" r:id="rId6"/>
    <p:sldId id="273" r:id="rId7"/>
    <p:sldId id="272" r:id="rId8"/>
    <p:sldId id="266" r:id="rId9"/>
    <p:sldId id="267" r:id="rId10"/>
    <p:sldId id="259" r:id="rId11"/>
    <p:sldId id="262" r:id="rId12"/>
    <p:sldId id="260" r:id="rId13"/>
    <p:sldId id="264" r:id="rId14"/>
    <p:sldId id="261" r:id="rId15"/>
    <p:sldId id="270" r:id="rId16"/>
    <p:sldId id="271" r:id="rId17"/>
    <p:sldId id="274" r:id="rId18"/>
    <p:sldId id="275" r:id="rId19"/>
    <p:sldId id="256" r:id="rId20"/>
    <p:sldId id="2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8" d="100"/>
          <a:sy n="88" d="100"/>
        </p:scale>
        <p:origin x="52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0BB8-CFFB-41CF-AB9A-4244DE54F2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D841592-B758-46BF-A898-A136B7234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2F2C83D-6D68-4C7F-97BA-1C733AF94CD4}"/>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5" name="Footer Placeholder 4">
            <a:extLst>
              <a:ext uri="{FF2B5EF4-FFF2-40B4-BE49-F238E27FC236}">
                <a16:creationId xmlns:a16="http://schemas.microsoft.com/office/drawing/2014/main" id="{1B94C510-CC04-4ED0-9443-73BEE7EDC91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6304114-C9F8-47D9-B3D6-FD613DB15747}"/>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242570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0FCC9-A2FF-4F61-9D88-D653819845B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30B6D2D-CB13-4BD7-93F9-C00263D359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8E6E4E0-EB42-4FE3-81BF-58F97AC00CA0}"/>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5" name="Footer Placeholder 4">
            <a:extLst>
              <a:ext uri="{FF2B5EF4-FFF2-40B4-BE49-F238E27FC236}">
                <a16:creationId xmlns:a16="http://schemas.microsoft.com/office/drawing/2014/main" id="{9B23D3B8-2E0C-46E0-A574-CC90B2AC867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27245CE-6EE8-419A-993E-9EF9470332B0}"/>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250370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3B25B-0595-4097-8952-9E70E85932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49BA450-2953-4466-AD3F-836268BFE3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38ACA3A-0BA8-490E-9F88-8DF854F0180F}"/>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5" name="Footer Placeholder 4">
            <a:extLst>
              <a:ext uri="{FF2B5EF4-FFF2-40B4-BE49-F238E27FC236}">
                <a16:creationId xmlns:a16="http://schemas.microsoft.com/office/drawing/2014/main" id="{29703D44-7039-4A7F-962C-BB353C5D214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66BCC4-4ABA-4FD3-AF68-A5AE0AD6170B}"/>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411825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43A8-6EC3-486D-B7D4-9C1259A9748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896FF48-E9E6-4136-8AF5-C32464F78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CE9FF35-EE4B-4BB0-8E08-B6A3AA9D5FD6}"/>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5" name="Footer Placeholder 4">
            <a:extLst>
              <a:ext uri="{FF2B5EF4-FFF2-40B4-BE49-F238E27FC236}">
                <a16:creationId xmlns:a16="http://schemas.microsoft.com/office/drawing/2014/main" id="{D7543EAE-9CAD-4856-A1A6-79419A77E5C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691C8CE-D7CF-42EB-9719-C7FD3B570EF4}"/>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356816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77D-C0A5-4852-B8CD-09F910C0EE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F5BEC2A-104C-477A-AC56-C8F217E4F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6AA917-C234-45BA-AE78-840B854683A6}"/>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5" name="Footer Placeholder 4">
            <a:extLst>
              <a:ext uri="{FF2B5EF4-FFF2-40B4-BE49-F238E27FC236}">
                <a16:creationId xmlns:a16="http://schemas.microsoft.com/office/drawing/2014/main" id="{28184729-37FC-4D45-A96E-9BE2C6D95B1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5DBA678-167D-4ED3-A740-4ADB0F70678A}"/>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375628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EA5F-1B36-4534-99C8-9D0913FBA0F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5A752F6-71C3-442E-A04F-8FBB0BE22B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904CCE8-CAB5-43A4-AF19-2C4794F25C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6A2B7E9-912B-4071-AACD-07DD3B26343D}"/>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6" name="Footer Placeholder 5">
            <a:extLst>
              <a:ext uri="{FF2B5EF4-FFF2-40B4-BE49-F238E27FC236}">
                <a16:creationId xmlns:a16="http://schemas.microsoft.com/office/drawing/2014/main" id="{E8A4FBB0-E230-4169-8D5A-0F29D74BBD2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717257E-F733-4C85-B80E-ABDBFA8324C0}"/>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264569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D24B-4358-438B-AD4E-AAFFC427295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A0BD13C-7EE9-424C-9E03-91FBBCA326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9F8089-0C2F-46FE-99B1-EE06B94752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AA69455-149B-4D0D-B97B-0C78CD446F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D5EEB1-EF24-453D-9763-20532F865A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C4D5013-FE9F-463F-BD91-AB4F8909103F}"/>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8" name="Footer Placeholder 7">
            <a:extLst>
              <a:ext uri="{FF2B5EF4-FFF2-40B4-BE49-F238E27FC236}">
                <a16:creationId xmlns:a16="http://schemas.microsoft.com/office/drawing/2014/main" id="{9D18A16B-A2AF-4420-B378-04BEA199487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932CCAB-E41F-49C7-B0B5-74C6AE108C40}"/>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2935786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6C24-EB62-4638-AE19-3117AA55862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9219C7E-1C6D-4B7F-805C-AD4CCCC6A9EB}"/>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4" name="Footer Placeholder 3">
            <a:extLst>
              <a:ext uri="{FF2B5EF4-FFF2-40B4-BE49-F238E27FC236}">
                <a16:creationId xmlns:a16="http://schemas.microsoft.com/office/drawing/2014/main" id="{96D02704-CB0A-4FF8-88BA-A9F7C76CDE7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9E8F565-2EFD-4236-8434-7F016C5CE1F4}"/>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2085187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1D9323-4DFB-40AF-9360-230BE83831E1}"/>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3" name="Footer Placeholder 2">
            <a:extLst>
              <a:ext uri="{FF2B5EF4-FFF2-40B4-BE49-F238E27FC236}">
                <a16:creationId xmlns:a16="http://schemas.microsoft.com/office/drawing/2014/main" id="{D564E7FA-098F-4FB5-9CA7-8B3C6B246DA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E98E838-82CF-4E4C-83EC-392D77E229AA}"/>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210593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D7595-29E9-44A8-A4AF-A752D192B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C1CB49C-6B18-405B-A2EC-D3CBE1F688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A2AF3BF-A28F-4A5A-B74B-A5EB33F90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AE49B8-8154-4302-8956-EE3C1A02EE3F}"/>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6" name="Footer Placeholder 5">
            <a:extLst>
              <a:ext uri="{FF2B5EF4-FFF2-40B4-BE49-F238E27FC236}">
                <a16:creationId xmlns:a16="http://schemas.microsoft.com/office/drawing/2014/main" id="{E465DAB5-021F-4586-A9CB-27A57FC51DE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C8BDF49-CC39-4AC1-8086-BE3131E7B30B}"/>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173026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C54A-D29F-4EDA-84FA-AABE7185C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71E646A9-C4EA-4F7B-9B54-485CD0A1D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CA61BC5-8A38-4D9F-B35E-E3A546AC0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D618A-375F-4B80-AB12-B77B28B8FA9C}"/>
              </a:ext>
            </a:extLst>
          </p:cNvPr>
          <p:cNvSpPr>
            <a:spLocks noGrp="1"/>
          </p:cNvSpPr>
          <p:nvPr>
            <p:ph type="dt" sz="half" idx="10"/>
          </p:nvPr>
        </p:nvSpPr>
        <p:spPr/>
        <p:txBody>
          <a:bodyPr/>
          <a:lstStyle/>
          <a:p>
            <a:fld id="{37A59824-B783-4599-A040-D799D3F261B4}" type="datetimeFigureOut">
              <a:rPr lang="en-IN" smtClean="0"/>
              <a:t>02-11-2020</a:t>
            </a:fld>
            <a:endParaRPr lang="en-IN"/>
          </a:p>
        </p:txBody>
      </p:sp>
      <p:sp>
        <p:nvSpPr>
          <p:cNvPr id="6" name="Footer Placeholder 5">
            <a:extLst>
              <a:ext uri="{FF2B5EF4-FFF2-40B4-BE49-F238E27FC236}">
                <a16:creationId xmlns:a16="http://schemas.microsoft.com/office/drawing/2014/main" id="{06F620BD-0331-47BC-A81E-D5A75F227DC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D982BBF-7337-4E4E-93EE-68CBCBCF8DE0}"/>
              </a:ext>
            </a:extLst>
          </p:cNvPr>
          <p:cNvSpPr>
            <a:spLocks noGrp="1"/>
          </p:cNvSpPr>
          <p:nvPr>
            <p:ph type="sldNum" sz="quarter" idx="12"/>
          </p:nvPr>
        </p:nvSpPr>
        <p:spPr/>
        <p:txBody>
          <a:bodyPr/>
          <a:lstStyle/>
          <a:p>
            <a:fld id="{1FACF184-5BA8-48A8-83C5-CCE2C7D80B6E}" type="slidenum">
              <a:rPr lang="en-IN" smtClean="0"/>
              <a:t>‹#›</a:t>
            </a:fld>
            <a:endParaRPr lang="en-IN"/>
          </a:p>
        </p:txBody>
      </p:sp>
    </p:spTree>
    <p:extLst>
      <p:ext uri="{BB962C8B-B14F-4D97-AF65-F5344CB8AC3E}">
        <p14:creationId xmlns:p14="http://schemas.microsoft.com/office/powerpoint/2010/main" val="256550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1EA03-CDE8-4800-86DF-C3C105DCA8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F856E13-B370-4638-AAE8-C92A673919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B28ED21-2370-4AC5-9260-111C4757B5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59824-B783-4599-A040-D799D3F261B4}" type="datetimeFigureOut">
              <a:rPr lang="en-IN" smtClean="0"/>
              <a:t>02-11-2020</a:t>
            </a:fld>
            <a:endParaRPr lang="en-IN"/>
          </a:p>
        </p:txBody>
      </p:sp>
      <p:sp>
        <p:nvSpPr>
          <p:cNvPr id="5" name="Footer Placeholder 4">
            <a:extLst>
              <a:ext uri="{FF2B5EF4-FFF2-40B4-BE49-F238E27FC236}">
                <a16:creationId xmlns:a16="http://schemas.microsoft.com/office/drawing/2014/main" id="{56074355-4B4B-4EB0-A74D-666642ACFB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C611453-7DE3-49C3-A181-99C25A2AF6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CF184-5BA8-48A8-83C5-CCE2C7D80B6E}" type="slidenum">
              <a:rPr lang="en-IN" smtClean="0"/>
              <a:t>‹#›</a:t>
            </a:fld>
            <a:endParaRPr lang="en-IN"/>
          </a:p>
        </p:txBody>
      </p:sp>
    </p:spTree>
    <p:extLst>
      <p:ext uri="{BB962C8B-B14F-4D97-AF65-F5344CB8AC3E}">
        <p14:creationId xmlns:p14="http://schemas.microsoft.com/office/powerpoint/2010/main" val="238602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C614-E8F3-49FA-ADCC-CFCD6E0968D1}"/>
              </a:ext>
            </a:extLst>
          </p:cNvPr>
          <p:cNvSpPr>
            <a:spLocks noGrp="1"/>
          </p:cNvSpPr>
          <p:nvPr>
            <p:ph type="title"/>
          </p:nvPr>
        </p:nvSpPr>
        <p:spPr>
          <a:xfrm>
            <a:off x="1473926" y="2420347"/>
            <a:ext cx="10515600" cy="1325563"/>
          </a:xfrm>
        </p:spPr>
        <p:txBody>
          <a:bodyPr/>
          <a:lstStyle/>
          <a:p>
            <a:r>
              <a:rPr lang="en-US" dirty="0"/>
              <a:t>LiAlH</a:t>
            </a:r>
            <a:r>
              <a:rPr lang="en-US" baseline="-25000" dirty="0"/>
              <a:t>4</a:t>
            </a:r>
            <a:r>
              <a:rPr lang="en-US" dirty="0"/>
              <a:t> ,Boranes (BH</a:t>
            </a:r>
            <a:r>
              <a:rPr lang="en-US" baseline="-25000" dirty="0"/>
              <a:t>3</a:t>
            </a:r>
            <a:r>
              <a:rPr lang="en-US" dirty="0"/>
              <a:t>) and NaBH</a:t>
            </a:r>
            <a:r>
              <a:rPr lang="en-US" baseline="-25000" dirty="0"/>
              <a:t>4</a:t>
            </a:r>
            <a:endParaRPr lang="en-IN" baseline="-25000" dirty="0"/>
          </a:p>
        </p:txBody>
      </p:sp>
      <p:sp>
        <p:nvSpPr>
          <p:cNvPr id="7" name="Content Placeholder 6">
            <a:extLst>
              <a:ext uri="{FF2B5EF4-FFF2-40B4-BE49-F238E27FC236}">
                <a16:creationId xmlns:a16="http://schemas.microsoft.com/office/drawing/2014/main" id="{802B0CC6-0186-49C5-BFC1-2EF3A08DDC85}"/>
              </a:ext>
            </a:extLst>
          </p:cNvPr>
          <p:cNvSpPr>
            <a:spLocks noGrp="1"/>
          </p:cNvSpPr>
          <p:nvPr>
            <p:ph idx="1"/>
          </p:nvPr>
        </p:nvSpPr>
        <p:spPr/>
        <p:txBody>
          <a:bodyPr/>
          <a:lstStyle/>
          <a:p>
            <a:endParaRPr lang="en-IN" dirty="0">
              <a:solidFill>
                <a:srgbClr val="002060"/>
              </a:solidFill>
            </a:endParaRPr>
          </a:p>
        </p:txBody>
      </p:sp>
      <p:pic>
        <p:nvPicPr>
          <p:cNvPr id="4" name="Audio 3">
            <a:hlinkClick r:id="" action="ppaction://media"/>
            <a:extLst>
              <a:ext uri="{FF2B5EF4-FFF2-40B4-BE49-F238E27FC236}">
                <a16:creationId xmlns:a16="http://schemas.microsoft.com/office/drawing/2014/main" id="{23F12F66-737E-4A36-A58F-3B24DCBCE5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4924244"/>
      </p:ext>
    </p:extLst>
  </p:cSld>
  <p:clrMapOvr>
    <a:masterClrMapping/>
  </p:clrMapOvr>
  <mc:AlternateContent xmlns:mc="http://schemas.openxmlformats.org/markup-compatibility/2006">
    <mc:Choice xmlns:p14="http://schemas.microsoft.com/office/powerpoint/2010/main" Requires="p14">
      <p:transition spd="slow" p14:dur="2000" advTm="22166"/>
    </mc:Choice>
    <mc:Fallback>
      <p:transition spd="slow" advTm="2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4C3E-C509-4305-9F9B-576142905B0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A3DC46A-653D-43EE-A315-C9221F48EBF7}"/>
              </a:ext>
            </a:extLst>
          </p:cNvPr>
          <p:cNvSpPr>
            <a:spLocks noGrp="1"/>
          </p:cNvSpPr>
          <p:nvPr>
            <p:ph idx="1"/>
          </p:nvPr>
        </p:nvSpPr>
        <p:spPr/>
        <p:txBody>
          <a:bodyPr/>
          <a:lstStyle/>
          <a:p>
            <a:endParaRPr lang="en-IN" dirty="0"/>
          </a:p>
        </p:txBody>
      </p:sp>
      <p:pic>
        <p:nvPicPr>
          <p:cNvPr id="4" name="Content Placeholder 4">
            <a:extLst>
              <a:ext uri="{FF2B5EF4-FFF2-40B4-BE49-F238E27FC236}">
                <a16:creationId xmlns:a16="http://schemas.microsoft.com/office/drawing/2014/main" id="{4E3023D8-7F03-4660-89B4-EB1AEA8A99C2}"/>
              </a:ext>
            </a:extLst>
          </p:cNvPr>
          <p:cNvPicPr>
            <a:picLocks noChangeAspect="1"/>
          </p:cNvPicPr>
          <p:nvPr/>
        </p:nvPicPr>
        <p:blipFill rotWithShape="1">
          <a:blip r:embed="rId4">
            <a:extLst>
              <a:ext uri="{28A0092B-C50C-407E-A947-70E740481C1C}">
                <a14:useLocalDpi xmlns:a14="http://schemas.microsoft.com/office/drawing/2010/main" val="0"/>
              </a:ext>
            </a:extLst>
          </a:blip>
          <a:srcRect l="4858" t="16683" r="4510" b="56462"/>
          <a:stretch/>
        </p:blipFill>
        <p:spPr>
          <a:xfrm>
            <a:off x="165536" y="168676"/>
            <a:ext cx="10515600" cy="6762013"/>
          </a:xfrm>
          <a:prstGeom prst="rect">
            <a:avLst/>
          </a:prstGeom>
        </p:spPr>
      </p:pic>
      <p:pic>
        <p:nvPicPr>
          <p:cNvPr id="5" name="Audio 4">
            <a:hlinkClick r:id="" action="ppaction://media"/>
            <a:extLst>
              <a:ext uri="{FF2B5EF4-FFF2-40B4-BE49-F238E27FC236}">
                <a16:creationId xmlns:a16="http://schemas.microsoft.com/office/drawing/2014/main" id="{2F53987D-9BB6-40F6-8738-0F6D6EB750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82101188"/>
      </p:ext>
    </p:extLst>
  </p:cSld>
  <p:clrMapOvr>
    <a:masterClrMapping/>
  </p:clrMapOvr>
  <mc:AlternateContent xmlns:mc="http://schemas.openxmlformats.org/markup-compatibility/2006">
    <mc:Choice xmlns:p14="http://schemas.microsoft.com/office/powerpoint/2010/main" Requires="p14">
      <p:transition spd="slow" p14:dur="2000" advTm="190896"/>
    </mc:Choice>
    <mc:Fallback>
      <p:transition spd="slow" advTm="19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B7B6-ACF7-40A7-B836-866A67FA8B65}"/>
              </a:ext>
            </a:extLst>
          </p:cNvPr>
          <p:cNvSpPr>
            <a:spLocks noGrp="1"/>
          </p:cNvSpPr>
          <p:nvPr>
            <p:ph type="title"/>
          </p:nvPr>
        </p:nvSpPr>
        <p:spPr/>
        <p:txBody>
          <a:bodyPr/>
          <a:lstStyle/>
          <a:p>
            <a:endParaRPr lang="en-IN" dirty="0"/>
          </a:p>
        </p:txBody>
      </p:sp>
      <p:pic>
        <p:nvPicPr>
          <p:cNvPr id="5" name="Content Placeholder 4">
            <a:extLst>
              <a:ext uri="{FF2B5EF4-FFF2-40B4-BE49-F238E27FC236}">
                <a16:creationId xmlns:a16="http://schemas.microsoft.com/office/drawing/2014/main" id="{F50497C4-FF8B-46F7-8FFF-D6E6E700293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737" t="44241" r="3538" b="37725"/>
          <a:stretch/>
        </p:blipFill>
        <p:spPr>
          <a:xfrm>
            <a:off x="0" y="813301"/>
            <a:ext cx="12126398" cy="5231398"/>
          </a:xfrm>
          <a:prstGeom prst="rect">
            <a:avLst/>
          </a:prstGeom>
        </p:spPr>
      </p:pic>
      <p:pic>
        <p:nvPicPr>
          <p:cNvPr id="3" name="Audio 2">
            <a:hlinkClick r:id="" action="ppaction://media"/>
            <a:extLst>
              <a:ext uri="{FF2B5EF4-FFF2-40B4-BE49-F238E27FC236}">
                <a16:creationId xmlns:a16="http://schemas.microsoft.com/office/drawing/2014/main" id="{2AF6A6BE-7CEA-47F3-A6EA-3CD39FF514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8851141"/>
      </p:ext>
    </p:extLst>
  </p:cSld>
  <p:clrMapOvr>
    <a:masterClrMapping/>
  </p:clrMapOvr>
  <mc:AlternateContent xmlns:mc="http://schemas.openxmlformats.org/markup-compatibility/2006">
    <mc:Choice xmlns:p14="http://schemas.microsoft.com/office/powerpoint/2010/main" Requires="p14">
      <p:transition spd="slow" p14:dur="2000" advTm="65035"/>
    </mc:Choice>
    <mc:Fallback>
      <p:transition spd="slow" advTm="6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0788B-96CF-4F00-9C62-FBD9076F0FE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5620F28-18FA-4490-BD92-4D71A830421C}"/>
              </a:ext>
            </a:extLst>
          </p:cNvPr>
          <p:cNvSpPr>
            <a:spLocks noGrp="1"/>
          </p:cNvSpPr>
          <p:nvPr>
            <p:ph idx="1"/>
          </p:nvPr>
        </p:nvSpPr>
        <p:spPr/>
        <p:txBody>
          <a:bodyPr/>
          <a:lstStyle/>
          <a:p>
            <a:endParaRPr lang="en-IN" dirty="0"/>
          </a:p>
        </p:txBody>
      </p:sp>
      <p:pic>
        <p:nvPicPr>
          <p:cNvPr id="5" name="Content Placeholder 4">
            <a:extLst>
              <a:ext uri="{FF2B5EF4-FFF2-40B4-BE49-F238E27FC236}">
                <a16:creationId xmlns:a16="http://schemas.microsoft.com/office/drawing/2014/main" id="{45BFA3C2-6E2F-42BA-8532-FD2515D4D3AA}"/>
              </a:ext>
            </a:extLst>
          </p:cNvPr>
          <p:cNvPicPr>
            <a:picLocks noChangeAspect="1"/>
          </p:cNvPicPr>
          <p:nvPr/>
        </p:nvPicPr>
        <p:blipFill rotWithShape="1">
          <a:blip r:embed="rId4">
            <a:extLst>
              <a:ext uri="{28A0092B-C50C-407E-A947-70E740481C1C}">
                <a14:useLocalDpi xmlns:a14="http://schemas.microsoft.com/office/drawing/2010/main" val="0"/>
              </a:ext>
            </a:extLst>
          </a:blip>
          <a:srcRect t="59548" b="16671"/>
          <a:stretch/>
        </p:blipFill>
        <p:spPr>
          <a:xfrm>
            <a:off x="240363" y="107068"/>
            <a:ext cx="11908111" cy="6145686"/>
          </a:xfrm>
          <a:prstGeom prst="rect">
            <a:avLst/>
          </a:prstGeom>
        </p:spPr>
      </p:pic>
      <p:pic>
        <p:nvPicPr>
          <p:cNvPr id="4" name="Audio 3">
            <a:hlinkClick r:id="" action="ppaction://media"/>
            <a:extLst>
              <a:ext uri="{FF2B5EF4-FFF2-40B4-BE49-F238E27FC236}">
                <a16:creationId xmlns:a16="http://schemas.microsoft.com/office/drawing/2014/main" id="{59B36E28-317E-42AC-B89C-062E7B4CC7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41986891"/>
      </p:ext>
    </p:extLst>
  </p:cSld>
  <p:clrMapOvr>
    <a:masterClrMapping/>
  </p:clrMapOvr>
  <mc:AlternateContent xmlns:mc="http://schemas.openxmlformats.org/markup-compatibility/2006">
    <mc:Choice xmlns:p14="http://schemas.microsoft.com/office/powerpoint/2010/main" Requires="p14">
      <p:transition spd="slow" p14:dur="2000" advTm="53938"/>
    </mc:Choice>
    <mc:Fallback>
      <p:transition spd="slow" advTm="53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F95D-EA14-4879-B095-08B1B14EC38C}"/>
              </a:ext>
            </a:extLst>
          </p:cNvPr>
          <p:cNvSpPr>
            <a:spLocks noGrp="1"/>
          </p:cNvSpPr>
          <p:nvPr>
            <p:ph type="title"/>
          </p:nvPr>
        </p:nvSpPr>
        <p:spPr/>
        <p:txBody>
          <a:bodyPr/>
          <a:lstStyle/>
          <a:p>
            <a:endParaRPr lang="en-IN"/>
          </a:p>
        </p:txBody>
      </p:sp>
      <p:pic>
        <p:nvPicPr>
          <p:cNvPr id="4" name="Content Placeholder 4">
            <a:extLst>
              <a:ext uri="{FF2B5EF4-FFF2-40B4-BE49-F238E27FC236}">
                <a16:creationId xmlns:a16="http://schemas.microsoft.com/office/drawing/2014/main" id="{4D744D9E-36DB-4016-B67E-BBB273E585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094" t="15282" r="3423" b="76037"/>
          <a:stretch/>
        </p:blipFill>
        <p:spPr>
          <a:xfrm>
            <a:off x="496389" y="2809058"/>
            <a:ext cx="11190514" cy="2382619"/>
          </a:xfrm>
        </p:spPr>
      </p:pic>
    </p:spTree>
    <p:extLst>
      <p:ext uri="{BB962C8B-B14F-4D97-AF65-F5344CB8AC3E}">
        <p14:creationId xmlns:p14="http://schemas.microsoft.com/office/powerpoint/2010/main" val="84353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1B67-68D3-4140-8F2F-5AB2807FCF46}"/>
              </a:ext>
            </a:extLst>
          </p:cNvPr>
          <p:cNvSpPr>
            <a:spLocks noGrp="1"/>
          </p:cNvSpPr>
          <p:nvPr>
            <p:ph type="title"/>
          </p:nvPr>
        </p:nvSpPr>
        <p:spPr/>
        <p:txBody>
          <a:bodyPr/>
          <a:lstStyle/>
          <a:p>
            <a:r>
              <a:rPr lang="en-IN" dirty="0"/>
              <a:t>NaBH4</a:t>
            </a:r>
          </a:p>
        </p:txBody>
      </p:sp>
      <p:sp>
        <p:nvSpPr>
          <p:cNvPr id="3" name="Content Placeholder 2">
            <a:extLst>
              <a:ext uri="{FF2B5EF4-FFF2-40B4-BE49-F238E27FC236}">
                <a16:creationId xmlns:a16="http://schemas.microsoft.com/office/drawing/2014/main" id="{091AFDAB-6247-4648-93A4-33CBEA6CCAAD}"/>
              </a:ext>
            </a:extLst>
          </p:cNvPr>
          <p:cNvSpPr>
            <a:spLocks noGrp="1"/>
          </p:cNvSpPr>
          <p:nvPr>
            <p:ph idx="1"/>
          </p:nvPr>
        </p:nvSpPr>
        <p:spPr/>
        <p:txBody>
          <a:bodyPr/>
          <a:lstStyle/>
          <a:p>
            <a:endParaRPr lang="en-IN" dirty="0"/>
          </a:p>
        </p:txBody>
      </p:sp>
      <p:pic>
        <p:nvPicPr>
          <p:cNvPr id="4" name="Content Placeholder 4">
            <a:extLst>
              <a:ext uri="{FF2B5EF4-FFF2-40B4-BE49-F238E27FC236}">
                <a16:creationId xmlns:a16="http://schemas.microsoft.com/office/drawing/2014/main" id="{38D6A388-59E6-497C-9EDE-AC48FE2B1AF7}"/>
              </a:ext>
            </a:extLst>
          </p:cNvPr>
          <p:cNvPicPr>
            <a:picLocks noChangeAspect="1"/>
          </p:cNvPicPr>
          <p:nvPr/>
        </p:nvPicPr>
        <p:blipFill rotWithShape="1">
          <a:blip r:embed="rId4">
            <a:extLst>
              <a:ext uri="{28A0092B-C50C-407E-A947-70E740481C1C}">
                <a14:useLocalDpi xmlns:a14="http://schemas.microsoft.com/office/drawing/2010/main" val="0"/>
              </a:ext>
            </a:extLst>
          </a:blip>
          <a:srcRect t="34682" b="39086"/>
          <a:stretch/>
        </p:blipFill>
        <p:spPr>
          <a:xfrm>
            <a:off x="1601077" y="1419497"/>
            <a:ext cx="8932809" cy="5085206"/>
          </a:xfrm>
          <a:prstGeom prst="rect">
            <a:avLst/>
          </a:prstGeom>
        </p:spPr>
      </p:pic>
      <p:pic>
        <p:nvPicPr>
          <p:cNvPr id="5" name="Audio 4">
            <a:hlinkClick r:id="" action="ppaction://media"/>
            <a:extLst>
              <a:ext uri="{FF2B5EF4-FFF2-40B4-BE49-F238E27FC236}">
                <a16:creationId xmlns:a16="http://schemas.microsoft.com/office/drawing/2014/main" id="{40DBD1FD-4B5F-4442-821E-5ACD8891C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7854619"/>
      </p:ext>
    </p:extLst>
  </p:cSld>
  <p:clrMapOvr>
    <a:masterClrMapping/>
  </p:clrMapOvr>
  <mc:AlternateContent xmlns:mc="http://schemas.openxmlformats.org/markup-compatibility/2006">
    <mc:Choice xmlns:p14="http://schemas.microsoft.com/office/powerpoint/2010/main" Requires="p14">
      <p:transition spd="slow" p14:dur="2000" advTm="71760"/>
    </mc:Choice>
    <mc:Fallback>
      <p:transition spd="slow" advTm="7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AEAC7B-E098-4673-9D31-CDBCBB74C2C2}"/>
              </a:ext>
            </a:extLst>
          </p:cNvPr>
          <p:cNvSpPr>
            <a:spLocks noGrp="1"/>
          </p:cNvSpPr>
          <p:nvPr>
            <p:ph idx="1"/>
          </p:nvPr>
        </p:nvSpPr>
        <p:spPr>
          <a:xfrm>
            <a:off x="341811" y="440961"/>
            <a:ext cx="10515600" cy="5663747"/>
          </a:xfrm>
        </p:spPr>
        <p:txBody>
          <a:bodyPr>
            <a:noAutofit/>
          </a:bodyPr>
          <a:lstStyle/>
          <a:p>
            <a:pPr algn="l"/>
            <a:r>
              <a:rPr lang="en-US" sz="2000" b="1" i="0" u="none" strike="noStrike" baseline="0" dirty="0">
                <a:solidFill>
                  <a:srgbClr val="034694"/>
                </a:solidFill>
                <a:latin typeface="Times New Roman" panose="02020603050405020304" pitchFamily="18" charset="0"/>
                <a:cs typeface="Times New Roman" panose="02020603050405020304" pitchFamily="18" charset="0"/>
              </a:rPr>
              <a:t>How to reduce carboxylic acids to alcohols---------------BH</a:t>
            </a:r>
            <a:r>
              <a:rPr lang="en-US" sz="2000" b="1" i="0" u="none" strike="noStrike" baseline="-25000" dirty="0">
                <a:solidFill>
                  <a:srgbClr val="034694"/>
                </a:solidFill>
                <a:latin typeface="Times New Roman" panose="02020603050405020304" pitchFamily="18" charset="0"/>
                <a:cs typeface="Times New Roman" panose="02020603050405020304" pitchFamily="18" charset="0"/>
              </a:rPr>
              <a:t>3</a:t>
            </a:r>
          </a:p>
          <a:p>
            <a:pPr algn="just">
              <a:lnSpc>
                <a:spcPct val="150000"/>
              </a:lnSpc>
            </a:pPr>
            <a:r>
              <a:rPr lang="en-US" sz="2000" b="0" i="0" u="none" strike="noStrike" baseline="0" dirty="0">
                <a:solidFill>
                  <a:srgbClr val="000000"/>
                </a:solidFill>
                <a:highlight>
                  <a:srgbClr val="FFFF00"/>
                </a:highlight>
                <a:latin typeface="Times New Roman" panose="02020603050405020304" pitchFamily="18" charset="0"/>
                <a:cs typeface="Times New Roman" panose="02020603050405020304" pitchFamily="18" charset="0"/>
              </a:rPr>
              <a:t>The best reagent for this is borane, BH</a:t>
            </a:r>
            <a:r>
              <a:rPr lang="en-US" sz="2000" b="0" i="0" u="none" strike="noStrike" baseline="-25000" dirty="0">
                <a:solidFill>
                  <a:srgbClr val="000000"/>
                </a:solidFill>
                <a:highlight>
                  <a:srgbClr val="FFFF00"/>
                </a:highlight>
                <a:latin typeface="Times New Roman" panose="02020603050405020304" pitchFamily="18" charset="0"/>
                <a:cs typeface="Times New Roman" panose="02020603050405020304" pitchFamily="18" charset="0"/>
              </a:rPr>
              <a:t>3</a:t>
            </a:r>
            <a:r>
              <a:rPr lang="en-US" sz="2000" b="0" i="0" u="none" strike="noStrike" baseline="0" dirty="0">
                <a:solidFill>
                  <a:srgbClr val="000000"/>
                </a:solidFill>
                <a:latin typeface="Times New Roman" panose="02020603050405020304" pitchFamily="18" charset="0"/>
                <a:cs typeface="Times New Roman" panose="02020603050405020304" pitchFamily="18" charset="0"/>
              </a:rPr>
              <a:t>. Borane is, in fact, a gas with the structure B2H6, but it can be ‘tamed’ as a liquid by complexing it with ether (Et2O), THF, or dimethyl sulfide </a:t>
            </a:r>
            <a:r>
              <a:rPr lang="en-IN" sz="2000" b="0" i="0" u="none" strike="noStrike" baseline="0" dirty="0">
                <a:solidFill>
                  <a:srgbClr val="000000"/>
                </a:solidFill>
                <a:latin typeface="Times New Roman" panose="02020603050405020304" pitchFamily="18" charset="0"/>
                <a:cs typeface="Times New Roman" panose="02020603050405020304" pitchFamily="18" charset="0"/>
              </a:rPr>
              <a:t>(DMS, Me</a:t>
            </a:r>
            <a:r>
              <a:rPr lang="en-IN" sz="2000" b="0" i="0" u="none" strike="noStrike" baseline="-25000" dirty="0">
                <a:solidFill>
                  <a:srgbClr val="000000"/>
                </a:solidFill>
                <a:latin typeface="Times New Roman" panose="02020603050405020304" pitchFamily="18" charset="0"/>
                <a:cs typeface="Times New Roman" panose="02020603050405020304" pitchFamily="18" charset="0"/>
              </a:rPr>
              <a:t>2</a:t>
            </a:r>
            <a:r>
              <a:rPr lang="en-IN" sz="2000" b="0" i="0" u="none" strike="noStrike" baseline="0" dirty="0">
                <a:solidFill>
                  <a:srgbClr val="000000"/>
                </a:solidFill>
                <a:latin typeface="Times New Roman" panose="02020603050405020304" pitchFamily="18" charset="0"/>
                <a:cs typeface="Times New Roman" panose="02020603050405020304" pitchFamily="18" charset="0"/>
              </a:rPr>
              <a:t>S). </a:t>
            </a:r>
            <a:r>
              <a:rPr lang="en-US" sz="2000" b="0" i="0" u="none" strike="noStrike" baseline="0" dirty="0">
                <a:solidFill>
                  <a:srgbClr val="000000"/>
                </a:solidFill>
                <a:latin typeface="Times New Roman" panose="02020603050405020304" pitchFamily="18" charset="0"/>
                <a:cs typeface="Times New Roman" panose="02020603050405020304" pitchFamily="18" charset="0"/>
              </a:rPr>
              <a:t>Although borane appears superficially similar to borohydride, it is not charged, and that makes all the difference to its reactivity. Whereas borohydride reacts best with the most electro </a:t>
            </a:r>
            <a:r>
              <a:rPr lang="en-US" sz="2000" b="0" i="0" u="none" strike="noStrike" baseline="0" dirty="0" err="1">
                <a:solidFill>
                  <a:srgbClr val="000000"/>
                </a:solidFill>
                <a:latin typeface="Times New Roman" panose="02020603050405020304" pitchFamily="18" charset="0"/>
                <a:cs typeface="Times New Roman" panose="02020603050405020304" pitchFamily="18" charset="0"/>
              </a:rPr>
              <a:t>philic</a:t>
            </a:r>
            <a:r>
              <a:rPr lang="en-US" sz="2000" b="0" i="0" u="none" strike="noStrike" baseline="0" dirty="0">
                <a:solidFill>
                  <a:srgbClr val="000000"/>
                </a:solidFill>
                <a:latin typeface="Times New Roman" panose="02020603050405020304" pitchFamily="18" charset="0"/>
                <a:cs typeface="Times New Roman" panose="02020603050405020304" pitchFamily="18" charset="0"/>
              </a:rPr>
              <a:t> carbonyl groups, borane’s reactivity is dominated by its desire to accept an electron pair into the boron’s empty p orbital. In the context of carbonyl group reductions, this means that </a:t>
            </a:r>
            <a:r>
              <a:rPr lang="en-US" sz="2000" b="1" i="0" u="none" strike="noStrike" baseline="0" dirty="0">
                <a:solidFill>
                  <a:srgbClr val="000000"/>
                </a:solidFill>
                <a:latin typeface="Times New Roman" panose="02020603050405020304" pitchFamily="18" charset="0"/>
                <a:cs typeface="Times New Roman" panose="02020603050405020304" pitchFamily="18" charset="0"/>
              </a:rPr>
              <a:t>borane reduces electron-rich carbonyl groups fastest</a:t>
            </a:r>
            <a:r>
              <a:rPr lang="en-US" sz="2000" b="0" i="0" u="none" strike="noStrike" baseline="0" dirty="0">
                <a:solidFill>
                  <a:srgbClr val="000000"/>
                </a:solidFill>
                <a:latin typeface="Times New Roman" panose="02020603050405020304" pitchFamily="18" charset="0"/>
                <a:cs typeface="Times New Roman" panose="02020603050405020304" pitchFamily="18" charset="0"/>
              </a:rPr>
              <a:t>. The carbonyl groups of </a:t>
            </a:r>
            <a:r>
              <a:rPr lang="en-US" sz="2000" b="0" i="0" u="none" strike="noStrike" baseline="0" dirty="0">
                <a:latin typeface="Times New Roman" panose="02020603050405020304" pitchFamily="18" charset="0"/>
                <a:cs typeface="Times New Roman" panose="02020603050405020304" pitchFamily="18" charset="0"/>
              </a:rPr>
              <a:t>acyl chlorides and esters are relatively electron-poor (Cl and OR are very electronegative);</a:t>
            </a:r>
          </a:p>
          <a:p>
            <a:pPr marL="0" indent="0" algn="l">
              <a:lnSpc>
                <a:spcPct val="150000"/>
              </a:lnSpc>
              <a:buNone/>
            </a:pPr>
            <a:r>
              <a:rPr lang="en-US" sz="2000" b="0" i="0" u="none" strike="noStrike" baseline="0" dirty="0">
                <a:latin typeface="Times New Roman" panose="02020603050405020304" pitchFamily="18" charset="0"/>
                <a:cs typeface="Times New Roman" panose="02020603050405020304" pitchFamily="18" charset="0"/>
              </a:rPr>
              <a:t>   borane will not touch acyl chlorides and reduces esters only slowly. But it will reduce very effectively both carboxylic acids and amides.</a:t>
            </a:r>
            <a:endParaRPr lang="en-IN" sz="2000" dirty="0">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95765C68-81E8-4660-86A1-2E5D28A50D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31305318"/>
      </p:ext>
    </p:extLst>
  </p:cSld>
  <p:clrMapOvr>
    <a:masterClrMapping/>
  </p:clrMapOvr>
  <mc:AlternateContent xmlns:mc="http://schemas.openxmlformats.org/markup-compatibility/2006">
    <mc:Choice xmlns:p14="http://schemas.microsoft.com/office/powerpoint/2010/main" Requires="p14">
      <p:transition spd="slow" p14:dur="2000" advTm="131953"/>
    </mc:Choice>
    <mc:Fallback>
      <p:transition spd="slow" advTm="13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C793-271B-4C75-9C61-6C2E4C042A43}"/>
              </a:ext>
            </a:extLst>
          </p:cNvPr>
          <p:cNvSpPr>
            <a:spLocks noGrp="1"/>
          </p:cNvSpPr>
          <p:nvPr>
            <p:ph type="title"/>
          </p:nvPr>
        </p:nvSpPr>
        <p:spPr/>
        <p:txBody>
          <a:bodyPr/>
          <a:lstStyle/>
          <a:p>
            <a:r>
              <a:rPr lang="en-US" sz="1800" b="0" i="0" u="none" strike="noStrike" baseline="0" dirty="0">
                <a:latin typeface="StoneSerifStd-Medium"/>
              </a:rPr>
              <a:t>Borane is a highly </a:t>
            </a:r>
            <a:r>
              <a:rPr lang="en-US" sz="1800" b="0" i="0" u="none" strike="noStrike" baseline="0" dirty="0" err="1">
                <a:latin typeface="StoneSerifStd-Medium"/>
              </a:rPr>
              <a:t>chemoselective</a:t>
            </a:r>
            <a:r>
              <a:rPr lang="en-US" sz="1800" b="0" i="0" u="none" strike="noStrike" baseline="0" dirty="0">
                <a:latin typeface="StoneSerifStd-Medium"/>
              </a:rPr>
              <a:t> reagent for the reduction of carboxylic acids in the presence</a:t>
            </a:r>
            <a:br>
              <a:rPr lang="en-US" sz="1800" b="0" i="0" u="none" strike="noStrike" baseline="0" dirty="0">
                <a:latin typeface="StoneSerifStd-Medium"/>
              </a:rPr>
            </a:br>
            <a:r>
              <a:rPr lang="en-US" sz="1800" b="0" i="0" u="none" strike="noStrike" baseline="0" dirty="0">
                <a:latin typeface="StoneSerifStd-Medium"/>
              </a:rPr>
              <a:t>of other reducible functional groups such as esters, and even ketones.</a:t>
            </a:r>
            <a:endParaRPr lang="en-IN" dirty="0"/>
          </a:p>
        </p:txBody>
      </p:sp>
      <p:sp>
        <p:nvSpPr>
          <p:cNvPr id="3" name="Content Placeholder 2">
            <a:extLst>
              <a:ext uri="{FF2B5EF4-FFF2-40B4-BE49-F238E27FC236}">
                <a16:creationId xmlns:a16="http://schemas.microsoft.com/office/drawing/2014/main" id="{8A8ED91D-01B7-4265-A169-6F3A6AF23493}"/>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B66A1973-D51C-47F3-8507-73DADBA99ED8}"/>
              </a:ext>
            </a:extLst>
          </p:cNvPr>
          <p:cNvPicPr>
            <a:picLocks noChangeAspect="1"/>
          </p:cNvPicPr>
          <p:nvPr/>
        </p:nvPicPr>
        <p:blipFill rotWithShape="1">
          <a:blip r:embed="rId4"/>
          <a:srcRect l="40857" t="51302" r="29286" b="40398"/>
          <a:stretch/>
        </p:blipFill>
        <p:spPr>
          <a:xfrm>
            <a:off x="1045028" y="1825626"/>
            <a:ext cx="10253427" cy="1603374"/>
          </a:xfrm>
          <a:prstGeom prst="rect">
            <a:avLst/>
          </a:prstGeom>
        </p:spPr>
      </p:pic>
      <p:pic>
        <p:nvPicPr>
          <p:cNvPr id="4" name="Audio 3">
            <a:hlinkClick r:id="" action="ppaction://media"/>
            <a:extLst>
              <a:ext uri="{FF2B5EF4-FFF2-40B4-BE49-F238E27FC236}">
                <a16:creationId xmlns:a16="http://schemas.microsoft.com/office/drawing/2014/main" id="{D7FCAD66-4E6C-4CDD-877E-1786A7F4A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3223485"/>
      </p:ext>
    </p:extLst>
  </p:cSld>
  <p:clrMapOvr>
    <a:masterClrMapping/>
  </p:clrMapOvr>
  <mc:AlternateContent xmlns:mc="http://schemas.openxmlformats.org/markup-compatibility/2006">
    <mc:Choice xmlns:p14="http://schemas.microsoft.com/office/powerpoint/2010/main" Requires="p14">
      <p:transition spd="slow" p14:dur="2000" advTm="40294"/>
    </mc:Choice>
    <mc:Fallback>
      <p:transition spd="slow" advTm="40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DDA4E3-0653-4932-99D6-E12BE14C2CC6}"/>
              </a:ext>
            </a:extLst>
          </p:cNvPr>
          <p:cNvPicPr>
            <a:picLocks noGrp="1" noChangeAspect="1"/>
          </p:cNvPicPr>
          <p:nvPr>
            <p:ph idx="1"/>
          </p:nvPr>
        </p:nvPicPr>
        <p:blipFill rotWithShape="1">
          <a:blip r:embed="rId4"/>
          <a:srcRect l="40857" t="68347" r="29286" b="3746"/>
          <a:stretch/>
        </p:blipFill>
        <p:spPr>
          <a:xfrm>
            <a:off x="1280161" y="1279533"/>
            <a:ext cx="10084526" cy="5302114"/>
          </a:xfrm>
          <a:prstGeom prst="rect">
            <a:avLst/>
          </a:prstGeom>
        </p:spPr>
      </p:pic>
      <p:sp>
        <p:nvSpPr>
          <p:cNvPr id="6" name="TextBox 5">
            <a:extLst>
              <a:ext uri="{FF2B5EF4-FFF2-40B4-BE49-F238E27FC236}">
                <a16:creationId xmlns:a16="http://schemas.microsoft.com/office/drawing/2014/main" id="{53E62721-458C-48C9-815D-81611EF57A36}"/>
              </a:ext>
            </a:extLst>
          </p:cNvPr>
          <p:cNvSpPr txBox="1"/>
          <p:nvPr/>
        </p:nvSpPr>
        <p:spPr>
          <a:xfrm>
            <a:off x="487679" y="339634"/>
            <a:ext cx="11028981" cy="830997"/>
          </a:xfrm>
          <a:prstGeom prst="rect">
            <a:avLst/>
          </a:prstGeom>
          <a:noFill/>
        </p:spPr>
        <p:txBody>
          <a:bodyPr wrap="none" rtlCol="0">
            <a:spAutoFit/>
          </a:bodyPr>
          <a:lstStyle/>
          <a:p>
            <a:pPr algn="l"/>
            <a:r>
              <a:rPr lang="en-US" sz="2400" b="0" i="0" u="none" strike="noStrike" baseline="0" dirty="0">
                <a:latin typeface="Times New Roman" panose="02020603050405020304" pitchFamily="18" charset="0"/>
                <a:cs typeface="Times New Roman" panose="02020603050405020304" pitchFamily="18" charset="0"/>
              </a:rPr>
              <a:t>Borane and lithium borohydride are a most useful pair of reducing agents, with opposite</a:t>
            </a:r>
          </a:p>
          <a:p>
            <a:pPr algn="l"/>
            <a:r>
              <a:rPr lang="en-IN" sz="2400" b="0" i="0" u="none" strike="noStrike" baseline="0" dirty="0" err="1">
                <a:latin typeface="Times New Roman" panose="02020603050405020304" pitchFamily="18" charset="0"/>
                <a:cs typeface="Times New Roman" panose="02020603050405020304" pitchFamily="18" charset="0"/>
              </a:rPr>
              <a:t>selectivities</a:t>
            </a:r>
            <a:endParaRPr lang="en-IN" sz="2400" dirty="0">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E2478219-0FF7-4EEF-B7DB-0B38CCEB2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12877542"/>
      </p:ext>
    </p:extLst>
  </p:cSld>
  <p:clrMapOvr>
    <a:masterClrMapping/>
  </p:clrMapOvr>
  <mc:AlternateContent xmlns:mc="http://schemas.openxmlformats.org/markup-compatibility/2006">
    <mc:Choice xmlns:p14="http://schemas.microsoft.com/office/powerpoint/2010/main" Requires="p14">
      <p:transition spd="slow" p14:dur="2000" advTm="162201"/>
    </mc:Choice>
    <mc:Fallback>
      <p:transition spd="slow" advTm="16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C500-DA79-4CED-9090-E3BF1DA0F9DE}"/>
              </a:ext>
            </a:extLst>
          </p:cNvPr>
          <p:cNvSpPr>
            <a:spLocks noGrp="1"/>
          </p:cNvSpPr>
          <p:nvPr>
            <p:ph type="title"/>
          </p:nvPr>
        </p:nvSpPr>
        <p:spPr/>
        <p:txBody>
          <a:bodyPr>
            <a:noAutofit/>
          </a:bodyPr>
          <a:lstStyle/>
          <a:p>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r>
              <a:rPr lang="en-US" sz="2800" b="1" i="0" u="none" strike="noStrike" baseline="0" dirty="0">
                <a:solidFill>
                  <a:srgbClr val="034694"/>
                </a:solidFill>
                <a:latin typeface="Times New Roman" panose="02020603050405020304" pitchFamily="18" charset="0"/>
                <a:cs typeface="Times New Roman" panose="02020603050405020304" pitchFamily="18" charset="0"/>
              </a:rPr>
              <a:t>How to reduce aldehydes and ketones to alcohols? Best option is NaBH4</a:t>
            </a: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r>
              <a:rPr lang="en-US" sz="2800" b="1" i="0" u="none" strike="noStrike" baseline="0" dirty="0">
                <a:solidFill>
                  <a:srgbClr val="034694"/>
                </a:solidFill>
                <a:latin typeface="Times New Roman" panose="02020603050405020304" pitchFamily="18" charset="0"/>
                <a:cs typeface="Times New Roman" panose="02020603050405020304" pitchFamily="18" charset="0"/>
              </a:rPr>
              <a:t>How to reduce esters to alcohols? Best option is LiAlH4 or LiBH4 in alcoholic </a:t>
            </a:r>
            <a:r>
              <a:rPr lang="en-US" sz="2800" b="1" i="0" u="none" strike="noStrike" baseline="0" dirty="0" err="1">
                <a:solidFill>
                  <a:srgbClr val="034694"/>
                </a:solidFill>
                <a:latin typeface="Times New Roman" panose="02020603050405020304" pitchFamily="18" charset="0"/>
                <a:cs typeface="Times New Roman" panose="02020603050405020304" pitchFamily="18" charset="0"/>
              </a:rPr>
              <a:t>soln</a:t>
            </a: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r>
              <a:rPr lang="en-US" sz="2800" b="1" i="0" u="none" strike="noStrike" baseline="0" dirty="0">
                <a:solidFill>
                  <a:srgbClr val="034694"/>
                </a:solidFill>
                <a:latin typeface="Times New Roman" panose="02020603050405020304" pitchFamily="18" charset="0"/>
                <a:cs typeface="Times New Roman" panose="02020603050405020304" pitchFamily="18" charset="0"/>
              </a:rPr>
              <a:t>How to reduce amides to amines? LiAlH4 or BH3</a:t>
            </a: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br>
              <a:rPr lang="en-US" sz="2800" b="1" i="0" u="none" strike="noStrike" baseline="0" dirty="0">
                <a:solidFill>
                  <a:srgbClr val="034694"/>
                </a:solidFill>
                <a:latin typeface="Times New Roman" panose="02020603050405020304" pitchFamily="18" charset="0"/>
                <a:cs typeface="Times New Roman" panose="02020603050405020304" pitchFamily="18" charset="0"/>
              </a:rPr>
            </a:br>
            <a:r>
              <a:rPr lang="en-US" sz="2800" b="1" i="0" u="none" strike="noStrike" baseline="0" dirty="0">
                <a:solidFill>
                  <a:srgbClr val="034694"/>
                </a:solidFill>
                <a:latin typeface="Times New Roman" panose="02020603050405020304" pitchFamily="18" charset="0"/>
                <a:cs typeface="Times New Roman" panose="02020603050405020304" pitchFamily="18" charset="0"/>
              </a:rPr>
              <a:t>How to reduce carboxylic acids to alcohols? Best is BH3</a:t>
            </a:r>
            <a:endParaRPr lang="en-IN" sz="28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D17863D6-9F2C-4274-97BF-D15A401B00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94196658"/>
      </p:ext>
    </p:extLst>
  </p:cSld>
  <p:clrMapOvr>
    <a:masterClrMapping/>
  </p:clrMapOvr>
  <mc:AlternateContent xmlns:mc="http://schemas.openxmlformats.org/markup-compatibility/2006">
    <mc:Choice xmlns:p14="http://schemas.microsoft.com/office/powerpoint/2010/main" Requires="p14">
      <p:transition spd="slow" p14:dur="2000" advTm="68928"/>
    </mc:Choice>
    <mc:Fallback>
      <p:transition spd="slow" advTm="68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01B1-8BE5-44F1-AD38-22082E1571EE}"/>
              </a:ext>
            </a:extLst>
          </p:cNvPr>
          <p:cNvSpPr>
            <a:spLocks noGrp="1"/>
          </p:cNvSpPr>
          <p:nvPr>
            <p:ph type="ctrTitle"/>
          </p:nvPr>
        </p:nvSpPr>
        <p:spPr/>
        <p:txBody>
          <a:bodyPr/>
          <a:lstStyle/>
          <a:p>
            <a:endParaRPr lang="en-IN"/>
          </a:p>
        </p:txBody>
      </p:sp>
      <p:sp>
        <p:nvSpPr>
          <p:cNvPr id="3" name="Subtitle 2">
            <a:extLst>
              <a:ext uri="{FF2B5EF4-FFF2-40B4-BE49-F238E27FC236}">
                <a16:creationId xmlns:a16="http://schemas.microsoft.com/office/drawing/2014/main" id="{FB2DA0CB-C2F4-44A1-AEF6-9495DCE6CB18}"/>
              </a:ext>
            </a:extLst>
          </p:cNvPr>
          <p:cNvSpPr>
            <a:spLocks noGrp="1"/>
          </p:cNvSpPr>
          <p:nvPr>
            <p:ph type="subTitle" idx="1"/>
          </p:nvPr>
        </p:nvSpPr>
        <p:spPr/>
        <p:txBody>
          <a:bodyPr/>
          <a:lstStyle/>
          <a:p>
            <a:endParaRPr lang="en-IN"/>
          </a:p>
        </p:txBody>
      </p:sp>
      <p:pic>
        <p:nvPicPr>
          <p:cNvPr id="5" name="Picture 4">
            <a:extLst>
              <a:ext uri="{FF2B5EF4-FFF2-40B4-BE49-F238E27FC236}">
                <a16:creationId xmlns:a16="http://schemas.microsoft.com/office/drawing/2014/main" id="{63DB0050-2C9D-4D2E-A7F2-4B6AF544E822}"/>
              </a:ext>
            </a:extLst>
          </p:cNvPr>
          <p:cNvPicPr>
            <a:picLocks noChangeAspect="1"/>
          </p:cNvPicPr>
          <p:nvPr/>
        </p:nvPicPr>
        <p:blipFill rotWithShape="1">
          <a:blip r:embed="rId2"/>
          <a:srcRect l="38082" t="17734" r="23690" b="31003"/>
          <a:stretch/>
        </p:blipFill>
        <p:spPr>
          <a:xfrm>
            <a:off x="1686757" y="549351"/>
            <a:ext cx="8504807" cy="6415054"/>
          </a:xfrm>
          <a:prstGeom prst="rect">
            <a:avLst/>
          </a:prstGeom>
        </p:spPr>
      </p:pic>
    </p:spTree>
    <p:extLst>
      <p:ext uri="{BB962C8B-B14F-4D97-AF65-F5344CB8AC3E}">
        <p14:creationId xmlns:p14="http://schemas.microsoft.com/office/powerpoint/2010/main" val="500178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6847C-7ACD-478E-A051-81DCC05A7571}"/>
              </a:ext>
            </a:extLst>
          </p:cNvPr>
          <p:cNvSpPr>
            <a:spLocks noGrp="1"/>
          </p:cNvSpPr>
          <p:nvPr>
            <p:ph type="title"/>
          </p:nvPr>
        </p:nvSpPr>
        <p:spPr/>
        <p:txBody>
          <a:bodyPr/>
          <a:lstStyle/>
          <a:p>
            <a:endParaRPr lang="en-IN"/>
          </a:p>
        </p:txBody>
      </p:sp>
      <p:sp>
        <p:nvSpPr>
          <p:cNvPr id="8" name="Content Placeholder 7">
            <a:extLst>
              <a:ext uri="{FF2B5EF4-FFF2-40B4-BE49-F238E27FC236}">
                <a16:creationId xmlns:a16="http://schemas.microsoft.com/office/drawing/2014/main" id="{78CB23D0-5D78-4E1E-A4D3-B18920857D9E}"/>
              </a:ext>
            </a:extLst>
          </p:cNvPr>
          <p:cNvSpPr>
            <a:spLocks noGrp="1"/>
          </p:cNvSpPr>
          <p:nvPr>
            <p:ph idx="1"/>
          </p:nvPr>
        </p:nvSpPr>
        <p:spPr/>
        <p:txBody>
          <a:bodyPr/>
          <a:lstStyle/>
          <a:p>
            <a:endParaRPr lang="en-IN" dirty="0"/>
          </a:p>
        </p:txBody>
      </p:sp>
      <p:pic>
        <p:nvPicPr>
          <p:cNvPr id="10" name="Content Placeholder 4">
            <a:extLst>
              <a:ext uri="{FF2B5EF4-FFF2-40B4-BE49-F238E27FC236}">
                <a16:creationId xmlns:a16="http://schemas.microsoft.com/office/drawing/2014/main" id="{016E8495-EE61-4AD5-9961-F80D32955310}"/>
              </a:ext>
            </a:extLst>
          </p:cNvPr>
          <p:cNvPicPr>
            <a:picLocks noChangeAspect="1"/>
          </p:cNvPicPr>
          <p:nvPr/>
        </p:nvPicPr>
        <p:blipFill rotWithShape="1">
          <a:blip r:embed="rId4">
            <a:extLst>
              <a:ext uri="{28A0092B-C50C-407E-A947-70E740481C1C}">
                <a14:useLocalDpi xmlns:a14="http://schemas.microsoft.com/office/drawing/2010/main" val="0"/>
              </a:ext>
            </a:extLst>
          </a:blip>
          <a:srcRect t="28509" b="39954"/>
          <a:stretch/>
        </p:blipFill>
        <p:spPr>
          <a:xfrm>
            <a:off x="1428206" y="-69672"/>
            <a:ext cx="9718765" cy="6651513"/>
          </a:xfrm>
          <a:prstGeom prst="rect">
            <a:avLst/>
          </a:prstGeom>
        </p:spPr>
      </p:pic>
      <p:pic>
        <p:nvPicPr>
          <p:cNvPr id="3" name="Audio 2">
            <a:hlinkClick r:id="" action="ppaction://media"/>
            <a:extLst>
              <a:ext uri="{FF2B5EF4-FFF2-40B4-BE49-F238E27FC236}">
                <a16:creationId xmlns:a16="http://schemas.microsoft.com/office/drawing/2014/main" id="{DE40E0B3-F4A5-4DA5-8C5D-D9C00011F3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6427879"/>
      </p:ext>
    </p:extLst>
  </p:cSld>
  <p:clrMapOvr>
    <a:masterClrMapping/>
  </p:clrMapOvr>
  <mc:AlternateContent xmlns:mc="http://schemas.openxmlformats.org/markup-compatibility/2006">
    <mc:Choice xmlns:p14="http://schemas.microsoft.com/office/powerpoint/2010/main" Requires="p14">
      <p:transition spd="slow" p14:dur="2000" advTm="86715"/>
    </mc:Choice>
    <mc:Fallback>
      <p:transition spd="slow" advTm="8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50EFE-91AC-4514-A1F8-1C12D78A7C8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519B491-6B2F-4FFB-ABF9-24960A99BBC7}"/>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F718188D-6B96-4854-B639-B299BA7D578B}"/>
              </a:ext>
            </a:extLst>
          </p:cNvPr>
          <p:cNvPicPr>
            <a:picLocks noChangeAspect="1"/>
          </p:cNvPicPr>
          <p:nvPr/>
        </p:nvPicPr>
        <p:blipFill rotWithShape="1">
          <a:blip r:embed="rId2"/>
          <a:srcRect l="35786" t="44571" r="41142" b="43663"/>
          <a:stretch/>
        </p:blipFill>
        <p:spPr>
          <a:xfrm>
            <a:off x="0" y="1375955"/>
            <a:ext cx="10953356" cy="3142109"/>
          </a:xfrm>
          <a:prstGeom prst="rect">
            <a:avLst/>
          </a:prstGeom>
        </p:spPr>
      </p:pic>
    </p:spTree>
    <p:extLst>
      <p:ext uri="{BB962C8B-B14F-4D97-AF65-F5344CB8AC3E}">
        <p14:creationId xmlns:p14="http://schemas.microsoft.com/office/powerpoint/2010/main" val="3888412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BA7A-EDB0-4058-8468-0A3C5F6EFA1F}"/>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D69F0619-1AA4-467C-A71C-E09F5BC33D9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58881" b="24415"/>
          <a:stretch/>
        </p:blipFill>
        <p:spPr>
          <a:xfrm>
            <a:off x="838200" y="1114063"/>
            <a:ext cx="10043705" cy="3640818"/>
          </a:xfrm>
          <a:prstGeom prst="rect">
            <a:avLst/>
          </a:prstGeom>
        </p:spPr>
      </p:pic>
      <p:pic>
        <p:nvPicPr>
          <p:cNvPr id="3" name="Audio 2">
            <a:hlinkClick r:id="" action="ppaction://media"/>
            <a:extLst>
              <a:ext uri="{FF2B5EF4-FFF2-40B4-BE49-F238E27FC236}">
                <a16:creationId xmlns:a16="http://schemas.microsoft.com/office/drawing/2014/main" id="{79E910A1-FC63-4256-957A-D8F26A1EEB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64399767"/>
      </p:ext>
    </p:extLst>
  </p:cSld>
  <p:clrMapOvr>
    <a:masterClrMapping/>
  </p:clrMapOvr>
  <mc:AlternateContent xmlns:mc="http://schemas.openxmlformats.org/markup-compatibility/2006">
    <mc:Choice xmlns:p14="http://schemas.microsoft.com/office/powerpoint/2010/main" Requires="p14">
      <p:transition spd="slow" p14:dur="2000" advTm="52676"/>
    </mc:Choice>
    <mc:Fallback>
      <p:transition spd="slow" advTm="5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11AC9-8449-49B0-A5E1-6878C48EEB71}"/>
              </a:ext>
            </a:extLst>
          </p:cNvPr>
          <p:cNvSpPr>
            <a:spLocks noGrp="1"/>
          </p:cNvSpPr>
          <p:nvPr>
            <p:ph type="title"/>
          </p:nvPr>
        </p:nvSpPr>
        <p:spPr/>
        <p:txBody>
          <a:bodyPr/>
          <a:lstStyle/>
          <a:p>
            <a:r>
              <a:rPr lang="en-IN" dirty="0"/>
              <a:t>LiAlH</a:t>
            </a:r>
            <a:r>
              <a:rPr lang="en-IN" baseline="-25000" dirty="0"/>
              <a:t>4</a:t>
            </a:r>
          </a:p>
        </p:txBody>
      </p:sp>
      <p:sp>
        <p:nvSpPr>
          <p:cNvPr id="3" name="Content Placeholder 2">
            <a:extLst>
              <a:ext uri="{FF2B5EF4-FFF2-40B4-BE49-F238E27FC236}">
                <a16:creationId xmlns:a16="http://schemas.microsoft.com/office/drawing/2014/main" id="{47986614-0A5F-4CDA-AD72-6E1764D602C2}"/>
              </a:ext>
            </a:extLst>
          </p:cNvPr>
          <p:cNvSpPr>
            <a:spLocks noGrp="1"/>
          </p:cNvSpPr>
          <p:nvPr>
            <p:ph idx="1"/>
          </p:nvPr>
        </p:nvSpPr>
        <p:spPr/>
        <p:txBody>
          <a:bodyPr/>
          <a:lstStyle/>
          <a:p>
            <a:endParaRPr lang="en-IN" dirty="0"/>
          </a:p>
        </p:txBody>
      </p:sp>
      <p:pic>
        <p:nvPicPr>
          <p:cNvPr id="5" name="Content Placeholder 4">
            <a:extLst>
              <a:ext uri="{FF2B5EF4-FFF2-40B4-BE49-F238E27FC236}">
                <a16:creationId xmlns:a16="http://schemas.microsoft.com/office/drawing/2014/main" id="{7A473059-875B-4E3A-89CB-3E187CAABB99}"/>
              </a:ext>
            </a:extLst>
          </p:cNvPr>
          <p:cNvPicPr>
            <a:picLocks noChangeAspect="1"/>
          </p:cNvPicPr>
          <p:nvPr/>
        </p:nvPicPr>
        <p:blipFill rotWithShape="1">
          <a:blip r:embed="rId4">
            <a:extLst>
              <a:ext uri="{28A0092B-C50C-407E-A947-70E740481C1C}">
                <a14:useLocalDpi xmlns:a14="http://schemas.microsoft.com/office/drawing/2010/main" val="0"/>
              </a:ext>
            </a:extLst>
          </a:blip>
          <a:srcRect t="48048" b="9866"/>
          <a:stretch/>
        </p:blipFill>
        <p:spPr>
          <a:xfrm>
            <a:off x="3294017" y="45576"/>
            <a:ext cx="8654143" cy="6766848"/>
          </a:xfrm>
          <a:prstGeom prst="rect">
            <a:avLst/>
          </a:prstGeom>
        </p:spPr>
      </p:pic>
      <p:pic>
        <p:nvPicPr>
          <p:cNvPr id="4" name="Audio 3">
            <a:hlinkClick r:id="" action="ppaction://media"/>
            <a:extLst>
              <a:ext uri="{FF2B5EF4-FFF2-40B4-BE49-F238E27FC236}">
                <a16:creationId xmlns:a16="http://schemas.microsoft.com/office/drawing/2014/main" id="{474C2F50-3631-40FA-8913-BA1BE5747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57095776"/>
      </p:ext>
    </p:extLst>
  </p:cSld>
  <p:clrMapOvr>
    <a:masterClrMapping/>
  </p:clrMapOvr>
  <mc:AlternateContent xmlns:mc="http://schemas.openxmlformats.org/markup-compatibility/2006">
    <mc:Choice xmlns:p14="http://schemas.microsoft.com/office/powerpoint/2010/main" Requires="p14">
      <p:transition spd="slow" p14:dur="2000" advTm="60916"/>
    </mc:Choice>
    <mc:Fallback>
      <p:transition spd="slow" advTm="6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26C2-EB30-4500-8B34-04491A7599E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BB11AB1F-D25F-4985-A7F1-70166EBA4B0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5290" b="33294"/>
          <a:stretch/>
        </p:blipFill>
        <p:spPr>
          <a:xfrm>
            <a:off x="2353935" y="365125"/>
            <a:ext cx="6903275" cy="6204775"/>
          </a:xfrm>
        </p:spPr>
      </p:pic>
      <p:pic>
        <p:nvPicPr>
          <p:cNvPr id="3" name="Audio 2">
            <a:hlinkClick r:id="" action="ppaction://media"/>
            <a:extLst>
              <a:ext uri="{FF2B5EF4-FFF2-40B4-BE49-F238E27FC236}">
                <a16:creationId xmlns:a16="http://schemas.microsoft.com/office/drawing/2014/main" id="{A17441AE-8D12-41A1-A281-7FECF1288B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56782254"/>
      </p:ext>
    </p:extLst>
  </p:cSld>
  <p:clrMapOvr>
    <a:masterClrMapping/>
  </p:clrMapOvr>
  <mc:AlternateContent xmlns:mc="http://schemas.openxmlformats.org/markup-compatibility/2006">
    <mc:Choice xmlns:p14="http://schemas.microsoft.com/office/powerpoint/2010/main" Requires="p14">
      <p:transition spd="slow" p14:dur="2000" advTm="70641"/>
    </mc:Choice>
    <mc:Fallback>
      <p:transition spd="slow" advTm="70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09A8-D4F5-4B0D-90AB-EC7065386F24}"/>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93491982-DC3D-4513-B1AC-BC7E7C55D3B6}"/>
              </a:ext>
            </a:extLst>
          </p:cNvPr>
          <p:cNvSpPr>
            <a:spLocks noGrp="1"/>
          </p:cNvSpPr>
          <p:nvPr>
            <p:ph idx="1"/>
          </p:nvPr>
        </p:nvSpPr>
        <p:spPr/>
        <p:txBody>
          <a:bodyPr/>
          <a:lstStyle/>
          <a:p>
            <a:endParaRPr lang="en-IN"/>
          </a:p>
        </p:txBody>
      </p:sp>
      <p:pic>
        <p:nvPicPr>
          <p:cNvPr id="5" name="Content Placeholder 4">
            <a:extLst>
              <a:ext uri="{FF2B5EF4-FFF2-40B4-BE49-F238E27FC236}">
                <a16:creationId xmlns:a16="http://schemas.microsoft.com/office/drawing/2014/main" id="{6C0669DB-464A-45FA-8A56-A30377996329}"/>
              </a:ext>
            </a:extLst>
          </p:cNvPr>
          <p:cNvPicPr>
            <a:picLocks noChangeAspect="1"/>
          </p:cNvPicPr>
          <p:nvPr/>
        </p:nvPicPr>
        <p:blipFill rotWithShape="1">
          <a:blip r:embed="rId4">
            <a:extLst>
              <a:ext uri="{28A0092B-C50C-407E-A947-70E740481C1C}">
                <a14:useLocalDpi xmlns:a14="http://schemas.microsoft.com/office/drawing/2010/main" val="0"/>
              </a:ext>
            </a:extLst>
          </a:blip>
          <a:srcRect t="63693" b="3463"/>
          <a:stretch/>
        </p:blipFill>
        <p:spPr>
          <a:xfrm>
            <a:off x="121920" y="111328"/>
            <a:ext cx="5264427" cy="3752425"/>
          </a:xfrm>
          <a:prstGeom prst="rect">
            <a:avLst/>
          </a:prstGeom>
        </p:spPr>
      </p:pic>
      <p:pic>
        <p:nvPicPr>
          <p:cNvPr id="6" name="Content Placeholder 4">
            <a:extLst>
              <a:ext uri="{FF2B5EF4-FFF2-40B4-BE49-F238E27FC236}">
                <a16:creationId xmlns:a16="http://schemas.microsoft.com/office/drawing/2014/main" id="{0508EEBF-2B1A-42FB-B56E-759810F8959E}"/>
              </a:ext>
            </a:extLst>
          </p:cNvPr>
          <p:cNvPicPr>
            <a:picLocks noChangeAspect="1"/>
          </p:cNvPicPr>
          <p:nvPr/>
        </p:nvPicPr>
        <p:blipFill rotWithShape="1">
          <a:blip r:embed="rId5">
            <a:extLst>
              <a:ext uri="{28A0092B-C50C-407E-A947-70E740481C1C}">
                <a14:useLocalDpi xmlns:a14="http://schemas.microsoft.com/office/drawing/2010/main" val="0"/>
              </a:ext>
            </a:extLst>
          </a:blip>
          <a:srcRect t="17084" b="63887"/>
          <a:stretch/>
        </p:blipFill>
        <p:spPr>
          <a:xfrm>
            <a:off x="3871332" y="3292977"/>
            <a:ext cx="8198748" cy="3385723"/>
          </a:xfrm>
          <a:prstGeom prst="rect">
            <a:avLst/>
          </a:prstGeom>
        </p:spPr>
      </p:pic>
      <p:pic>
        <p:nvPicPr>
          <p:cNvPr id="4" name="Audio 3">
            <a:hlinkClick r:id="" action="ppaction://media"/>
            <a:extLst>
              <a:ext uri="{FF2B5EF4-FFF2-40B4-BE49-F238E27FC236}">
                <a16:creationId xmlns:a16="http://schemas.microsoft.com/office/drawing/2014/main" id="{555896CD-1FD4-4CFF-B65F-C366C68B18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71345915"/>
      </p:ext>
    </p:extLst>
  </p:cSld>
  <p:clrMapOvr>
    <a:masterClrMapping/>
  </p:clrMapOvr>
  <mc:AlternateContent xmlns:mc="http://schemas.openxmlformats.org/markup-compatibility/2006">
    <mc:Choice xmlns:p14="http://schemas.microsoft.com/office/powerpoint/2010/main" Requires="p14">
      <p:transition spd="slow" p14:dur="2000" advTm="72741"/>
    </mc:Choice>
    <mc:Fallback>
      <p:transition spd="slow" advTm="7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0B8BA180-3A99-4C63-B824-C1AA7F053E8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123" t="20206" r="10378" b="71443"/>
          <a:stretch/>
        </p:blipFill>
        <p:spPr>
          <a:xfrm>
            <a:off x="1288868" y="3429000"/>
            <a:ext cx="9344297" cy="1980638"/>
          </a:xfrm>
          <a:prstGeom prst="rect">
            <a:avLst/>
          </a:prstGeom>
        </p:spPr>
      </p:pic>
      <p:sp>
        <p:nvSpPr>
          <p:cNvPr id="7" name="TextBox 6">
            <a:extLst>
              <a:ext uri="{FF2B5EF4-FFF2-40B4-BE49-F238E27FC236}">
                <a16:creationId xmlns:a16="http://schemas.microsoft.com/office/drawing/2014/main" id="{A9B4B5CA-7D31-45D5-992B-B18CFFE0813D}"/>
              </a:ext>
            </a:extLst>
          </p:cNvPr>
          <p:cNvSpPr txBox="1"/>
          <p:nvPr/>
        </p:nvSpPr>
        <p:spPr>
          <a:xfrm>
            <a:off x="1288868" y="1387402"/>
            <a:ext cx="8243603" cy="1384995"/>
          </a:xfrm>
          <a:prstGeom prst="rect">
            <a:avLst/>
          </a:prstGeom>
          <a:noFill/>
        </p:spPr>
        <p:txBody>
          <a:bodyPr wrap="none" rtlCol="0">
            <a:spAutoFit/>
          </a:bodyPr>
          <a:lstStyle/>
          <a:p>
            <a:pPr algn="just"/>
            <a:r>
              <a:rPr lang="en-IN" sz="2800" dirty="0"/>
              <a:t>In rigid cyclic ring ketones, the stereochemistry of</a:t>
            </a:r>
          </a:p>
          <a:p>
            <a:pPr algn="just"/>
            <a:r>
              <a:rPr lang="en-IN" sz="2800" dirty="0"/>
              <a:t> reduction is determined  by the relative importance of </a:t>
            </a:r>
          </a:p>
          <a:p>
            <a:pPr algn="just"/>
            <a:r>
              <a:rPr lang="en-IN" sz="2800" dirty="0"/>
              <a:t>competing influences which are</a:t>
            </a:r>
          </a:p>
        </p:txBody>
      </p:sp>
      <p:pic>
        <p:nvPicPr>
          <p:cNvPr id="2" name="Audio 1">
            <a:hlinkClick r:id="" action="ppaction://media"/>
            <a:extLst>
              <a:ext uri="{FF2B5EF4-FFF2-40B4-BE49-F238E27FC236}">
                <a16:creationId xmlns:a16="http://schemas.microsoft.com/office/drawing/2014/main" id="{4E25A6D6-66EC-4163-826C-AB626462B1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25838035"/>
      </p:ext>
    </p:extLst>
  </p:cSld>
  <p:clrMapOvr>
    <a:masterClrMapping/>
  </p:clrMapOvr>
  <mc:AlternateContent xmlns:mc="http://schemas.openxmlformats.org/markup-compatibility/2006">
    <mc:Choice xmlns:p14="http://schemas.microsoft.com/office/powerpoint/2010/main" Requires="p14">
      <p:transition spd="slow" p14:dur="2000" advTm="21216"/>
    </mc:Choice>
    <mc:Fallback>
      <p:transition spd="slow" advTm="2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E0D2-319A-4E30-BE5D-A3A435453329}"/>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95096BDA-8B82-4126-85D5-680969571D1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7266" b="22275"/>
          <a:stretch/>
        </p:blipFill>
        <p:spPr>
          <a:xfrm>
            <a:off x="1637212" y="288894"/>
            <a:ext cx="6818811" cy="6203981"/>
          </a:xfrm>
        </p:spPr>
      </p:pic>
      <p:pic>
        <p:nvPicPr>
          <p:cNvPr id="3" name="Audio 2">
            <a:hlinkClick r:id="" action="ppaction://media"/>
            <a:extLst>
              <a:ext uri="{FF2B5EF4-FFF2-40B4-BE49-F238E27FC236}">
                <a16:creationId xmlns:a16="http://schemas.microsoft.com/office/drawing/2014/main" id="{D4B51599-B64A-42A6-B9F3-0C28D06D3D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29835364"/>
      </p:ext>
    </p:extLst>
  </p:cSld>
  <p:clrMapOvr>
    <a:masterClrMapping/>
  </p:clrMapOvr>
  <mc:AlternateContent xmlns:mc="http://schemas.openxmlformats.org/markup-compatibility/2006">
    <mc:Choice xmlns:p14="http://schemas.microsoft.com/office/powerpoint/2010/main" Requires="p14">
      <p:transition spd="slow" p14:dur="2000" advTm="98486"/>
    </mc:Choice>
    <mc:Fallback>
      <p:transition spd="slow" advTm="9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D21A5-E8B9-4487-9691-AB5AAE4CB488}"/>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8996CC3D-EBF0-4F61-9F72-13367C3CA82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3489" b="50293"/>
          <a:stretch/>
        </p:blipFill>
        <p:spPr>
          <a:xfrm>
            <a:off x="391885" y="172582"/>
            <a:ext cx="10284823" cy="5851869"/>
          </a:xfrm>
        </p:spPr>
      </p:pic>
      <p:pic>
        <p:nvPicPr>
          <p:cNvPr id="3" name="Audio 2">
            <a:hlinkClick r:id="" action="ppaction://media"/>
            <a:extLst>
              <a:ext uri="{FF2B5EF4-FFF2-40B4-BE49-F238E27FC236}">
                <a16:creationId xmlns:a16="http://schemas.microsoft.com/office/drawing/2014/main" id="{F3C4EA59-3FBB-4E1F-878B-31EE39BC56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5801201"/>
      </p:ext>
    </p:extLst>
  </p:cSld>
  <p:clrMapOvr>
    <a:masterClrMapping/>
  </p:clrMapOvr>
  <mc:AlternateContent xmlns:mc="http://schemas.openxmlformats.org/markup-compatibility/2006">
    <mc:Choice xmlns:p14="http://schemas.microsoft.com/office/powerpoint/2010/main" Requires="p14">
      <p:transition spd="slow" p14:dur="2000" advTm="75802"/>
    </mc:Choice>
    <mc:Fallback>
      <p:transition spd="slow" advTm="7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326</Words>
  <Application>Microsoft Office PowerPoint</Application>
  <PresentationFormat>Widescreen</PresentationFormat>
  <Paragraphs>13</Paragraphs>
  <Slides>20</Slides>
  <Notes>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StoneSerifStd-Medium</vt:lpstr>
      <vt:lpstr>Times New Roman</vt:lpstr>
      <vt:lpstr>Office Theme</vt:lpstr>
      <vt:lpstr>LiAlH4 ,Boranes (BH3) and NaBH4</vt:lpstr>
      <vt:lpstr>PowerPoint Presentation</vt:lpstr>
      <vt:lpstr>PowerPoint Presentation</vt:lpstr>
      <vt:lpstr>LiAlH4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NaBH4</vt:lpstr>
      <vt:lpstr>PowerPoint Presentation</vt:lpstr>
      <vt:lpstr>Borane is a highly chemoselective reagent for the reduction of carboxylic acids in the presence of other reducible functional groups such as esters, and even ketones.</vt:lpstr>
      <vt:lpstr>PowerPoint Presentation</vt:lpstr>
      <vt:lpstr>              How to reduce aldehydes and ketones to alcohols? Best option is NaBH4   How to reduce esters to alcohols? Best option is LiAlH4 or LiBH4 in alcoholic soln   How to reduce amides to amines? LiAlH4 or BH3   How to reduce carboxylic acids to alcohols? Best is BH3</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22</cp:revision>
  <dcterms:created xsi:type="dcterms:W3CDTF">2020-10-31T14:59:06Z</dcterms:created>
  <dcterms:modified xsi:type="dcterms:W3CDTF">2020-11-02T18:10:21Z</dcterms:modified>
</cp:coreProperties>
</file>