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63" autoAdjust="0"/>
    <p:restoredTop sz="99642" autoAdjust="0"/>
  </p:normalViewPr>
  <p:slideViewPr>
    <p:cSldViewPr>
      <p:cViewPr varScale="1">
        <p:scale>
          <a:sx n="73" d="100"/>
          <a:sy n="73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8946A-43E7-49E1-B580-41EEBA1B3474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EACDB-2871-4078-949B-98EFC83D4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63D7A-CD53-4A33-BDC0-8091BC65F31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E2973-D637-49F4-81D3-CBC8D6B52E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MODIFICATION OF POLYMERIC MEMBRANES USING POLYELECTROLYTE ASSISTED LbL METHOD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Reg.No: 63617132009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76367"/>
          </a:xfrm>
        </p:spPr>
        <p:txBody>
          <a:bodyPr>
            <a:noAutofit/>
          </a:bodyPr>
          <a:lstStyle/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IV Atomic Force Microscopic (AFM) analysis of Modified membrane </a:t>
            </a:r>
            <a:b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shot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8112" y="762000"/>
            <a:ext cx="1648361" cy="1447800"/>
          </a:xfrm>
          <a:prstGeom prst="rect">
            <a:avLst/>
          </a:prstGeom>
        </p:spPr>
      </p:pic>
      <p:pic>
        <p:nvPicPr>
          <p:cNvPr id="7" name="Picture 6" descr="Screenshot (9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85801"/>
            <a:ext cx="2905383" cy="1541206"/>
          </a:xfrm>
          <a:prstGeom prst="rect">
            <a:avLst/>
          </a:prstGeom>
        </p:spPr>
      </p:pic>
      <p:pic>
        <p:nvPicPr>
          <p:cNvPr id="8" name="Picture 7" descr="Screenshot (7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609600"/>
            <a:ext cx="601328" cy="1752600"/>
          </a:xfrm>
          <a:prstGeom prst="rect">
            <a:avLst/>
          </a:prstGeom>
        </p:spPr>
      </p:pic>
      <p:pic>
        <p:nvPicPr>
          <p:cNvPr id="10" name="Picture 9" descr="Screenshot (10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2514600"/>
            <a:ext cx="533222" cy="1600199"/>
          </a:xfrm>
          <a:prstGeom prst="rect">
            <a:avLst/>
          </a:prstGeom>
        </p:spPr>
      </p:pic>
      <p:pic>
        <p:nvPicPr>
          <p:cNvPr id="11" name="Picture 10" descr="Screenshot (1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58316" y="2590800"/>
            <a:ext cx="1612798" cy="1447800"/>
          </a:xfrm>
          <a:prstGeom prst="rect">
            <a:avLst/>
          </a:prstGeom>
        </p:spPr>
      </p:pic>
      <p:pic>
        <p:nvPicPr>
          <p:cNvPr id="12" name="Picture 11" descr="Screenshot (12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667000"/>
            <a:ext cx="2819400" cy="14737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9800" y="22098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Fig.4 2D and 3D AFM images of 2 bl  membrane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0" y="4114800"/>
            <a:ext cx="510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Fig.5 2D and 3D AFM images of 8 bl  membrane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419601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 pore size of 2 bl membrane is higher than that of  8 bl membrane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shows the decrease  of pore size  as well as porosity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with the number of deposited layers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Modification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decrease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surface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roughness due to 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reduction of pore size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by the migration of PEs towards the membrane surface.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Thus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mean roughness of  2 bl  is higher than that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 bl membrane</a:t>
            </a:r>
          </a:p>
          <a:p>
            <a:pPr algn="just"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599440"/>
          <a:ext cx="7772400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590800"/>
                <a:gridCol w="2590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Parameters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bilayer membrane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bilayer membrane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7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Average Roughness (Sa) nm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235.862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180.23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RMS Roughness (Sq) nm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298.187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229.021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38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Surface area ratio (Sdr) %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48.6242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44.0408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5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Average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pore size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1.249 ± 0.43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0.759 ± 0.26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0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Pore density(µmˉ²)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32 0.08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60 0.15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Porosity(%)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9.8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62200" y="228600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Table.AFM  results of modified membrane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1242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Membrane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thickness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also increased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linearly with the number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bilayers  due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swelling of the membranes after the incorporation of PEs</a:t>
            </a:r>
          </a:p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In 2 bl membrane, surface charge is not so balanced. So the amount of assembled PEs on each layer was relatively less, resulting in incomplete compactness of the cross-linked thin ﬁlm on the surface of the modified membrane</a:t>
            </a:r>
          </a:p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8 bl, the surface charge reached a balance and the adsorption capacity of each PE double layer was  the same, which resulting in  comparatively denser and smoother surface</a:t>
            </a:r>
          </a:p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moother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membranes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obtained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 the number of adsorption step increases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leads to a reduction in fouling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surface area decreases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SCOPE AND OBJECTIVE OF THE STUDY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09601"/>
            <a:ext cx="81534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aim of this work is to develop a modified membrane with better physical, chemical and thermal properties, good permeability ,high selectivity with low operation costs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Currently researches are focusing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 polymeric membranes due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forming properties, selective transfer of chemical species,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elatively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small foot print,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etter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control of pore forming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mechanism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igh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flexibility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maller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spaces required for installations compared to inorganic membranes 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The major advantages of membrane technology compared to other separation processes are low energy consumption, simplicity and environmental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friendliness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easy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use, inexpensiveness 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is said to be a ‘clean technology’  as membrane separation does not require any additives which may be potential pollutants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Membrane technologies are attaining more attention due to their reliable contaminant removal without the production of harmful products 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Membrane based processes enjoy numerous applications and the most  important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among them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that of  efficient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purification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305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 low-cost filtration applications, polymeric materials are the ideal choice for membrane fabrication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This study investigated on the surface functionalization of membranes using PEs and  focuses mainly on the properties of PEMMs. 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CHI/PSS that designed on an Ultipor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membrane with 2, 4, 6 and 8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bilayers by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LbL treatment 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demonstrated</a:t>
            </a:r>
          </a:p>
          <a:p>
            <a:pPr algn="just">
              <a:buFont typeface="Wingdings" pitchFamily="2" charset="2"/>
              <a:buChar char="ü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increase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membrane thickness with the number of adsorption steps was  monitored through ATR-FTIR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UV analysis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UV/Vis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spectroscopy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suggests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adsorption is a step-wise, regular process .Thermal analysis shows the increase of thermal stability with addition of PEs. AFM results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indicates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change in surface morphology with the addition of PEs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The successful PE adsorption occurs as a result of charge over compensation of oppositely charged PEs on the substrate surface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Major problems of membranes such as fouling and befouling can be reduced through this fabrication of PEs incorporated membranes.  The film thickness can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easily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controlled to the nanometer scale by simply varying the number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bilayers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1242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990600"/>
            <a:ext cx="8229600" cy="5293757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Conventional filters are limited to the separation of particulate suspensions larger than 1-10 µm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most fundamental breakthrough in separation  came in late 1960s, by the introduction of polymeric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membranes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They are  more effective than any other separation processes due to its small pore size of about 1000-0.0001µm and offers  better performance  at 99.9999%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It extends its applications towards the separation of dissolved solutes in liquids and for the separation of gaseous mixtures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 also has drawbacks due to membrane fouling, additional costs for membrane cleaning, high hydrophobicity, low fluxes and low mechanical strength with  relatively low surface energy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This was overcome by the surface modification of membranes with polyelectrolyte multilayer coating through layer-by-layer (LbL) deposition technique which  has improved its efficiency and performance</a:t>
            </a:r>
          </a:p>
          <a:p>
            <a:pPr algn="just">
              <a:buFont typeface="Wingdings" pitchFamily="2" charset="2"/>
              <a:buChar char="§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the present work a PEMM was prepared by coating CHI/PSS layers on an Ultipor  Membrane  and investigated its properties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Layer by Layer (LbL) Method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8382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simple and versatile method for the fabrication of modified membranes making it suitable as separation membranes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incorporation of polyelectrolytes (PE) into support membrane by LbL method offers nanometer thickness  and high selectivity by governing  the number of sequential adsorption , ease of fabrication, the ability to control charge density and porosity 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It  involves the alternative sequential adsorption of polyanions and polycations on any charged surface  by immersing  in  PE solutions that leading to a polyelectrolyte multilayer (PEM) formation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There is a rinsing step after each deposition to remove weakly adsorbed polyelectrolyte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LbL technique is done by charge overcompensation between oppositely charged polyelectrolytes.  This leads to improved thickness control and increased stability.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The process is repeated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 as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get PEMM with desired thickness 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shot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800600"/>
            <a:ext cx="67818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61722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Fig.1 Layer by Layer assembly of polyelectrolytes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867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upporting membrane :Ultipor Nylon N6, 6 Membrane as (pore size :0.45 ,thickness 140-170µm,Pall Life Sciences),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Polycation : Chitosan (CHI, medium MW, 75–85% deacetylated chitin, Sigma-Aldrich)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Polyanion : Poly(styrene sulfonic acid) sodium salt (PSS, M​W= 200,000, 30wt % in water, Sigma-Aldrich)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NaCl (Emsure) , Hydrochloric acid (HCl) 10​-1​mol L​-1​ of AR grade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MilliQ water,resistivity18.2 M Ω cm) was used for all purposes </a:t>
            </a:r>
          </a:p>
          <a:p>
            <a:pPr algn="just">
              <a:buFont typeface="Wingdings" pitchFamily="2" charset="2"/>
              <a:buChar char="ü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shot (897)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3048000"/>
            <a:ext cx="3421779" cy="1455006"/>
          </a:xfrm>
          <a:prstGeom prst="rect">
            <a:avLst/>
          </a:prstGeom>
        </p:spPr>
      </p:pic>
      <p:pic>
        <p:nvPicPr>
          <p:cNvPr id="5" name="Picture 4" descr="Screenshot (899)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257800" y="3352800"/>
            <a:ext cx="1088399" cy="1254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4038600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Fig.2 Chitosan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40386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Fig.3 PSS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648200"/>
            <a:ext cx="245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Sample preparation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105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all, Ultipor membrane was kept in water for 24h before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use</a:t>
            </a:r>
          </a:p>
          <a:p>
            <a:pPr marL="342900" indent="-34290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clean membrane was then dipped in 0.1M chitosan (0.4025g of Chitosan in 250ml water) in water at pH 1.7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45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After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15 minutes dipping, the membrane was rinsed with ultrapure water for 1min and then t dipped in 0.1M PSS in 0.1M NaCl (1.7163g of PSS along with  1.4655g of solid NaCl in  250ml water) at pH range 1.7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membrane was then again washed with distilled water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above mentioned steps were repeated several times to build successive CHI/PSS layers on the membrane. Thus a 2,4,6 and 8 bilayers of CHI/PSS PEMMS were prepared 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Membrane Characterization</a:t>
            </a:r>
          </a:p>
          <a:p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2004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Attenuated Total Reflectance Fourier Transform Infrared (ATR-FTIR) spectroscopy (Shimadzu IR prestige 21 spectrophotometer)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UV/Vis Spectroscopy (Jasco V-650 UV/Vis Spectrophotometer)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Thermo-Gravimetric Analysis (TGA) (Universal analysis 2000,version4.5A, TA instrument)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Atomic force microscope (AFM) (Witec alpha 300 RA AFM instrument)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Characterization was done to determine whether the surface modification had actually taken place and are follows 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RESULT AND DISCUSSION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ATR-FTIR analysis  of  Modified membrane   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creenshot (919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724400" cy="2895600"/>
          </a:xfrm>
          <a:prstGeom prst="rect">
            <a:avLst/>
          </a:prstGeom>
        </p:spPr>
      </p:pic>
      <p:pic>
        <p:nvPicPr>
          <p:cNvPr id="6" name="Picture 5" descr="Screenshot (91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267200"/>
            <a:ext cx="4724400" cy="2362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1295400" y="38862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1295400"/>
            <a:ext cx="3810000" cy="50167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1035cm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​̄ ˡ:Sulfonate group of PSS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1178, 1035.77, 935.48 and 842.89cm​​̄ ˡ: asymmetric and symmetric O=S=O stretching and S-O-S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stretching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1006.84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1128cm​​̄ ˡ: in-plane bending;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in-plane skeletal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vibration of aromatic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ring</a:t>
            </a:r>
          </a:p>
          <a:p>
            <a:pPr marL="342900" indent="-34290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3300.2cm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​​̄ ˡ:O-H stretching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characteristic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C=O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CHI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2935.66-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2864.29cm​̄ ˡ​: C-H symmetric and asymmetric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stretching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1400–1700cm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​​̄ˡ: symmetric and antisymmetric –NH​3​+ stretching  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1633.71cm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​̄ ˡ : C=O stretching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amide1537.27cm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​̄ ˡ:  N-H bending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All theses peaks are characteristic of  the functional groups in CHI and PSS.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increase in area under the peak with the number of bilayers is a strong evidence that  the PE physisorption was successful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membrane thickness increases with the number of layers deposited</a:t>
            </a:r>
          </a:p>
          <a:p>
            <a:pPr algn="just">
              <a:buFont typeface="Wingdings" pitchFamily="2" charset="2"/>
              <a:buChar char="Ø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 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UV/Vis Spectroscopic Characterization of modified membrane</a:t>
            </a:r>
          </a:p>
          <a:p>
            <a:pPr marL="400050" indent="-400050" algn="just"/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/>
            <a:endParaRPr lang="en-U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creenshot (92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24200"/>
            <a:ext cx="4345750" cy="3408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29718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maximum absorption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wavelength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 225nm phenyl groups in PSS) at each deposited layer 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It is not  observed in bare membrane</a:t>
            </a:r>
          </a:p>
          <a:p>
            <a:pPr algn="just">
              <a:buFont typeface="Wingdings" pitchFamily="2" charset="2"/>
              <a:buChar char="§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intensity of absorption band increases linearly with the no. of bilayers on membrane due to  π →π​∗ transition of the benzene ring in PSS which is the reason for the formation of self-assembled system of  PEMs.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93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57200"/>
            <a:ext cx="3347593" cy="2261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33400" y="3810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linear increase of PEMM absorption with the no. of deposited bilayers suggest :</a:t>
            </a:r>
          </a:p>
          <a:p>
            <a:pPr algn="just">
              <a:buFont typeface="Wingdings" pitchFamily="2" charset="2"/>
              <a:buChar char="§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Same amount of PEs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adsorbed at each deposition step.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Multilayer formation occurs first with monolayer deposition , then with bilayer and so on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PEMMS have an organized self assembly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PEMMS possess a certain degree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uniformity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III 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Thermal  analysis of  Modified membrane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657600"/>
            <a:ext cx="7848600" cy="280076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Bare as well as modified membranes were thermally stable up to  220​​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ºC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slight weight loss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220​°C where degradation starts</a:t>
            </a:r>
          </a:p>
          <a:p>
            <a:pPr marL="342900" indent="-34290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degradation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stages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were observed for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modified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membrane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weight loss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4.1980% is observed for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8bl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membrane at 325º​​C due to the loss of adsorbed solvent, loss of moisture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content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small amount of loosely bounded PEs.</a:t>
            </a:r>
          </a:p>
          <a:p>
            <a:pPr marL="342900" indent="-342900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significant weight loss at 350-450º​​C is due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decomposition of phenyl groups; polyethylene chain of PSS  and acetylated and deacetylated units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 CHI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(920)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52401"/>
            <a:ext cx="4125432" cy="3124200"/>
          </a:xfrm>
          <a:prstGeom prst="rect">
            <a:avLst/>
          </a:prstGeom>
        </p:spPr>
      </p:pic>
      <p:pic>
        <p:nvPicPr>
          <p:cNvPr id="3" name="Picture 2" descr="Screenshot (921)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876800" y="304800"/>
            <a:ext cx="3962400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2766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 695ºC modified membrane shows another weight loss (89.57%)  lower than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bare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membrane (94.16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%).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difference is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due to the extent of modification and cross linking</a:t>
            </a:r>
          </a:p>
          <a:p>
            <a:pPr algn="just">
              <a:buFont typeface="Arial" pitchFamily="34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At around 490ºC decomposition of the membranes were almost completed 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bl membrane has its Tg at 415.50°C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16.17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%/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min).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While the bare membrane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has a high Tg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429.80°C (16.19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%/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min)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ecomposition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temperature increases with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coating shows that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were dispersed uniformly in the membrane and are strongly bonded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hermal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stability of modified membrane is greater  than that of the modified membrane which  increases with  the number of  deposited bilayers </a:t>
            </a:r>
          </a:p>
          <a:p>
            <a:pPr algn="just">
              <a:buFont typeface="Arial" pitchFamily="34" charset="0"/>
              <a:buChar char="•"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1752</Words>
  <Application>Microsoft Office PowerPoint</Application>
  <PresentationFormat>On-screen Show (4:3)</PresentationFormat>
  <Paragraphs>194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MODIFICATION OF POLYMERIC MEMBRANES USING POLYELECTROLYTE ASSISTED LbL METHOD </vt:lpstr>
      <vt:lpstr>INTRODUCTION</vt:lpstr>
      <vt:lpstr>Layer by Layer (LbL) Method</vt:lpstr>
      <vt:lpstr>MATERIALS AND METHODS</vt:lpstr>
      <vt:lpstr>Slide 5</vt:lpstr>
      <vt:lpstr>RESULT AND DISCUSSION</vt:lpstr>
      <vt:lpstr>Slide 7</vt:lpstr>
      <vt:lpstr>Slide 8</vt:lpstr>
      <vt:lpstr>Slide 9</vt:lpstr>
      <vt:lpstr>IV Atomic Force Microscopic (AFM) analysis of Modified membrane  </vt:lpstr>
      <vt:lpstr>Slide 11</vt:lpstr>
      <vt:lpstr>SCOPE AND OBJECTIVE OF THE STUDY</vt:lpstr>
      <vt:lpstr>CONCLUSION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 OF POLYMERIC MEMBRANES USING POLYELECTROLYTE ASSISTED LbL METHOD</dc:title>
  <dc:creator>PC</dc:creator>
  <cp:lastModifiedBy>PC</cp:lastModifiedBy>
  <cp:revision>104</cp:revision>
  <dcterms:created xsi:type="dcterms:W3CDTF">2019-10-14T00:58:11Z</dcterms:created>
  <dcterms:modified xsi:type="dcterms:W3CDTF">2019-10-18T04:05:20Z</dcterms:modified>
</cp:coreProperties>
</file>