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9" r:id="rId3"/>
    <p:sldMasterId id="2147483681" r:id="rId4"/>
  </p:sldMasterIdLst>
  <p:notesMasterIdLst>
    <p:notesMasterId r:id="rId215"/>
  </p:notesMasterIdLst>
  <p:sldIdLst>
    <p:sldId id="457" r:id="rId5"/>
    <p:sldId id="578" r:id="rId6"/>
    <p:sldId id="328" r:id="rId7"/>
    <p:sldId id="335" r:id="rId8"/>
    <p:sldId id="336" r:id="rId9"/>
    <p:sldId id="330" r:id="rId10"/>
    <p:sldId id="331" r:id="rId11"/>
    <p:sldId id="332" r:id="rId12"/>
    <p:sldId id="334" r:id="rId13"/>
    <p:sldId id="337" r:id="rId14"/>
    <p:sldId id="277" r:id="rId15"/>
    <p:sldId id="290" r:id="rId16"/>
    <p:sldId id="291" r:id="rId17"/>
    <p:sldId id="276" r:id="rId18"/>
    <p:sldId id="278" r:id="rId19"/>
    <p:sldId id="338" r:id="rId20"/>
    <p:sldId id="572" r:id="rId21"/>
    <p:sldId id="297" r:id="rId22"/>
    <p:sldId id="296" r:id="rId23"/>
    <p:sldId id="295" r:id="rId24"/>
    <p:sldId id="289" r:id="rId25"/>
    <p:sldId id="298" r:id="rId26"/>
    <p:sldId id="299" r:id="rId27"/>
    <p:sldId id="300" r:id="rId28"/>
    <p:sldId id="287" r:id="rId29"/>
    <p:sldId id="288" r:id="rId30"/>
    <p:sldId id="279" r:id="rId31"/>
    <p:sldId id="301" r:id="rId32"/>
    <p:sldId id="280" r:id="rId33"/>
    <p:sldId id="303" r:id="rId34"/>
    <p:sldId id="302" r:id="rId35"/>
    <p:sldId id="256" r:id="rId36"/>
    <p:sldId id="258" r:id="rId37"/>
    <p:sldId id="261" r:id="rId38"/>
    <p:sldId id="257" r:id="rId39"/>
    <p:sldId id="262" r:id="rId40"/>
    <p:sldId id="259" r:id="rId41"/>
    <p:sldId id="281" r:id="rId42"/>
    <p:sldId id="282" r:id="rId43"/>
    <p:sldId id="284" r:id="rId44"/>
    <p:sldId id="305" r:id="rId45"/>
    <p:sldId id="304" r:id="rId46"/>
    <p:sldId id="285" r:id="rId47"/>
    <p:sldId id="292" r:id="rId48"/>
    <p:sldId id="293" r:id="rId49"/>
    <p:sldId id="294" r:id="rId50"/>
    <p:sldId id="286" r:id="rId51"/>
    <p:sldId id="307" r:id="rId52"/>
    <p:sldId id="306" r:id="rId53"/>
    <p:sldId id="267" r:id="rId54"/>
    <p:sldId id="275" r:id="rId55"/>
    <p:sldId id="268" r:id="rId56"/>
    <p:sldId id="309" r:id="rId57"/>
    <p:sldId id="310" r:id="rId58"/>
    <p:sldId id="311" r:id="rId59"/>
    <p:sldId id="339" r:id="rId60"/>
    <p:sldId id="340" r:id="rId61"/>
    <p:sldId id="321" r:id="rId62"/>
    <p:sldId id="322" r:id="rId63"/>
    <p:sldId id="325" r:id="rId64"/>
    <p:sldId id="326" r:id="rId65"/>
    <p:sldId id="327" r:id="rId66"/>
    <p:sldId id="323" r:id="rId67"/>
    <p:sldId id="324" r:id="rId68"/>
    <p:sldId id="316" r:id="rId69"/>
    <p:sldId id="314" r:id="rId70"/>
    <p:sldId id="315" r:id="rId71"/>
    <p:sldId id="320" r:id="rId72"/>
    <p:sldId id="496" r:id="rId73"/>
    <p:sldId id="497" r:id="rId74"/>
    <p:sldId id="498" r:id="rId75"/>
    <p:sldId id="499" r:id="rId76"/>
    <p:sldId id="500" r:id="rId77"/>
    <p:sldId id="501" r:id="rId78"/>
    <p:sldId id="502" r:id="rId79"/>
    <p:sldId id="503" r:id="rId80"/>
    <p:sldId id="504" r:id="rId81"/>
    <p:sldId id="505" r:id="rId82"/>
    <p:sldId id="506" r:id="rId83"/>
    <p:sldId id="507" r:id="rId84"/>
    <p:sldId id="508" r:id="rId85"/>
    <p:sldId id="509" r:id="rId86"/>
    <p:sldId id="510" r:id="rId87"/>
    <p:sldId id="512" r:id="rId88"/>
    <p:sldId id="513" r:id="rId89"/>
    <p:sldId id="514" r:id="rId90"/>
    <p:sldId id="515" r:id="rId91"/>
    <p:sldId id="516" r:id="rId92"/>
    <p:sldId id="517" r:id="rId93"/>
    <p:sldId id="458" r:id="rId94"/>
    <p:sldId id="459" r:id="rId95"/>
    <p:sldId id="460" r:id="rId96"/>
    <p:sldId id="461" r:id="rId97"/>
    <p:sldId id="462" r:id="rId98"/>
    <p:sldId id="463" r:id="rId99"/>
    <p:sldId id="464" r:id="rId100"/>
    <p:sldId id="467" r:id="rId101"/>
    <p:sldId id="468" r:id="rId102"/>
    <p:sldId id="469" r:id="rId103"/>
    <p:sldId id="470" r:id="rId104"/>
    <p:sldId id="471" r:id="rId105"/>
    <p:sldId id="472" r:id="rId106"/>
    <p:sldId id="473" r:id="rId107"/>
    <p:sldId id="474" r:id="rId108"/>
    <p:sldId id="475" r:id="rId109"/>
    <p:sldId id="476" r:id="rId110"/>
    <p:sldId id="477" r:id="rId111"/>
    <p:sldId id="478" r:id="rId112"/>
    <p:sldId id="479" r:id="rId113"/>
    <p:sldId id="480" r:id="rId114"/>
    <p:sldId id="490" r:id="rId115"/>
    <p:sldId id="491" r:id="rId116"/>
    <p:sldId id="492" r:id="rId117"/>
    <p:sldId id="493" r:id="rId118"/>
    <p:sldId id="494" r:id="rId119"/>
    <p:sldId id="495" r:id="rId120"/>
    <p:sldId id="564" r:id="rId121"/>
    <p:sldId id="518" r:id="rId122"/>
    <p:sldId id="519" r:id="rId123"/>
    <p:sldId id="520" r:id="rId124"/>
    <p:sldId id="521" r:id="rId125"/>
    <p:sldId id="522" r:id="rId126"/>
    <p:sldId id="523" r:id="rId127"/>
    <p:sldId id="524" r:id="rId128"/>
    <p:sldId id="525" r:id="rId129"/>
    <p:sldId id="526" r:id="rId130"/>
    <p:sldId id="527" r:id="rId131"/>
    <p:sldId id="528" r:id="rId132"/>
    <p:sldId id="529" r:id="rId133"/>
    <p:sldId id="530" r:id="rId134"/>
    <p:sldId id="531" r:id="rId135"/>
    <p:sldId id="532" r:id="rId136"/>
    <p:sldId id="533" r:id="rId137"/>
    <p:sldId id="535" r:id="rId138"/>
    <p:sldId id="536" r:id="rId139"/>
    <p:sldId id="537" r:id="rId140"/>
    <p:sldId id="538" r:id="rId141"/>
    <p:sldId id="539" r:id="rId142"/>
    <p:sldId id="541" r:id="rId143"/>
    <p:sldId id="573" r:id="rId144"/>
    <p:sldId id="574" r:id="rId145"/>
    <p:sldId id="575" r:id="rId146"/>
    <p:sldId id="576" r:id="rId147"/>
    <p:sldId id="542" r:id="rId148"/>
    <p:sldId id="543" r:id="rId149"/>
    <p:sldId id="544" r:id="rId150"/>
    <p:sldId id="545" r:id="rId151"/>
    <p:sldId id="546" r:id="rId152"/>
    <p:sldId id="547" r:id="rId153"/>
    <p:sldId id="548" r:id="rId154"/>
    <p:sldId id="549" r:id="rId155"/>
    <p:sldId id="550" r:id="rId156"/>
    <p:sldId id="551" r:id="rId157"/>
    <p:sldId id="552" r:id="rId158"/>
    <p:sldId id="565" r:id="rId159"/>
    <p:sldId id="553" r:id="rId160"/>
    <p:sldId id="557" r:id="rId161"/>
    <p:sldId id="558" r:id="rId162"/>
    <p:sldId id="559" r:id="rId163"/>
    <p:sldId id="560" r:id="rId164"/>
    <p:sldId id="561" r:id="rId165"/>
    <p:sldId id="562" r:id="rId166"/>
    <p:sldId id="341" r:id="rId167"/>
    <p:sldId id="342" r:id="rId168"/>
    <p:sldId id="344" r:id="rId169"/>
    <p:sldId id="345" r:id="rId170"/>
    <p:sldId id="346" r:id="rId171"/>
    <p:sldId id="347" r:id="rId172"/>
    <p:sldId id="348" r:id="rId173"/>
    <p:sldId id="349" r:id="rId174"/>
    <p:sldId id="350" r:id="rId175"/>
    <p:sldId id="351" r:id="rId176"/>
    <p:sldId id="352" r:id="rId177"/>
    <p:sldId id="353" r:id="rId178"/>
    <p:sldId id="354" r:id="rId179"/>
    <p:sldId id="355" r:id="rId180"/>
    <p:sldId id="356" r:id="rId181"/>
    <p:sldId id="357" r:id="rId182"/>
    <p:sldId id="358" r:id="rId183"/>
    <p:sldId id="359" r:id="rId184"/>
    <p:sldId id="360" r:id="rId185"/>
    <p:sldId id="361" r:id="rId186"/>
    <p:sldId id="362" r:id="rId187"/>
    <p:sldId id="363" r:id="rId188"/>
    <p:sldId id="364" r:id="rId189"/>
    <p:sldId id="365" r:id="rId190"/>
    <p:sldId id="366" r:id="rId191"/>
    <p:sldId id="367" r:id="rId192"/>
    <p:sldId id="368" r:id="rId193"/>
    <p:sldId id="369" r:id="rId194"/>
    <p:sldId id="370" r:id="rId195"/>
    <p:sldId id="371" r:id="rId196"/>
    <p:sldId id="372" r:id="rId197"/>
    <p:sldId id="373" r:id="rId198"/>
    <p:sldId id="374" r:id="rId199"/>
    <p:sldId id="375" r:id="rId200"/>
    <p:sldId id="376" r:id="rId201"/>
    <p:sldId id="377" r:id="rId202"/>
    <p:sldId id="378" r:id="rId203"/>
    <p:sldId id="379" r:id="rId204"/>
    <p:sldId id="380" r:id="rId205"/>
    <p:sldId id="381" r:id="rId206"/>
    <p:sldId id="382" r:id="rId207"/>
    <p:sldId id="383" r:id="rId208"/>
    <p:sldId id="384" r:id="rId209"/>
    <p:sldId id="385" r:id="rId210"/>
    <p:sldId id="386" r:id="rId211"/>
    <p:sldId id="387" r:id="rId212"/>
    <p:sldId id="388" r:id="rId213"/>
    <p:sldId id="577" r:id="rId2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 showGuides="1">
      <p:cViewPr>
        <p:scale>
          <a:sx n="90" d="100"/>
          <a:sy n="90" d="100"/>
        </p:scale>
        <p:origin x="-101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6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16" Type="http://schemas.openxmlformats.org/officeDocument/2006/relationships/presProps" Target="presProps.xml"/><Relationship Id="rId211" Type="http://schemas.openxmlformats.org/officeDocument/2006/relationships/slide" Target="slides/slide207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slide" Target="slides/slide188.xml"/><Relationship Id="rId197" Type="http://schemas.openxmlformats.org/officeDocument/2006/relationships/slide" Target="slides/slide193.xml"/><Relationship Id="rId206" Type="http://schemas.openxmlformats.org/officeDocument/2006/relationships/slide" Target="slides/slide202.xml"/><Relationship Id="rId201" Type="http://schemas.openxmlformats.org/officeDocument/2006/relationships/slide" Target="slides/slide197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21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12" Type="http://schemas.openxmlformats.org/officeDocument/2006/relationships/slide" Target="slides/slide208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slide" Target="slides/slide203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notesMaster" Target="notesMasters/notesMaster1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67234-057F-4549-913A-FA22B561DB5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27E3-7B34-4BA3-BDBB-FD00DA9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659A-3BD2-43ED-A3DB-D3B1AA615A2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fld id="{1D5065BD-6B5F-4D52-9079-8F636CDFFDEB}" type="slidenum">
              <a:rPr lang="en-US" sz="1200">
                <a:solidFill>
                  <a:prstClr val="black"/>
                </a:solidFill>
              </a:rPr>
              <a:pPr/>
              <a:t>85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61061273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7E3-7B34-4BA3-BDBB-FD00DA923BF8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0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46419339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fld id="{CD3567B5-088C-47FD-B6E9-27D73EB7D3F6}" type="slidenum">
              <a:rPr lang="en-US" sz="1200">
                <a:solidFill>
                  <a:prstClr val="black"/>
                </a:solidFill>
              </a:rPr>
              <a:pPr/>
              <a:t>79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36AC-140F-431F-A0AB-A3BD626E534B}" type="datetime1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6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D0843-2486-41C7-A763-01CB13482AA7}" type="datetime1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FB77-37EE-4552-8EBA-28210C0C4EBE}" type="datetime1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2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382C3DA-B868-45A1-83D7-D456DA99FE77}" type="datetime1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ABD216C-6323-4F7E-8BF9-E17FE6E007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3135"/>
      </p:ext>
    </p:extLst>
  </p:cSld>
  <p:clrMapOvr>
    <a:masterClrMapping/>
  </p:clrMapOvr>
  <p:transition advTm="2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99FF-B0B8-49C1-9F04-8788E489E532}" type="datetime1">
              <a:rPr lang="en-US" smtClean="0"/>
              <a:t>10/11/2019</a:t>
            </a:fld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0A63-DEB0-4109-859C-9EEE9BC39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23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FFC4-C554-4DB1-85ED-8342C00E18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189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6DC3E-F60B-48DA-AFBD-35FEFE15C2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7828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724400" y="381000"/>
            <a:ext cx="4038600" cy="6172200"/>
          </a:xfrm>
          <a:custGeom>
            <a:avLst/>
            <a:gdLst/>
            <a:ahLst/>
            <a:cxnLst/>
            <a:rect l="l" t="t" r="r" b="b"/>
            <a:pathLst>
              <a:path w="4038600" h="6172200">
                <a:moveTo>
                  <a:pt x="0" y="6172200"/>
                </a:moveTo>
                <a:lnTo>
                  <a:pt x="4038600" y="6172200"/>
                </a:lnTo>
                <a:lnTo>
                  <a:pt x="4038600" y="0"/>
                </a:lnTo>
                <a:lnTo>
                  <a:pt x="0" y="0"/>
                </a:lnTo>
                <a:lnTo>
                  <a:pt x="0" y="617220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724400" y="381000"/>
            <a:ext cx="4038600" cy="6172200"/>
          </a:xfrm>
          <a:custGeom>
            <a:avLst/>
            <a:gdLst/>
            <a:ahLst/>
            <a:cxnLst/>
            <a:rect l="l" t="t" r="r" b="b"/>
            <a:pathLst>
              <a:path w="4038600" h="6172200">
                <a:moveTo>
                  <a:pt x="0" y="6172200"/>
                </a:moveTo>
                <a:lnTo>
                  <a:pt x="4038600" y="6172200"/>
                </a:lnTo>
                <a:lnTo>
                  <a:pt x="4038600" y="0"/>
                </a:lnTo>
                <a:lnTo>
                  <a:pt x="0" y="0"/>
                </a:lnTo>
                <a:lnTo>
                  <a:pt x="0" y="617220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57200" y="381000"/>
            <a:ext cx="4038600" cy="6172200"/>
          </a:xfrm>
          <a:custGeom>
            <a:avLst/>
            <a:gdLst/>
            <a:ahLst/>
            <a:cxnLst/>
            <a:rect l="l" t="t" r="r" b="b"/>
            <a:pathLst>
              <a:path w="4038600" h="6172200">
                <a:moveTo>
                  <a:pt x="0" y="6172200"/>
                </a:moveTo>
                <a:lnTo>
                  <a:pt x="4038600" y="6172200"/>
                </a:lnTo>
                <a:lnTo>
                  <a:pt x="4038600" y="0"/>
                </a:lnTo>
                <a:lnTo>
                  <a:pt x="0" y="0"/>
                </a:lnTo>
                <a:lnTo>
                  <a:pt x="0" y="6172200"/>
                </a:lnTo>
                <a:close/>
              </a:path>
            </a:pathLst>
          </a:custGeom>
          <a:solidFill>
            <a:srgbClr val="66FF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457200" y="381000"/>
            <a:ext cx="4038600" cy="6172200"/>
          </a:xfrm>
          <a:custGeom>
            <a:avLst/>
            <a:gdLst/>
            <a:ahLst/>
            <a:cxnLst/>
            <a:rect l="l" t="t" r="r" b="b"/>
            <a:pathLst>
              <a:path w="4038600" h="6172200">
                <a:moveTo>
                  <a:pt x="0" y="6172200"/>
                </a:moveTo>
                <a:lnTo>
                  <a:pt x="4038600" y="6172200"/>
                </a:lnTo>
                <a:lnTo>
                  <a:pt x="4038600" y="0"/>
                </a:lnTo>
                <a:lnTo>
                  <a:pt x="0" y="0"/>
                </a:lnTo>
                <a:lnTo>
                  <a:pt x="0" y="617220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685800" y="34290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828800" y="3429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3048000" y="3429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143000" y="6858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2362200" y="6858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5181600" y="34290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6324600" y="3429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7543800" y="342900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5638800" y="6858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6858000" y="6858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931227" y="2970148"/>
            <a:ext cx="118110" cy="381635"/>
          </a:xfrm>
          <a:custGeom>
            <a:avLst/>
            <a:gdLst/>
            <a:ahLst/>
            <a:cxnLst/>
            <a:rect l="l" t="t" r="r" b="b"/>
            <a:pathLst>
              <a:path w="118109" h="381635">
                <a:moveTo>
                  <a:pt x="59142" y="50422"/>
                </a:moveTo>
                <a:lnTo>
                  <a:pt x="46374" y="72118"/>
                </a:lnTo>
                <a:lnTo>
                  <a:pt x="45084" y="381000"/>
                </a:lnTo>
                <a:lnTo>
                  <a:pt x="70484" y="381126"/>
                </a:lnTo>
                <a:lnTo>
                  <a:pt x="71680" y="94741"/>
                </a:lnTo>
                <a:lnTo>
                  <a:pt x="71687" y="72118"/>
                </a:lnTo>
                <a:lnTo>
                  <a:pt x="59142" y="50422"/>
                </a:lnTo>
                <a:close/>
              </a:path>
              <a:path w="118109" h="381635">
                <a:moveTo>
                  <a:pt x="73900" y="25146"/>
                </a:moveTo>
                <a:lnTo>
                  <a:pt x="46570" y="25146"/>
                </a:lnTo>
                <a:lnTo>
                  <a:pt x="71970" y="25273"/>
                </a:lnTo>
                <a:lnTo>
                  <a:pt x="71774" y="72269"/>
                </a:lnTo>
                <a:lnTo>
                  <a:pt x="95910" y="114046"/>
                </a:lnTo>
                <a:lnTo>
                  <a:pt x="103682" y="116077"/>
                </a:lnTo>
                <a:lnTo>
                  <a:pt x="109753" y="112649"/>
                </a:lnTo>
                <a:lnTo>
                  <a:pt x="115823" y="109092"/>
                </a:lnTo>
                <a:lnTo>
                  <a:pt x="117906" y="101346"/>
                </a:lnTo>
                <a:lnTo>
                  <a:pt x="73900" y="25146"/>
                </a:lnTo>
                <a:close/>
              </a:path>
              <a:path w="118109" h="381635">
                <a:moveTo>
                  <a:pt x="59372" y="0"/>
                </a:moveTo>
                <a:lnTo>
                  <a:pt x="3556" y="94741"/>
                </a:lnTo>
                <a:lnTo>
                  <a:pt x="0" y="100837"/>
                </a:lnTo>
                <a:lnTo>
                  <a:pt x="2006" y="108585"/>
                </a:lnTo>
                <a:lnTo>
                  <a:pt x="14096" y="115697"/>
                </a:lnTo>
                <a:lnTo>
                  <a:pt x="21882" y="113664"/>
                </a:lnTo>
                <a:lnTo>
                  <a:pt x="25438" y="107696"/>
                </a:lnTo>
                <a:lnTo>
                  <a:pt x="46374" y="72118"/>
                </a:lnTo>
                <a:lnTo>
                  <a:pt x="46570" y="25146"/>
                </a:lnTo>
                <a:lnTo>
                  <a:pt x="73900" y="25146"/>
                </a:lnTo>
                <a:lnTo>
                  <a:pt x="59372" y="0"/>
                </a:lnTo>
                <a:close/>
              </a:path>
              <a:path w="118109" h="381635">
                <a:moveTo>
                  <a:pt x="71944" y="31623"/>
                </a:moveTo>
                <a:lnTo>
                  <a:pt x="70205" y="31623"/>
                </a:lnTo>
                <a:lnTo>
                  <a:pt x="59142" y="50422"/>
                </a:lnTo>
                <a:lnTo>
                  <a:pt x="71774" y="72269"/>
                </a:lnTo>
                <a:lnTo>
                  <a:pt x="71944" y="31623"/>
                </a:lnTo>
                <a:close/>
              </a:path>
              <a:path w="118109" h="381635">
                <a:moveTo>
                  <a:pt x="46570" y="25146"/>
                </a:moveTo>
                <a:lnTo>
                  <a:pt x="46374" y="72118"/>
                </a:lnTo>
                <a:lnTo>
                  <a:pt x="59142" y="50422"/>
                </a:lnTo>
                <a:lnTo>
                  <a:pt x="48272" y="31623"/>
                </a:lnTo>
                <a:lnTo>
                  <a:pt x="71944" y="31623"/>
                </a:lnTo>
                <a:lnTo>
                  <a:pt x="71970" y="25273"/>
                </a:lnTo>
                <a:lnTo>
                  <a:pt x="46570" y="25146"/>
                </a:lnTo>
                <a:close/>
              </a:path>
              <a:path w="118109" h="381635">
                <a:moveTo>
                  <a:pt x="70205" y="31623"/>
                </a:moveTo>
                <a:lnTo>
                  <a:pt x="48272" y="31623"/>
                </a:lnTo>
                <a:lnTo>
                  <a:pt x="59142" y="50422"/>
                </a:lnTo>
                <a:lnTo>
                  <a:pt x="70205" y="31623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2074164" y="2970148"/>
            <a:ext cx="118110" cy="381635"/>
          </a:xfrm>
          <a:custGeom>
            <a:avLst/>
            <a:gdLst/>
            <a:ahLst/>
            <a:cxnLst/>
            <a:rect l="l" t="t" r="r" b="b"/>
            <a:pathLst>
              <a:path w="118110" h="381635">
                <a:moveTo>
                  <a:pt x="59212" y="50372"/>
                </a:moveTo>
                <a:lnTo>
                  <a:pt x="46424" y="72134"/>
                </a:lnTo>
                <a:lnTo>
                  <a:pt x="45212" y="381000"/>
                </a:lnTo>
                <a:lnTo>
                  <a:pt x="70612" y="381126"/>
                </a:lnTo>
                <a:lnTo>
                  <a:pt x="71736" y="94741"/>
                </a:lnTo>
                <a:lnTo>
                  <a:pt x="71777" y="72134"/>
                </a:lnTo>
                <a:lnTo>
                  <a:pt x="59212" y="50372"/>
                </a:lnTo>
                <a:close/>
              </a:path>
              <a:path w="118110" h="381635">
                <a:moveTo>
                  <a:pt x="73953" y="25146"/>
                </a:moveTo>
                <a:lnTo>
                  <a:pt x="46609" y="25146"/>
                </a:lnTo>
                <a:lnTo>
                  <a:pt x="72009" y="25273"/>
                </a:lnTo>
                <a:lnTo>
                  <a:pt x="71824" y="72216"/>
                </a:lnTo>
                <a:lnTo>
                  <a:pt x="92456" y="107950"/>
                </a:lnTo>
                <a:lnTo>
                  <a:pt x="96012" y="114046"/>
                </a:lnTo>
                <a:lnTo>
                  <a:pt x="103759" y="116077"/>
                </a:lnTo>
                <a:lnTo>
                  <a:pt x="109855" y="112649"/>
                </a:lnTo>
                <a:lnTo>
                  <a:pt x="115950" y="109092"/>
                </a:lnTo>
                <a:lnTo>
                  <a:pt x="117983" y="101346"/>
                </a:lnTo>
                <a:lnTo>
                  <a:pt x="114427" y="95250"/>
                </a:lnTo>
                <a:lnTo>
                  <a:pt x="73953" y="25146"/>
                </a:lnTo>
                <a:close/>
              </a:path>
              <a:path w="118110" h="381635">
                <a:moveTo>
                  <a:pt x="59436" y="0"/>
                </a:moveTo>
                <a:lnTo>
                  <a:pt x="3683" y="94741"/>
                </a:lnTo>
                <a:lnTo>
                  <a:pt x="0" y="100837"/>
                </a:lnTo>
                <a:lnTo>
                  <a:pt x="2031" y="108585"/>
                </a:lnTo>
                <a:lnTo>
                  <a:pt x="14224" y="115697"/>
                </a:lnTo>
                <a:lnTo>
                  <a:pt x="21971" y="113664"/>
                </a:lnTo>
                <a:lnTo>
                  <a:pt x="25527" y="107696"/>
                </a:lnTo>
                <a:lnTo>
                  <a:pt x="46424" y="72134"/>
                </a:lnTo>
                <a:lnTo>
                  <a:pt x="46609" y="25146"/>
                </a:lnTo>
                <a:lnTo>
                  <a:pt x="73953" y="25146"/>
                </a:lnTo>
                <a:lnTo>
                  <a:pt x="59436" y="0"/>
                </a:lnTo>
                <a:close/>
              </a:path>
              <a:path w="118110" h="381635">
                <a:moveTo>
                  <a:pt x="71984" y="31623"/>
                </a:moveTo>
                <a:lnTo>
                  <a:pt x="70231" y="31623"/>
                </a:lnTo>
                <a:lnTo>
                  <a:pt x="59212" y="50372"/>
                </a:lnTo>
                <a:lnTo>
                  <a:pt x="71824" y="72216"/>
                </a:lnTo>
                <a:lnTo>
                  <a:pt x="71984" y="31623"/>
                </a:lnTo>
                <a:close/>
              </a:path>
              <a:path w="118110" h="381635">
                <a:moveTo>
                  <a:pt x="46609" y="25146"/>
                </a:moveTo>
                <a:lnTo>
                  <a:pt x="46424" y="72134"/>
                </a:lnTo>
                <a:lnTo>
                  <a:pt x="59212" y="50372"/>
                </a:lnTo>
                <a:lnTo>
                  <a:pt x="48387" y="31623"/>
                </a:lnTo>
                <a:lnTo>
                  <a:pt x="71984" y="31623"/>
                </a:lnTo>
                <a:lnTo>
                  <a:pt x="72009" y="25273"/>
                </a:lnTo>
                <a:lnTo>
                  <a:pt x="46609" y="25146"/>
                </a:lnTo>
                <a:close/>
              </a:path>
              <a:path w="118110" h="381635">
                <a:moveTo>
                  <a:pt x="70231" y="31623"/>
                </a:moveTo>
                <a:lnTo>
                  <a:pt x="48387" y="31623"/>
                </a:lnTo>
                <a:lnTo>
                  <a:pt x="59212" y="50372"/>
                </a:lnTo>
                <a:lnTo>
                  <a:pt x="70231" y="31623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3369564" y="2970148"/>
            <a:ext cx="118110" cy="381635"/>
          </a:xfrm>
          <a:custGeom>
            <a:avLst/>
            <a:gdLst/>
            <a:ahLst/>
            <a:cxnLst/>
            <a:rect l="l" t="t" r="r" b="b"/>
            <a:pathLst>
              <a:path w="118110" h="381635">
                <a:moveTo>
                  <a:pt x="59212" y="50372"/>
                </a:moveTo>
                <a:lnTo>
                  <a:pt x="46407" y="72163"/>
                </a:lnTo>
                <a:lnTo>
                  <a:pt x="45085" y="381000"/>
                </a:lnTo>
                <a:lnTo>
                  <a:pt x="70485" y="381126"/>
                </a:lnTo>
                <a:lnTo>
                  <a:pt x="71711" y="94741"/>
                </a:lnTo>
                <a:lnTo>
                  <a:pt x="71793" y="72163"/>
                </a:lnTo>
                <a:lnTo>
                  <a:pt x="59212" y="50372"/>
                </a:lnTo>
                <a:close/>
              </a:path>
              <a:path w="118110" h="381635">
                <a:moveTo>
                  <a:pt x="73953" y="25146"/>
                </a:moveTo>
                <a:lnTo>
                  <a:pt x="46609" y="25146"/>
                </a:lnTo>
                <a:lnTo>
                  <a:pt x="72009" y="25273"/>
                </a:lnTo>
                <a:lnTo>
                  <a:pt x="71808" y="72188"/>
                </a:lnTo>
                <a:lnTo>
                  <a:pt x="92456" y="107950"/>
                </a:lnTo>
                <a:lnTo>
                  <a:pt x="96012" y="114046"/>
                </a:lnTo>
                <a:lnTo>
                  <a:pt x="103759" y="116077"/>
                </a:lnTo>
                <a:lnTo>
                  <a:pt x="109855" y="112649"/>
                </a:lnTo>
                <a:lnTo>
                  <a:pt x="115950" y="109092"/>
                </a:lnTo>
                <a:lnTo>
                  <a:pt x="117983" y="101346"/>
                </a:lnTo>
                <a:lnTo>
                  <a:pt x="114426" y="95250"/>
                </a:lnTo>
                <a:lnTo>
                  <a:pt x="73953" y="25146"/>
                </a:lnTo>
                <a:close/>
              </a:path>
              <a:path w="118110" h="381635">
                <a:moveTo>
                  <a:pt x="59436" y="0"/>
                </a:moveTo>
                <a:lnTo>
                  <a:pt x="3556" y="94741"/>
                </a:lnTo>
                <a:lnTo>
                  <a:pt x="0" y="100837"/>
                </a:lnTo>
                <a:lnTo>
                  <a:pt x="2032" y="108585"/>
                </a:lnTo>
                <a:lnTo>
                  <a:pt x="14224" y="115697"/>
                </a:lnTo>
                <a:lnTo>
                  <a:pt x="21971" y="113664"/>
                </a:lnTo>
                <a:lnTo>
                  <a:pt x="25526" y="107696"/>
                </a:lnTo>
                <a:lnTo>
                  <a:pt x="46393" y="72188"/>
                </a:lnTo>
                <a:lnTo>
                  <a:pt x="46609" y="25146"/>
                </a:lnTo>
                <a:lnTo>
                  <a:pt x="73953" y="25146"/>
                </a:lnTo>
                <a:lnTo>
                  <a:pt x="59436" y="0"/>
                </a:lnTo>
                <a:close/>
              </a:path>
              <a:path w="118110" h="381635">
                <a:moveTo>
                  <a:pt x="71981" y="31623"/>
                </a:moveTo>
                <a:lnTo>
                  <a:pt x="70231" y="31623"/>
                </a:lnTo>
                <a:lnTo>
                  <a:pt x="59212" y="50372"/>
                </a:lnTo>
                <a:lnTo>
                  <a:pt x="71808" y="72188"/>
                </a:lnTo>
                <a:lnTo>
                  <a:pt x="71981" y="31623"/>
                </a:lnTo>
                <a:close/>
              </a:path>
              <a:path w="118110" h="381635">
                <a:moveTo>
                  <a:pt x="46609" y="25146"/>
                </a:moveTo>
                <a:lnTo>
                  <a:pt x="46407" y="72163"/>
                </a:lnTo>
                <a:lnTo>
                  <a:pt x="59212" y="50372"/>
                </a:lnTo>
                <a:lnTo>
                  <a:pt x="48387" y="31623"/>
                </a:lnTo>
                <a:lnTo>
                  <a:pt x="71981" y="31623"/>
                </a:lnTo>
                <a:lnTo>
                  <a:pt x="72009" y="25273"/>
                </a:lnTo>
                <a:lnTo>
                  <a:pt x="46609" y="25146"/>
                </a:lnTo>
                <a:close/>
              </a:path>
              <a:path w="118110" h="381635">
                <a:moveTo>
                  <a:pt x="70231" y="31623"/>
                </a:moveTo>
                <a:lnTo>
                  <a:pt x="48387" y="31623"/>
                </a:lnTo>
                <a:lnTo>
                  <a:pt x="59212" y="50372"/>
                </a:lnTo>
                <a:lnTo>
                  <a:pt x="70231" y="31623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1083513" y="3047873"/>
            <a:ext cx="118110" cy="305435"/>
          </a:xfrm>
          <a:custGeom>
            <a:avLst/>
            <a:gdLst/>
            <a:ahLst/>
            <a:cxnLst/>
            <a:rect l="l" t="t" r="r" b="b"/>
            <a:pathLst>
              <a:path w="118109" h="305435">
                <a:moveTo>
                  <a:pt x="14312" y="188594"/>
                </a:moveTo>
                <a:lnTo>
                  <a:pt x="8216" y="192024"/>
                </a:lnTo>
                <a:lnTo>
                  <a:pt x="2133" y="195579"/>
                </a:lnTo>
                <a:lnTo>
                  <a:pt x="0" y="203326"/>
                </a:lnTo>
                <a:lnTo>
                  <a:pt x="57899" y="304926"/>
                </a:lnTo>
                <a:lnTo>
                  <a:pt x="72853" y="279907"/>
                </a:lnTo>
                <a:lnTo>
                  <a:pt x="70865" y="279907"/>
                </a:lnTo>
                <a:lnTo>
                  <a:pt x="45465" y="279653"/>
                </a:lnTo>
                <a:lnTo>
                  <a:pt x="45954" y="232712"/>
                </a:lnTo>
                <a:lnTo>
                  <a:pt x="22072" y="190753"/>
                </a:lnTo>
                <a:lnTo>
                  <a:pt x="14312" y="188594"/>
                </a:lnTo>
                <a:close/>
              </a:path>
              <a:path w="118109" h="305435">
                <a:moveTo>
                  <a:pt x="45954" y="232712"/>
                </a:moveTo>
                <a:lnTo>
                  <a:pt x="45465" y="279653"/>
                </a:lnTo>
                <a:lnTo>
                  <a:pt x="70865" y="279907"/>
                </a:lnTo>
                <a:lnTo>
                  <a:pt x="70932" y="273557"/>
                </a:lnTo>
                <a:lnTo>
                  <a:pt x="69202" y="273557"/>
                </a:lnTo>
                <a:lnTo>
                  <a:pt x="47256" y="273303"/>
                </a:lnTo>
                <a:lnTo>
                  <a:pt x="58414" y="254603"/>
                </a:lnTo>
                <a:lnTo>
                  <a:pt x="45954" y="232712"/>
                </a:lnTo>
                <a:close/>
              </a:path>
              <a:path w="118109" h="305435">
                <a:moveTo>
                  <a:pt x="103898" y="189484"/>
                </a:moveTo>
                <a:lnTo>
                  <a:pt x="96100" y="191515"/>
                </a:lnTo>
                <a:lnTo>
                  <a:pt x="92494" y="197485"/>
                </a:lnTo>
                <a:lnTo>
                  <a:pt x="71354" y="232915"/>
                </a:lnTo>
                <a:lnTo>
                  <a:pt x="70865" y="279907"/>
                </a:lnTo>
                <a:lnTo>
                  <a:pt x="72853" y="279907"/>
                </a:lnTo>
                <a:lnTo>
                  <a:pt x="114300" y="210565"/>
                </a:lnTo>
                <a:lnTo>
                  <a:pt x="117906" y="204597"/>
                </a:lnTo>
                <a:lnTo>
                  <a:pt x="115938" y="196723"/>
                </a:lnTo>
                <a:lnTo>
                  <a:pt x="109918" y="193166"/>
                </a:lnTo>
                <a:lnTo>
                  <a:pt x="103898" y="189484"/>
                </a:lnTo>
                <a:close/>
              </a:path>
              <a:path w="118109" h="305435">
                <a:moveTo>
                  <a:pt x="58414" y="254603"/>
                </a:moveTo>
                <a:lnTo>
                  <a:pt x="47256" y="273303"/>
                </a:lnTo>
                <a:lnTo>
                  <a:pt x="69202" y="273557"/>
                </a:lnTo>
                <a:lnTo>
                  <a:pt x="58414" y="254603"/>
                </a:lnTo>
                <a:close/>
              </a:path>
              <a:path w="118109" h="305435">
                <a:moveTo>
                  <a:pt x="71354" y="232915"/>
                </a:moveTo>
                <a:lnTo>
                  <a:pt x="58414" y="254603"/>
                </a:lnTo>
                <a:lnTo>
                  <a:pt x="69202" y="273557"/>
                </a:lnTo>
                <a:lnTo>
                  <a:pt x="70932" y="273557"/>
                </a:lnTo>
                <a:lnTo>
                  <a:pt x="71354" y="232915"/>
                </a:lnTo>
                <a:close/>
              </a:path>
              <a:path w="118109" h="305435">
                <a:moveTo>
                  <a:pt x="48374" y="0"/>
                </a:moveTo>
                <a:lnTo>
                  <a:pt x="46184" y="210565"/>
                </a:lnTo>
                <a:lnTo>
                  <a:pt x="46069" y="232915"/>
                </a:lnTo>
                <a:lnTo>
                  <a:pt x="58414" y="254603"/>
                </a:lnTo>
                <a:lnTo>
                  <a:pt x="71354" y="232915"/>
                </a:lnTo>
                <a:lnTo>
                  <a:pt x="73774" y="253"/>
                </a:lnTo>
                <a:lnTo>
                  <a:pt x="48374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2225929" y="3046348"/>
            <a:ext cx="118110" cy="305435"/>
          </a:xfrm>
          <a:custGeom>
            <a:avLst/>
            <a:gdLst/>
            <a:ahLst/>
            <a:cxnLst/>
            <a:rect l="l" t="t" r="r" b="b"/>
            <a:pathLst>
              <a:path w="118110" h="305435">
                <a:moveTo>
                  <a:pt x="14350" y="188722"/>
                </a:moveTo>
                <a:lnTo>
                  <a:pt x="2158" y="195834"/>
                </a:lnTo>
                <a:lnTo>
                  <a:pt x="0" y="203580"/>
                </a:lnTo>
                <a:lnTo>
                  <a:pt x="3556" y="209676"/>
                </a:lnTo>
                <a:lnTo>
                  <a:pt x="58419" y="304926"/>
                </a:lnTo>
                <a:lnTo>
                  <a:pt x="73285" y="279780"/>
                </a:lnTo>
                <a:lnTo>
                  <a:pt x="45973" y="279653"/>
                </a:lnTo>
                <a:lnTo>
                  <a:pt x="46099" y="254546"/>
                </a:lnTo>
                <a:lnTo>
                  <a:pt x="46130" y="232720"/>
                </a:lnTo>
                <a:lnTo>
                  <a:pt x="25526" y="196976"/>
                </a:lnTo>
                <a:lnTo>
                  <a:pt x="22097" y="190880"/>
                </a:lnTo>
                <a:lnTo>
                  <a:pt x="14350" y="188722"/>
                </a:lnTo>
                <a:close/>
              </a:path>
              <a:path w="118110" h="305435">
                <a:moveTo>
                  <a:pt x="46207" y="232855"/>
                </a:moveTo>
                <a:lnTo>
                  <a:pt x="45973" y="279653"/>
                </a:lnTo>
                <a:lnTo>
                  <a:pt x="71373" y="279780"/>
                </a:lnTo>
                <a:lnTo>
                  <a:pt x="71405" y="273430"/>
                </a:lnTo>
                <a:lnTo>
                  <a:pt x="47625" y="273303"/>
                </a:lnTo>
                <a:lnTo>
                  <a:pt x="58710" y="254546"/>
                </a:lnTo>
                <a:lnTo>
                  <a:pt x="46207" y="232855"/>
                </a:lnTo>
                <a:close/>
              </a:path>
              <a:path w="118110" h="305435">
                <a:moveTo>
                  <a:pt x="103885" y="189229"/>
                </a:moveTo>
                <a:lnTo>
                  <a:pt x="96138" y="191262"/>
                </a:lnTo>
                <a:lnTo>
                  <a:pt x="92582" y="197230"/>
                </a:lnTo>
                <a:lnTo>
                  <a:pt x="71609" y="232720"/>
                </a:lnTo>
                <a:lnTo>
                  <a:pt x="71373" y="279780"/>
                </a:lnTo>
                <a:lnTo>
                  <a:pt x="73285" y="279780"/>
                </a:lnTo>
                <a:lnTo>
                  <a:pt x="114426" y="210185"/>
                </a:lnTo>
                <a:lnTo>
                  <a:pt x="117982" y="204215"/>
                </a:lnTo>
                <a:lnTo>
                  <a:pt x="115950" y="196341"/>
                </a:lnTo>
                <a:lnTo>
                  <a:pt x="109854" y="192786"/>
                </a:lnTo>
                <a:lnTo>
                  <a:pt x="103885" y="189229"/>
                </a:lnTo>
                <a:close/>
              </a:path>
              <a:path w="118110" h="305435">
                <a:moveTo>
                  <a:pt x="58710" y="254546"/>
                </a:moveTo>
                <a:lnTo>
                  <a:pt x="47625" y="273303"/>
                </a:lnTo>
                <a:lnTo>
                  <a:pt x="69595" y="273430"/>
                </a:lnTo>
                <a:lnTo>
                  <a:pt x="58710" y="254546"/>
                </a:lnTo>
                <a:close/>
              </a:path>
              <a:path w="118110" h="305435">
                <a:moveTo>
                  <a:pt x="71609" y="232720"/>
                </a:moveTo>
                <a:lnTo>
                  <a:pt x="58710" y="254546"/>
                </a:lnTo>
                <a:lnTo>
                  <a:pt x="69595" y="273430"/>
                </a:lnTo>
                <a:lnTo>
                  <a:pt x="71405" y="273430"/>
                </a:lnTo>
                <a:lnTo>
                  <a:pt x="71609" y="232720"/>
                </a:lnTo>
                <a:close/>
              </a:path>
              <a:path w="118110" h="305435">
                <a:moveTo>
                  <a:pt x="47370" y="0"/>
                </a:moveTo>
                <a:lnTo>
                  <a:pt x="46207" y="232855"/>
                </a:lnTo>
                <a:lnTo>
                  <a:pt x="58710" y="254546"/>
                </a:lnTo>
                <a:lnTo>
                  <a:pt x="71609" y="232720"/>
                </a:lnTo>
                <a:lnTo>
                  <a:pt x="72770" y="126"/>
                </a:lnTo>
                <a:lnTo>
                  <a:pt x="47370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3521328" y="3046348"/>
            <a:ext cx="118110" cy="305435"/>
          </a:xfrm>
          <a:custGeom>
            <a:avLst/>
            <a:gdLst/>
            <a:ahLst/>
            <a:cxnLst/>
            <a:rect l="l" t="t" r="r" b="b"/>
            <a:pathLst>
              <a:path w="118110" h="305435">
                <a:moveTo>
                  <a:pt x="14350" y="188722"/>
                </a:moveTo>
                <a:lnTo>
                  <a:pt x="2159" y="195834"/>
                </a:lnTo>
                <a:lnTo>
                  <a:pt x="0" y="203580"/>
                </a:lnTo>
                <a:lnTo>
                  <a:pt x="3556" y="209676"/>
                </a:lnTo>
                <a:lnTo>
                  <a:pt x="58420" y="304926"/>
                </a:lnTo>
                <a:lnTo>
                  <a:pt x="73285" y="279780"/>
                </a:lnTo>
                <a:lnTo>
                  <a:pt x="45974" y="279653"/>
                </a:lnTo>
                <a:lnTo>
                  <a:pt x="46099" y="254546"/>
                </a:lnTo>
                <a:lnTo>
                  <a:pt x="46130" y="232720"/>
                </a:lnTo>
                <a:lnTo>
                  <a:pt x="25526" y="196976"/>
                </a:lnTo>
                <a:lnTo>
                  <a:pt x="22098" y="190880"/>
                </a:lnTo>
                <a:lnTo>
                  <a:pt x="14350" y="188722"/>
                </a:lnTo>
                <a:close/>
              </a:path>
              <a:path w="118110" h="305435">
                <a:moveTo>
                  <a:pt x="46207" y="232855"/>
                </a:moveTo>
                <a:lnTo>
                  <a:pt x="45974" y="279653"/>
                </a:lnTo>
                <a:lnTo>
                  <a:pt x="71374" y="279780"/>
                </a:lnTo>
                <a:lnTo>
                  <a:pt x="71405" y="273430"/>
                </a:lnTo>
                <a:lnTo>
                  <a:pt x="47625" y="273303"/>
                </a:lnTo>
                <a:lnTo>
                  <a:pt x="58710" y="254546"/>
                </a:lnTo>
                <a:lnTo>
                  <a:pt x="46207" y="232855"/>
                </a:lnTo>
                <a:close/>
              </a:path>
              <a:path w="118110" h="305435">
                <a:moveTo>
                  <a:pt x="103886" y="189229"/>
                </a:moveTo>
                <a:lnTo>
                  <a:pt x="96138" y="191262"/>
                </a:lnTo>
                <a:lnTo>
                  <a:pt x="92583" y="197230"/>
                </a:lnTo>
                <a:lnTo>
                  <a:pt x="71609" y="232720"/>
                </a:lnTo>
                <a:lnTo>
                  <a:pt x="71374" y="279780"/>
                </a:lnTo>
                <a:lnTo>
                  <a:pt x="73285" y="279780"/>
                </a:lnTo>
                <a:lnTo>
                  <a:pt x="114426" y="210185"/>
                </a:lnTo>
                <a:lnTo>
                  <a:pt x="117983" y="204215"/>
                </a:lnTo>
                <a:lnTo>
                  <a:pt x="115950" y="196341"/>
                </a:lnTo>
                <a:lnTo>
                  <a:pt x="109855" y="192786"/>
                </a:lnTo>
                <a:lnTo>
                  <a:pt x="103886" y="189229"/>
                </a:lnTo>
                <a:close/>
              </a:path>
              <a:path w="118110" h="305435">
                <a:moveTo>
                  <a:pt x="58710" y="254546"/>
                </a:moveTo>
                <a:lnTo>
                  <a:pt x="47625" y="273303"/>
                </a:lnTo>
                <a:lnTo>
                  <a:pt x="69596" y="273430"/>
                </a:lnTo>
                <a:lnTo>
                  <a:pt x="58710" y="254546"/>
                </a:lnTo>
                <a:close/>
              </a:path>
              <a:path w="118110" h="305435">
                <a:moveTo>
                  <a:pt x="71609" y="232720"/>
                </a:moveTo>
                <a:lnTo>
                  <a:pt x="58710" y="254546"/>
                </a:lnTo>
                <a:lnTo>
                  <a:pt x="69596" y="273430"/>
                </a:lnTo>
                <a:lnTo>
                  <a:pt x="71405" y="273430"/>
                </a:lnTo>
                <a:lnTo>
                  <a:pt x="71609" y="232720"/>
                </a:lnTo>
                <a:close/>
              </a:path>
              <a:path w="118110" h="305435">
                <a:moveTo>
                  <a:pt x="47371" y="0"/>
                </a:moveTo>
                <a:lnTo>
                  <a:pt x="46207" y="232855"/>
                </a:lnTo>
                <a:lnTo>
                  <a:pt x="58710" y="254546"/>
                </a:lnTo>
                <a:lnTo>
                  <a:pt x="71609" y="232720"/>
                </a:lnTo>
                <a:lnTo>
                  <a:pt x="72771" y="126"/>
                </a:lnTo>
                <a:lnTo>
                  <a:pt x="47371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bk object 37"/>
          <p:cNvSpPr/>
          <p:nvPr/>
        </p:nvSpPr>
        <p:spPr>
          <a:xfrm>
            <a:off x="7636764" y="3048000"/>
            <a:ext cx="118110" cy="381000"/>
          </a:xfrm>
          <a:custGeom>
            <a:avLst/>
            <a:gdLst/>
            <a:ahLst/>
            <a:cxnLst/>
            <a:rect l="l" t="t" r="r" b="b"/>
            <a:pathLst>
              <a:path w="118109" h="381000">
                <a:moveTo>
                  <a:pt x="59240" y="50294"/>
                </a:moveTo>
                <a:lnTo>
                  <a:pt x="46428" y="72061"/>
                </a:lnTo>
                <a:lnTo>
                  <a:pt x="46219" y="116077"/>
                </a:lnTo>
                <a:lnTo>
                  <a:pt x="45084" y="381000"/>
                </a:lnTo>
                <a:lnTo>
                  <a:pt x="70484" y="381000"/>
                </a:lnTo>
                <a:lnTo>
                  <a:pt x="71808" y="72061"/>
                </a:lnTo>
                <a:lnTo>
                  <a:pt x="59240" y="50294"/>
                </a:lnTo>
                <a:close/>
              </a:path>
              <a:path w="118109" h="381000">
                <a:moveTo>
                  <a:pt x="73973" y="25146"/>
                </a:moveTo>
                <a:lnTo>
                  <a:pt x="72008" y="25146"/>
                </a:lnTo>
                <a:lnTo>
                  <a:pt x="71827" y="72095"/>
                </a:lnTo>
                <a:lnTo>
                  <a:pt x="92455" y="107823"/>
                </a:lnTo>
                <a:lnTo>
                  <a:pt x="96011" y="113919"/>
                </a:lnTo>
                <a:lnTo>
                  <a:pt x="103758" y="116077"/>
                </a:lnTo>
                <a:lnTo>
                  <a:pt x="109854" y="112522"/>
                </a:lnTo>
                <a:lnTo>
                  <a:pt x="115824" y="108965"/>
                </a:lnTo>
                <a:lnTo>
                  <a:pt x="117982" y="101219"/>
                </a:lnTo>
                <a:lnTo>
                  <a:pt x="114426" y="95123"/>
                </a:lnTo>
                <a:lnTo>
                  <a:pt x="73973" y="25146"/>
                </a:lnTo>
                <a:close/>
              </a:path>
              <a:path w="118109" h="381000">
                <a:moveTo>
                  <a:pt x="59435" y="0"/>
                </a:moveTo>
                <a:lnTo>
                  <a:pt x="3555" y="94741"/>
                </a:lnTo>
                <a:lnTo>
                  <a:pt x="0" y="100711"/>
                </a:lnTo>
                <a:lnTo>
                  <a:pt x="2031" y="108585"/>
                </a:lnTo>
                <a:lnTo>
                  <a:pt x="8127" y="112140"/>
                </a:lnTo>
                <a:lnTo>
                  <a:pt x="14096" y="115697"/>
                </a:lnTo>
                <a:lnTo>
                  <a:pt x="21970" y="113664"/>
                </a:lnTo>
                <a:lnTo>
                  <a:pt x="25526" y="107569"/>
                </a:lnTo>
                <a:lnTo>
                  <a:pt x="46407" y="72095"/>
                </a:lnTo>
                <a:lnTo>
                  <a:pt x="46608" y="25146"/>
                </a:lnTo>
                <a:lnTo>
                  <a:pt x="73973" y="25146"/>
                </a:lnTo>
                <a:lnTo>
                  <a:pt x="59435" y="0"/>
                </a:lnTo>
                <a:close/>
              </a:path>
              <a:path w="118109" h="381000">
                <a:moveTo>
                  <a:pt x="72008" y="25146"/>
                </a:moveTo>
                <a:lnTo>
                  <a:pt x="46608" y="25146"/>
                </a:lnTo>
                <a:lnTo>
                  <a:pt x="46407" y="72095"/>
                </a:lnTo>
                <a:lnTo>
                  <a:pt x="59240" y="50294"/>
                </a:lnTo>
                <a:lnTo>
                  <a:pt x="48386" y="31496"/>
                </a:lnTo>
                <a:lnTo>
                  <a:pt x="71981" y="31496"/>
                </a:lnTo>
                <a:lnTo>
                  <a:pt x="72008" y="25146"/>
                </a:lnTo>
                <a:close/>
              </a:path>
              <a:path w="118109" h="381000">
                <a:moveTo>
                  <a:pt x="71981" y="31496"/>
                </a:moveTo>
                <a:lnTo>
                  <a:pt x="48386" y="31496"/>
                </a:lnTo>
                <a:lnTo>
                  <a:pt x="70230" y="31623"/>
                </a:lnTo>
                <a:lnTo>
                  <a:pt x="59240" y="50294"/>
                </a:lnTo>
                <a:lnTo>
                  <a:pt x="71808" y="72061"/>
                </a:lnTo>
                <a:lnTo>
                  <a:pt x="71981" y="31496"/>
                </a:lnTo>
                <a:close/>
              </a:path>
              <a:path w="118109" h="381000">
                <a:moveTo>
                  <a:pt x="48386" y="31496"/>
                </a:moveTo>
                <a:lnTo>
                  <a:pt x="59240" y="50294"/>
                </a:lnTo>
                <a:lnTo>
                  <a:pt x="70230" y="31623"/>
                </a:lnTo>
                <a:lnTo>
                  <a:pt x="48386" y="31496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bk object 38"/>
          <p:cNvSpPr/>
          <p:nvPr/>
        </p:nvSpPr>
        <p:spPr>
          <a:xfrm>
            <a:off x="6569964" y="3048000"/>
            <a:ext cx="118110" cy="381000"/>
          </a:xfrm>
          <a:custGeom>
            <a:avLst/>
            <a:gdLst/>
            <a:ahLst/>
            <a:cxnLst/>
            <a:rect l="l" t="t" r="r" b="b"/>
            <a:pathLst>
              <a:path w="118109" h="381000">
                <a:moveTo>
                  <a:pt x="59240" y="50294"/>
                </a:moveTo>
                <a:lnTo>
                  <a:pt x="46428" y="72061"/>
                </a:lnTo>
                <a:lnTo>
                  <a:pt x="46219" y="116077"/>
                </a:lnTo>
                <a:lnTo>
                  <a:pt x="45084" y="381000"/>
                </a:lnTo>
                <a:lnTo>
                  <a:pt x="70484" y="381000"/>
                </a:lnTo>
                <a:lnTo>
                  <a:pt x="71808" y="72061"/>
                </a:lnTo>
                <a:lnTo>
                  <a:pt x="59240" y="50294"/>
                </a:lnTo>
                <a:close/>
              </a:path>
              <a:path w="118109" h="381000">
                <a:moveTo>
                  <a:pt x="73973" y="25146"/>
                </a:moveTo>
                <a:lnTo>
                  <a:pt x="72008" y="25146"/>
                </a:lnTo>
                <a:lnTo>
                  <a:pt x="71827" y="72095"/>
                </a:lnTo>
                <a:lnTo>
                  <a:pt x="92455" y="107823"/>
                </a:lnTo>
                <a:lnTo>
                  <a:pt x="96011" y="113919"/>
                </a:lnTo>
                <a:lnTo>
                  <a:pt x="103758" y="116077"/>
                </a:lnTo>
                <a:lnTo>
                  <a:pt x="109854" y="112522"/>
                </a:lnTo>
                <a:lnTo>
                  <a:pt x="115824" y="108965"/>
                </a:lnTo>
                <a:lnTo>
                  <a:pt x="117982" y="101219"/>
                </a:lnTo>
                <a:lnTo>
                  <a:pt x="114426" y="95123"/>
                </a:lnTo>
                <a:lnTo>
                  <a:pt x="73973" y="25146"/>
                </a:lnTo>
                <a:close/>
              </a:path>
              <a:path w="118109" h="381000">
                <a:moveTo>
                  <a:pt x="59435" y="0"/>
                </a:moveTo>
                <a:lnTo>
                  <a:pt x="3555" y="94741"/>
                </a:lnTo>
                <a:lnTo>
                  <a:pt x="0" y="100711"/>
                </a:lnTo>
                <a:lnTo>
                  <a:pt x="2031" y="108585"/>
                </a:lnTo>
                <a:lnTo>
                  <a:pt x="8127" y="112140"/>
                </a:lnTo>
                <a:lnTo>
                  <a:pt x="14096" y="115697"/>
                </a:lnTo>
                <a:lnTo>
                  <a:pt x="21970" y="113664"/>
                </a:lnTo>
                <a:lnTo>
                  <a:pt x="25526" y="107569"/>
                </a:lnTo>
                <a:lnTo>
                  <a:pt x="46407" y="72095"/>
                </a:lnTo>
                <a:lnTo>
                  <a:pt x="46608" y="25146"/>
                </a:lnTo>
                <a:lnTo>
                  <a:pt x="73973" y="25146"/>
                </a:lnTo>
                <a:lnTo>
                  <a:pt x="59435" y="0"/>
                </a:lnTo>
                <a:close/>
              </a:path>
              <a:path w="118109" h="381000">
                <a:moveTo>
                  <a:pt x="72008" y="25146"/>
                </a:moveTo>
                <a:lnTo>
                  <a:pt x="46608" y="25146"/>
                </a:lnTo>
                <a:lnTo>
                  <a:pt x="46407" y="72095"/>
                </a:lnTo>
                <a:lnTo>
                  <a:pt x="59240" y="50294"/>
                </a:lnTo>
                <a:lnTo>
                  <a:pt x="48386" y="31496"/>
                </a:lnTo>
                <a:lnTo>
                  <a:pt x="71981" y="31496"/>
                </a:lnTo>
                <a:lnTo>
                  <a:pt x="72008" y="25146"/>
                </a:lnTo>
                <a:close/>
              </a:path>
              <a:path w="118109" h="381000">
                <a:moveTo>
                  <a:pt x="71981" y="31496"/>
                </a:moveTo>
                <a:lnTo>
                  <a:pt x="48386" y="31496"/>
                </a:lnTo>
                <a:lnTo>
                  <a:pt x="70230" y="31623"/>
                </a:lnTo>
                <a:lnTo>
                  <a:pt x="59240" y="50294"/>
                </a:lnTo>
                <a:lnTo>
                  <a:pt x="71808" y="72061"/>
                </a:lnTo>
                <a:lnTo>
                  <a:pt x="71981" y="31496"/>
                </a:lnTo>
                <a:close/>
              </a:path>
              <a:path w="118109" h="381000">
                <a:moveTo>
                  <a:pt x="48386" y="31496"/>
                </a:moveTo>
                <a:lnTo>
                  <a:pt x="59240" y="50294"/>
                </a:lnTo>
                <a:lnTo>
                  <a:pt x="70230" y="31623"/>
                </a:lnTo>
                <a:lnTo>
                  <a:pt x="48386" y="31496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bk object 39"/>
          <p:cNvSpPr/>
          <p:nvPr/>
        </p:nvSpPr>
        <p:spPr>
          <a:xfrm>
            <a:off x="5503164" y="3048000"/>
            <a:ext cx="118110" cy="381000"/>
          </a:xfrm>
          <a:custGeom>
            <a:avLst/>
            <a:gdLst/>
            <a:ahLst/>
            <a:cxnLst/>
            <a:rect l="l" t="t" r="r" b="b"/>
            <a:pathLst>
              <a:path w="118110" h="381000">
                <a:moveTo>
                  <a:pt x="59240" y="50294"/>
                </a:moveTo>
                <a:lnTo>
                  <a:pt x="46428" y="72061"/>
                </a:lnTo>
                <a:lnTo>
                  <a:pt x="46219" y="116077"/>
                </a:lnTo>
                <a:lnTo>
                  <a:pt x="45085" y="381000"/>
                </a:lnTo>
                <a:lnTo>
                  <a:pt x="70485" y="381000"/>
                </a:lnTo>
                <a:lnTo>
                  <a:pt x="71808" y="72061"/>
                </a:lnTo>
                <a:lnTo>
                  <a:pt x="59240" y="50294"/>
                </a:lnTo>
                <a:close/>
              </a:path>
              <a:path w="118110" h="381000">
                <a:moveTo>
                  <a:pt x="73973" y="25146"/>
                </a:moveTo>
                <a:lnTo>
                  <a:pt x="72009" y="25146"/>
                </a:lnTo>
                <a:lnTo>
                  <a:pt x="71827" y="72095"/>
                </a:lnTo>
                <a:lnTo>
                  <a:pt x="92456" y="107823"/>
                </a:lnTo>
                <a:lnTo>
                  <a:pt x="96012" y="113919"/>
                </a:lnTo>
                <a:lnTo>
                  <a:pt x="103759" y="116077"/>
                </a:lnTo>
                <a:lnTo>
                  <a:pt x="109855" y="112522"/>
                </a:lnTo>
                <a:lnTo>
                  <a:pt x="115824" y="108965"/>
                </a:lnTo>
                <a:lnTo>
                  <a:pt x="117983" y="101219"/>
                </a:lnTo>
                <a:lnTo>
                  <a:pt x="114426" y="95123"/>
                </a:lnTo>
                <a:lnTo>
                  <a:pt x="73973" y="25146"/>
                </a:lnTo>
                <a:close/>
              </a:path>
              <a:path w="118110" h="381000">
                <a:moveTo>
                  <a:pt x="59436" y="0"/>
                </a:moveTo>
                <a:lnTo>
                  <a:pt x="3556" y="94741"/>
                </a:lnTo>
                <a:lnTo>
                  <a:pt x="0" y="100711"/>
                </a:lnTo>
                <a:lnTo>
                  <a:pt x="2032" y="108585"/>
                </a:lnTo>
                <a:lnTo>
                  <a:pt x="8127" y="112140"/>
                </a:lnTo>
                <a:lnTo>
                  <a:pt x="14097" y="115697"/>
                </a:lnTo>
                <a:lnTo>
                  <a:pt x="21971" y="113664"/>
                </a:lnTo>
                <a:lnTo>
                  <a:pt x="25526" y="107569"/>
                </a:lnTo>
                <a:lnTo>
                  <a:pt x="46407" y="72095"/>
                </a:lnTo>
                <a:lnTo>
                  <a:pt x="46609" y="25146"/>
                </a:lnTo>
                <a:lnTo>
                  <a:pt x="73973" y="25146"/>
                </a:lnTo>
                <a:lnTo>
                  <a:pt x="59436" y="0"/>
                </a:lnTo>
                <a:close/>
              </a:path>
              <a:path w="118110" h="381000">
                <a:moveTo>
                  <a:pt x="72009" y="25146"/>
                </a:moveTo>
                <a:lnTo>
                  <a:pt x="46609" y="25146"/>
                </a:lnTo>
                <a:lnTo>
                  <a:pt x="46407" y="72095"/>
                </a:lnTo>
                <a:lnTo>
                  <a:pt x="59240" y="50294"/>
                </a:lnTo>
                <a:lnTo>
                  <a:pt x="48387" y="31496"/>
                </a:lnTo>
                <a:lnTo>
                  <a:pt x="71981" y="31496"/>
                </a:lnTo>
                <a:lnTo>
                  <a:pt x="72009" y="25146"/>
                </a:lnTo>
                <a:close/>
              </a:path>
              <a:path w="118110" h="381000">
                <a:moveTo>
                  <a:pt x="71981" y="31496"/>
                </a:moveTo>
                <a:lnTo>
                  <a:pt x="48387" y="31496"/>
                </a:lnTo>
                <a:lnTo>
                  <a:pt x="70231" y="31623"/>
                </a:lnTo>
                <a:lnTo>
                  <a:pt x="59240" y="50294"/>
                </a:lnTo>
                <a:lnTo>
                  <a:pt x="71808" y="72061"/>
                </a:lnTo>
                <a:lnTo>
                  <a:pt x="71981" y="31496"/>
                </a:lnTo>
                <a:close/>
              </a:path>
              <a:path w="118110" h="381000">
                <a:moveTo>
                  <a:pt x="48387" y="31496"/>
                </a:moveTo>
                <a:lnTo>
                  <a:pt x="59240" y="50294"/>
                </a:lnTo>
                <a:lnTo>
                  <a:pt x="70231" y="31623"/>
                </a:lnTo>
                <a:lnTo>
                  <a:pt x="48387" y="31496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bk object 40"/>
          <p:cNvSpPr/>
          <p:nvPr/>
        </p:nvSpPr>
        <p:spPr>
          <a:xfrm>
            <a:off x="5654928" y="3124073"/>
            <a:ext cx="118110" cy="305435"/>
          </a:xfrm>
          <a:custGeom>
            <a:avLst/>
            <a:gdLst/>
            <a:ahLst/>
            <a:cxnLst/>
            <a:rect l="l" t="t" r="r" b="b"/>
            <a:pathLst>
              <a:path w="118110" h="305435">
                <a:moveTo>
                  <a:pt x="14350" y="188849"/>
                </a:moveTo>
                <a:lnTo>
                  <a:pt x="8255" y="192404"/>
                </a:lnTo>
                <a:lnTo>
                  <a:pt x="2159" y="195834"/>
                </a:lnTo>
                <a:lnTo>
                  <a:pt x="0" y="203580"/>
                </a:lnTo>
                <a:lnTo>
                  <a:pt x="3556" y="209676"/>
                </a:lnTo>
                <a:lnTo>
                  <a:pt x="58420" y="304926"/>
                </a:lnTo>
                <a:lnTo>
                  <a:pt x="73229" y="279907"/>
                </a:lnTo>
                <a:lnTo>
                  <a:pt x="71374" y="279907"/>
                </a:lnTo>
                <a:lnTo>
                  <a:pt x="45974" y="279653"/>
                </a:lnTo>
                <a:lnTo>
                  <a:pt x="46099" y="254562"/>
                </a:lnTo>
                <a:lnTo>
                  <a:pt x="46168" y="232788"/>
                </a:lnTo>
                <a:lnTo>
                  <a:pt x="25526" y="196976"/>
                </a:lnTo>
                <a:lnTo>
                  <a:pt x="22098" y="190880"/>
                </a:lnTo>
                <a:lnTo>
                  <a:pt x="14350" y="188849"/>
                </a:lnTo>
                <a:close/>
              </a:path>
              <a:path w="118110" h="305435">
                <a:moveTo>
                  <a:pt x="46207" y="232855"/>
                </a:moveTo>
                <a:lnTo>
                  <a:pt x="45974" y="279653"/>
                </a:lnTo>
                <a:lnTo>
                  <a:pt x="71374" y="279907"/>
                </a:lnTo>
                <a:lnTo>
                  <a:pt x="71406" y="273430"/>
                </a:lnTo>
                <a:lnTo>
                  <a:pt x="47625" y="273303"/>
                </a:lnTo>
                <a:lnTo>
                  <a:pt x="58719" y="254562"/>
                </a:lnTo>
                <a:lnTo>
                  <a:pt x="46207" y="232855"/>
                </a:lnTo>
                <a:close/>
              </a:path>
              <a:path w="118110" h="305435">
                <a:moveTo>
                  <a:pt x="103886" y="189356"/>
                </a:moveTo>
                <a:lnTo>
                  <a:pt x="96138" y="191262"/>
                </a:lnTo>
                <a:lnTo>
                  <a:pt x="92583" y="197357"/>
                </a:lnTo>
                <a:lnTo>
                  <a:pt x="71609" y="232788"/>
                </a:lnTo>
                <a:lnTo>
                  <a:pt x="71374" y="279907"/>
                </a:lnTo>
                <a:lnTo>
                  <a:pt x="73229" y="279907"/>
                </a:lnTo>
                <a:lnTo>
                  <a:pt x="114426" y="210312"/>
                </a:lnTo>
                <a:lnTo>
                  <a:pt x="117983" y="204215"/>
                </a:lnTo>
                <a:lnTo>
                  <a:pt x="115950" y="196468"/>
                </a:lnTo>
                <a:lnTo>
                  <a:pt x="109855" y="192912"/>
                </a:lnTo>
                <a:lnTo>
                  <a:pt x="103886" y="189356"/>
                </a:lnTo>
                <a:close/>
              </a:path>
              <a:path w="118110" h="305435">
                <a:moveTo>
                  <a:pt x="58719" y="254562"/>
                </a:moveTo>
                <a:lnTo>
                  <a:pt x="47625" y="273303"/>
                </a:lnTo>
                <a:lnTo>
                  <a:pt x="69596" y="273430"/>
                </a:lnTo>
                <a:lnTo>
                  <a:pt x="58719" y="254562"/>
                </a:lnTo>
                <a:close/>
              </a:path>
              <a:path w="118110" h="305435">
                <a:moveTo>
                  <a:pt x="71609" y="232788"/>
                </a:moveTo>
                <a:lnTo>
                  <a:pt x="58719" y="254562"/>
                </a:lnTo>
                <a:lnTo>
                  <a:pt x="69596" y="273430"/>
                </a:lnTo>
                <a:lnTo>
                  <a:pt x="71406" y="273430"/>
                </a:lnTo>
                <a:lnTo>
                  <a:pt x="71609" y="232788"/>
                </a:lnTo>
                <a:close/>
              </a:path>
              <a:path w="118110" h="305435">
                <a:moveTo>
                  <a:pt x="47371" y="0"/>
                </a:moveTo>
                <a:lnTo>
                  <a:pt x="46207" y="232855"/>
                </a:lnTo>
                <a:lnTo>
                  <a:pt x="58719" y="254562"/>
                </a:lnTo>
                <a:lnTo>
                  <a:pt x="71609" y="232788"/>
                </a:lnTo>
                <a:lnTo>
                  <a:pt x="72771" y="253"/>
                </a:lnTo>
                <a:lnTo>
                  <a:pt x="47371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bk object 41"/>
          <p:cNvSpPr/>
          <p:nvPr/>
        </p:nvSpPr>
        <p:spPr>
          <a:xfrm>
            <a:off x="6723380" y="3124073"/>
            <a:ext cx="118110" cy="305435"/>
          </a:xfrm>
          <a:custGeom>
            <a:avLst/>
            <a:gdLst/>
            <a:ahLst/>
            <a:cxnLst/>
            <a:rect l="l" t="t" r="r" b="b"/>
            <a:pathLst>
              <a:path w="118109" h="305435">
                <a:moveTo>
                  <a:pt x="14224" y="188849"/>
                </a:moveTo>
                <a:lnTo>
                  <a:pt x="8127" y="192404"/>
                </a:lnTo>
                <a:lnTo>
                  <a:pt x="2031" y="195834"/>
                </a:lnTo>
                <a:lnTo>
                  <a:pt x="0" y="203580"/>
                </a:lnTo>
                <a:lnTo>
                  <a:pt x="3428" y="209676"/>
                </a:lnTo>
                <a:lnTo>
                  <a:pt x="58420" y="304926"/>
                </a:lnTo>
                <a:lnTo>
                  <a:pt x="73196" y="279907"/>
                </a:lnTo>
                <a:lnTo>
                  <a:pt x="71247" y="279907"/>
                </a:lnTo>
                <a:lnTo>
                  <a:pt x="45847" y="279653"/>
                </a:lnTo>
                <a:lnTo>
                  <a:pt x="46081" y="232637"/>
                </a:lnTo>
                <a:lnTo>
                  <a:pt x="25526" y="196976"/>
                </a:lnTo>
                <a:lnTo>
                  <a:pt x="21971" y="190880"/>
                </a:lnTo>
                <a:lnTo>
                  <a:pt x="14224" y="188849"/>
                </a:lnTo>
                <a:close/>
              </a:path>
              <a:path w="118109" h="305435">
                <a:moveTo>
                  <a:pt x="46081" y="232637"/>
                </a:moveTo>
                <a:lnTo>
                  <a:pt x="45847" y="279653"/>
                </a:lnTo>
                <a:lnTo>
                  <a:pt x="71247" y="279907"/>
                </a:lnTo>
                <a:lnTo>
                  <a:pt x="71279" y="273430"/>
                </a:lnTo>
                <a:lnTo>
                  <a:pt x="47625" y="273303"/>
                </a:lnTo>
                <a:lnTo>
                  <a:pt x="58704" y="254535"/>
                </a:lnTo>
                <a:lnTo>
                  <a:pt x="46081" y="232637"/>
                </a:lnTo>
                <a:close/>
              </a:path>
              <a:path w="118109" h="305435">
                <a:moveTo>
                  <a:pt x="103759" y="189356"/>
                </a:moveTo>
                <a:lnTo>
                  <a:pt x="96012" y="191262"/>
                </a:lnTo>
                <a:lnTo>
                  <a:pt x="92455" y="197357"/>
                </a:lnTo>
                <a:lnTo>
                  <a:pt x="71481" y="232889"/>
                </a:lnTo>
                <a:lnTo>
                  <a:pt x="71247" y="279907"/>
                </a:lnTo>
                <a:lnTo>
                  <a:pt x="73196" y="279907"/>
                </a:lnTo>
                <a:lnTo>
                  <a:pt x="114300" y="210312"/>
                </a:lnTo>
                <a:lnTo>
                  <a:pt x="117855" y="204215"/>
                </a:lnTo>
                <a:lnTo>
                  <a:pt x="115950" y="196468"/>
                </a:lnTo>
                <a:lnTo>
                  <a:pt x="103759" y="189356"/>
                </a:lnTo>
                <a:close/>
              </a:path>
              <a:path w="118109" h="305435">
                <a:moveTo>
                  <a:pt x="58704" y="254535"/>
                </a:moveTo>
                <a:lnTo>
                  <a:pt x="47625" y="273303"/>
                </a:lnTo>
                <a:lnTo>
                  <a:pt x="69596" y="273430"/>
                </a:lnTo>
                <a:lnTo>
                  <a:pt x="58704" y="254535"/>
                </a:lnTo>
                <a:close/>
              </a:path>
              <a:path w="118109" h="305435">
                <a:moveTo>
                  <a:pt x="71481" y="232889"/>
                </a:moveTo>
                <a:lnTo>
                  <a:pt x="58704" y="254535"/>
                </a:lnTo>
                <a:lnTo>
                  <a:pt x="69596" y="273430"/>
                </a:lnTo>
                <a:lnTo>
                  <a:pt x="71279" y="273430"/>
                </a:lnTo>
                <a:lnTo>
                  <a:pt x="71481" y="232889"/>
                </a:lnTo>
                <a:close/>
              </a:path>
              <a:path w="118109" h="305435">
                <a:moveTo>
                  <a:pt x="47244" y="0"/>
                </a:moveTo>
                <a:lnTo>
                  <a:pt x="46081" y="232637"/>
                </a:lnTo>
                <a:lnTo>
                  <a:pt x="58704" y="254535"/>
                </a:lnTo>
                <a:lnTo>
                  <a:pt x="71481" y="232889"/>
                </a:lnTo>
                <a:lnTo>
                  <a:pt x="72644" y="253"/>
                </a:lnTo>
                <a:lnTo>
                  <a:pt x="47244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bk object 42"/>
          <p:cNvSpPr/>
          <p:nvPr/>
        </p:nvSpPr>
        <p:spPr>
          <a:xfrm>
            <a:off x="2438400" y="43434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bk object 43"/>
          <p:cNvSpPr/>
          <p:nvPr/>
        </p:nvSpPr>
        <p:spPr>
          <a:xfrm>
            <a:off x="1143000" y="43434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bk object 44"/>
          <p:cNvSpPr/>
          <p:nvPr/>
        </p:nvSpPr>
        <p:spPr>
          <a:xfrm>
            <a:off x="2895600" y="61722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5" name="bk object 45"/>
          <p:cNvSpPr/>
          <p:nvPr/>
        </p:nvSpPr>
        <p:spPr>
          <a:xfrm>
            <a:off x="1905000" y="61722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6" name="bk object 46"/>
          <p:cNvSpPr/>
          <p:nvPr/>
        </p:nvSpPr>
        <p:spPr>
          <a:xfrm>
            <a:off x="914400" y="61722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bk object 47"/>
          <p:cNvSpPr/>
          <p:nvPr/>
        </p:nvSpPr>
        <p:spPr>
          <a:xfrm>
            <a:off x="7010400" y="43434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bk object 48"/>
          <p:cNvSpPr/>
          <p:nvPr/>
        </p:nvSpPr>
        <p:spPr>
          <a:xfrm>
            <a:off x="5715000" y="43434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" name="bk object 49"/>
          <p:cNvSpPr/>
          <p:nvPr/>
        </p:nvSpPr>
        <p:spPr>
          <a:xfrm>
            <a:off x="7467600" y="61722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0" name="bk object 50"/>
          <p:cNvSpPr/>
          <p:nvPr/>
        </p:nvSpPr>
        <p:spPr>
          <a:xfrm>
            <a:off x="6477000" y="61722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1" name="bk object 51"/>
          <p:cNvSpPr/>
          <p:nvPr/>
        </p:nvSpPr>
        <p:spPr>
          <a:xfrm>
            <a:off x="5486400" y="6172200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254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2" name="bk object 52"/>
          <p:cNvSpPr/>
          <p:nvPr/>
        </p:nvSpPr>
        <p:spPr>
          <a:xfrm>
            <a:off x="3064764" y="5791136"/>
            <a:ext cx="118110" cy="381635"/>
          </a:xfrm>
          <a:custGeom>
            <a:avLst/>
            <a:gdLst/>
            <a:ahLst/>
            <a:cxnLst/>
            <a:rect l="l" t="t" r="r" b="b"/>
            <a:pathLst>
              <a:path w="118110" h="381635">
                <a:moveTo>
                  <a:pt x="59229" y="50354"/>
                </a:moveTo>
                <a:lnTo>
                  <a:pt x="46424" y="72125"/>
                </a:lnTo>
                <a:lnTo>
                  <a:pt x="45212" y="381012"/>
                </a:lnTo>
                <a:lnTo>
                  <a:pt x="70485" y="381114"/>
                </a:lnTo>
                <a:lnTo>
                  <a:pt x="71711" y="94780"/>
                </a:lnTo>
                <a:lnTo>
                  <a:pt x="71789" y="72125"/>
                </a:lnTo>
                <a:lnTo>
                  <a:pt x="59229" y="50354"/>
                </a:lnTo>
                <a:close/>
              </a:path>
              <a:path w="118110" h="381635">
                <a:moveTo>
                  <a:pt x="73962" y="25158"/>
                </a:moveTo>
                <a:lnTo>
                  <a:pt x="46609" y="25158"/>
                </a:lnTo>
                <a:lnTo>
                  <a:pt x="72009" y="25260"/>
                </a:lnTo>
                <a:lnTo>
                  <a:pt x="71808" y="72158"/>
                </a:lnTo>
                <a:lnTo>
                  <a:pt x="92456" y="107950"/>
                </a:lnTo>
                <a:lnTo>
                  <a:pt x="96012" y="114020"/>
                </a:lnTo>
                <a:lnTo>
                  <a:pt x="103759" y="116090"/>
                </a:lnTo>
                <a:lnTo>
                  <a:pt x="115950" y="109080"/>
                </a:lnTo>
                <a:lnTo>
                  <a:pt x="117983" y="101307"/>
                </a:lnTo>
                <a:lnTo>
                  <a:pt x="114427" y="95237"/>
                </a:lnTo>
                <a:lnTo>
                  <a:pt x="73962" y="25158"/>
                </a:lnTo>
                <a:close/>
              </a:path>
              <a:path w="118110" h="381635">
                <a:moveTo>
                  <a:pt x="59436" y="0"/>
                </a:moveTo>
                <a:lnTo>
                  <a:pt x="3683" y="94780"/>
                </a:lnTo>
                <a:lnTo>
                  <a:pt x="0" y="100825"/>
                </a:lnTo>
                <a:lnTo>
                  <a:pt x="2031" y="108610"/>
                </a:lnTo>
                <a:lnTo>
                  <a:pt x="14224" y="115722"/>
                </a:lnTo>
                <a:lnTo>
                  <a:pt x="21971" y="113703"/>
                </a:lnTo>
                <a:lnTo>
                  <a:pt x="46405" y="72158"/>
                </a:lnTo>
                <a:lnTo>
                  <a:pt x="46609" y="25158"/>
                </a:lnTo>
                <a:lnTo>
                  <a:pt x="73962" y="25158"/>
                </a:lnTo>
                <a:lnTo>
                  <a:pt x="59436" y="0"/>
                </a:lnTo>
                <a:close/>
              </a:path>
              <a:path w="118110" h="381635">
                <a:moveTo>
                  <a:pt x="71982" y="31559"/>
                </a:moveTo>
                <a:lnTo>
                  <a:pt x="48387" y="31559"/>
                </a:lnTo>
                <a:lnTo>
                  <a:pt x="70231" y="31648"/>
                </a:lnTo>
                <a:lnTo>
                  <a:pt x="59229" y="50354"/>
                </a:lnTo>
                <a:lnTo>
                  <a:pt x="71808" y="72158"/>
                </a:lnTo>
                <a:lnTo>
                  <a:pt x="71982" y="31559"/>
                </a:lnTo>
                <a:close/>
              </a:path>
              <a:path w="118110" h="381635">
                <a:moveTo>
                  <a:pt x="46609" y="25158"/>
                </a:moveTo>
                <a:lnTo>
                  <a:pt x="46424" y="72125"/>
                </a:lnTo>
                <a:lnTo>
                  <a:pt x="59229" y="50354"/>
                </a:lnTo>
                <a:lnTo>
                  <a:pt x="48387" y="31559"/>
                </a:lnTo>
                <a:lnTo>
                  <a:pt x="71982" y="31559"/>
                </a:lnTo>
                <a:lnTo>
                  <a:pt x="72009" y="25260"/>
                </a:lnTo>
                <a:lnTo>
                  <a:pt x="46609" y="25158"/>
                </a:lnTo>
                <a:close/>
              </a:path>
              <a:path w="118110" h="381635">
                <a:moveTo>
                  <a:pt x="48387" y="31559"/>
                </a:moveTo>
                <a:lnTo>
                  <a:pt x="59229" y="50354"/>
                </a:lnTo>
                <a:lnTo>
                  <a:pt x="70231" y="31648"/>
                </a:lnTo>
                <a:lnTo>
                  <a:pt x="48387" y="31559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bk object 53"/>
          <p:cNvSpPr/>
          <p:nvPr/>
        </p:nvSpPr>
        <p:spPr>
          <a:xfrm>
            <a:off x="1997964" y="5791136"/>
            <a:ext cx="118110" cy="381635"/>
          </a:xfrm>
          <a:custGeom>
            <a:avLst/>
            <a:gdLst/>
            <a:ahLst/>
            <a:cxnLst/>
            <a:rect l="l" t="t" r="r" b="b"/>
            <a:pathLst>
              <a:path w="118110" h="381635">
                <a:moveTo>
                  <a:pt x="59229" y="50354"/>
                </a:moveTo>
                <a:lnTo>
                  <a:pt x="46424" y="72125"/>
                </a:lnTo>
                <a:lnTo>
                  <a:pt x="45212" y="381012"/>
                </a:lnTo>
                <a:lnTo>
                  <a:pt x="70612" y="381114"/>
                </a:lnTo>
                <a:lnTo>
                  <a:pt x="71736" y="94780"/>
                </a:lnTo>
                <a:lnTo>
                  <a:pt x="71789" y="72125"/>
                </a:lnTo>
                <a:lnTo>
                  <a:pt x="59229" y="50354"/>
                </a:lnTo>
                <a:close/>
              </a:path>
              <a:path w="118110" h="381635">
                <a:moveTo>
                  <a:pt x="73962" y="25158"/>
                </a:moveTo>
                <a:lnTo>
                  <a:pt x="46609" y="25158"/>
                </a:lnTo>
                <a:lnTo>
                  <a:pt x="72009" y="25260"/>
                </a:lnTo>
                <a:lnTo>
                  <a:pt x="71824" y="72187"/>
                </a:lnTo>
                <a:lnTo>
                  <a:pt x="92456" y="107950"/>
                </a:lnTo>
                <a:lnTo>
                  <a:pt x="96012" y="114020"/>
                </a:lnTo>
                <a:lnTo>
                  <a:pt x="103759" y="116090"/>
                </a:lnTo>
                <a:lnTo>
                  <a:pt x="115950" y="109080"/>
                </a:lnTo>
                <a:lnTo>
                  <a:pt x="117983" y="101307"/>
                </a:lnTo>
                <a:lnTo>
                  <a:pt x="114427" y="95237"/>
                </a:lnTo>
                <a:lnTo>
                  <a:pt x="73962" y="25158"/>
                </a:lnTo>
                <a:close/>
              </a:path>
              <a:path w="118110" h="381635">
                <a:moveTo>
                  <a:pt x="59436" y="0"/>
                </a:moveTo>
                <a:lnTo>
                  <a:pt x="3683" y="94780"/>
                </a:lnTo>
                <a:lnTo>
                  <a:pt x="0" y="100825"/>
                </a:lnTo>
                <a:lnTo>
                  <a:pt x="2031" y="108610"/>
                </a:lnTo>
                <a:lnTo>
                  <a:pt x="14224" y="115722"/>
                </a:lnTo>
                <a:lnTo>
                  <a:pt x="21971" y="113703"/>
                </a:lnTo>
                <a:lnTo>
                  <a:pt x="46388" y="72187"/>
                </a:lnTo>
                <a:lnTo>
                  <a:pt x="46510" y="50354"/>
                </a:lnTo>
                <a:lnTo>
                  <a:pt x="46609" y="25158"/>
                </a:lnTo>
                <a:lnTo>
                  <a:pt x="73962" y="25158"/>
                </a:lnTo>
                <a:lnTo>
                  <a:pt x="59436" y="0"/>
                </a:lnTo>
                <a:close/>
              </a:path>
              <a:path w="118110" h="381635">
                <a:moveTo>
                  <a:pt x="71984" y="31559"/>
                </a:moveTo>
                <a:lnTo>
                  <a:pt x="48387" y="31559"/>
                </a:lnTo>
                <a:lnTo>
                  <a:pt x="70231" y="31648"/>
                </a:lnTo>
                <a:lnTo>
                  <a:pt x="59229" y="50354"/>
                </a:lnTo>
                <a:lnTo>
                  <a:pt x="71824" y="72187"/>
                </a:lnTo>
                <a:lnTo>
                  <a:pt x="71984" y="31559"/>
                </a:lnTo>
                <a:close/>
              </a:path>
              <a:path w="118110" h="381635">
                <a:moveTo>
                  <a:pt x="46609" y="25158"/>
                </a:moveTo>
                <a:lnTo>
                  <a:pt x="46424" y="72125"/>
                </a:lnTo>
                <a:lnTo>
                  <a:pt x="59229" y="50354"/>
                </a:lnTo>
                <a:lnTo>
                  <a:pt x="48387" y="31559"/>
                </a:lnTo>
                <a:lnTo>
                  <a:pt x="71984" y="31559"/>
                </a:lnTo>
                <a:lnTo>
                  <a:pt x="72009" y="25260"/>
                </a:lnTo>
                <a:lnTo>
                  <a:pt x="46609" y="25158"/>
                </a:lnTo>
                <a:close/>
              </a:path>
              <a:path w="118110" h="381635">
                <a:moveTo>
                  <a:pt x="48387" y="31559"/>
                </a:moveTo>
                <a:lnTo>
                  <a:pt x="59229" y="50354"/>
                </a:lnTo>
                <a:lnTo>
                  <a:pt x="70231" y="31648"/>
                </a:lnTo>
                <a:lnTo>
                  <a:pt x="48387" y="31559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bk object 54"/>
          <p:cNvSpPr/>
          <p:nvPr/>
        </p:nvSpPr>
        <p:spPr>
          <a:xfrm>
            <a:off x="1085214" y="5791136"/>
            <a:ext cx="118110" cy="381635"/>
          </a:xfrm>
          <a:custGeom>
            <a:avLst/>
            <a:gdLst/>
            <a:ahLst/>
            <a:cxnLst/>
            <a:rect l="l" t="t" r="r" b="b"/>
            <a:pathLst>
              <a:path w="118109" h="381635">
                <a:moveTo>
                  <a:pt x="59160" y="50406"/>
                </a:moveTo>
                <a:lnTo>
                  <a:pt x="46374" y="72120"/>
                </a:lnTo>
                <a:lnTo>
                  <a:pt x="45084" y="381012"/>
                </a:lnTo>
                <a:lnTo>
                  <a:pt x="70484" y="381114"/>
                </a:lnTo>
                <a:lnTo>
                  <a:pt x="71680" y="94780"/>
                </a:lnTo>
                <a:lnTo>
                  <a:pt x="71704" y="72120"/>
                </a:lnTo>
                <a:lnTo>
                  <a:pt x="59160" y="50406"/>
                </a:lnTo>
                <a:close/>
              </a:path>
              <a:path w="118109" h="381635">
                <a:moveTo>
                  <a:pt x="73908" y="25158"/>
                </a:moveTo>
                <a:lnTo>
                  <a:pt x="46570" y="25158"/>
                </a:lnTo>
                <a:lnTo>
                  <a:pt x="71970" y="25260"/>
                </a:lnTo>
                <a:lnTo>
                  <a:pt x="71774" y="72241"/>
                </a:lnTo>
                <a:lnTo>
                  <a:pt x="95910" y="114020"/>
                </a:lnTo>
                <a:lnTo>
                  <a:pt x="103682" y="116103"/>
                </a:lnTo>
                <a:lnTo>
                  <a:pt x="115823" y="109080"/>
                </a:lnTo>
                <a:lnTo>
                  <a:pt x="117906" y="101307"/>
                </a:lnTo>
                <a:lnTo>
                  <a:pt x="73908" y="25158"/>
                </a:lnTo>
                <a:close/>
              </a:path>
              <a:path w="118109" h="381635">
                <a:moveTo>
                  <a:pt x="59372" y="0"/>
                </a:moveTo>
                <a:lnTo>
                  <a:pt x="0" y="100825"/>
                </a:lnTo>
                <a:lnTo>
                  <a:pt x="2006" y="108610"/>
                </a:lnTo>
                <a:lnTo>
                  <a:pt x="14096" y="115722"/>
                </a:lnTo>
                <a:lnTo>
                  <a:pt x="21882" y="113715"/>
                </a:lnTo>
                <a:lnTo>
                  <a:pt x="46374" y="72120"/>
                </a:lnTo>
                <a:lnTo>
                  <a:pt x="46570" y="25158"/>
                </a:lnTo>
                <a:lnTo>
                  <a:pt x="73908" y="25158"/>
                </a:lnTo>
                <a:lnTo>
                  <a:pt x="59372" y="0"/>
                </a:lnTo>
                <a:close/>
              </a:path>
              <a:path w="118109" h="381635">
                <a:moveTo>
                  <a:pt x="71944" y="31559"/>
                </a:moveTo>
                <a:lnTo>
                  <a:pt x="48272" y="31559"/>
                </a:lnTo>
                <a:lnTo>
                  <a:pt x="70205" y="31648"/>
                </a:lnTo>
                <a:lnTo>
                  <a:pt x="59160" y="50406"/>
                </a:lnTo>
                <a:lnTo>
                  <a:pt x="71774" y="72241"/>
                </a:lnTo>
                <a:lnTo>
                  <a:pt x="71944" y="31559"/>
                </a:lnTo>
                <a:close/>
              </a:path>
              <a:path w="118109" h="381635">
                <a:moveTo>
                  <a:pt x="46570" y="25158"/>
                </a:moveTo>
                <a:lnTo>
                  <a:pt x="46374" y="72120"/>
                </a:lnTo>
                <a:lnTo>
                  <a:pt x="59160" y="50406"/>
                </a:lnTo>
                <a:lnTo>
                  <a:pt x="48272" y="31559"/>
                </a:lnTo>
                <a:lnTo>
                  <a:pt x="71944" y="31559"/>
                </a:lnTo>
                <a:lnTo>
                  <a:pt x="71970" y="25260"/>
                </a:lnTo>
                <a:lnTo>
                  <a:pt x="46570" y="25158"/>
                </a:lnTo>
                <a:close/>
              </a:path>
              <a:path w="118109" h="381635">
                <a:moveTo>
                  <a:pt x="48272" y="31559"/>
                </a:moveTo>
                <a:lnTo>
                  <a:pt x="59160" y="50406"/>
                </a:lnTo>
                <a:lnTo>
                  <a:pt x="70205" y="31648"/>
                </a:lnTo>
                <a:lnTo>
                  <a:pt x="48272" y="31559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bk object 55"/>
          <p:cNvSpPr/>
          <p:nvPr/>
        </p:nvSpPr>
        <p:spPr>
          <a:xfrm>
            <a:off x="1312163" y="3962400"/>
            <a:ext cx="118110" cy="381000"/>
          </a:xfrm>
          <a:custGeom>
            <a:avLst/>
            <a:gdLst/>
            <a:ahLst/>
            <a:cxnLst/>
            <a:rect l="l" t="t" r="r" b="b"/>
            <a:pathLst>
              <a:path w="118109" h="381000">
                <a:moveTo>
                  <a:pt x="59240" y="50294"/>
                </a:moveTo>
                <a:lnTo>
                  <a:pt x="46424" y="72066"/>
                </a:lnTo>
                <a:lnTo>
                  <a:pt x="45212" y="381000"/>
                </a:lnTo>
                <a:lnTo>
                  <a:pt x="70612" y="381000"/>
                </a:lnTo>
                <a:lnTo>
                  <a:pt x="71811" y="72066"/>
                </a:lnTo>
                <a:lnTo>
                  <a:pt x="59240" y="50294"/>
                </a:lnTo>
                <a:close/>
              </a:path>
              <a:path w="118109" h="381000">
                <a:moveTo>
                  <a:pt x="73973" y="25145"/>
                </a:moveTo>
                <a:lnTo>
                  <a:pt x="72009" y="25145"/>
                </a:lnTo>
                <a:lnTo>
                  <a:pt x="71824" y="72089"/>
                </a:lnTo>
                <a:lnTo>
                  <a:pt x="92456" y="107823"/>
                </a:lnTo>
                <a:lnTo>
                  <a:pt x="96012" y="113918"/>
                </a:lnTo>
                <a:lnTo>
                  <a:pt x="103759" y="116077"/>
                </a:lnTo>
                <a:lnTo>
                  <a:pt x="115951" y="108966"/>
                </a:lnTo>
                <a:lnTo>
                  <a:pt x="117983" y="101218"/>
                </a:lnTo>
                <a:lnTo>
                  <a:pt x="114427" y="95123"/>
                </a:lnTo>
                <a:lnTo>
                  <a:pt x="73973" y="25145"/>
                </a:lnTo>
                <a:close/>
              </a:path>
              <a:path w="118109" h="381000">
                <a:moveTo>
                  <a:pt x="59436" y="0"/>
                </a:moveTo>
                <a:lnTo>
                  <a:pt x="3683" y="94742"/>
                </a:lnTo>
                <a:lnTo>
                  <a:pt x="0" y="100711"/>
                </a:lnTo>
                <a:lnTo>
                  <a:pt x="2032" y="108585"/>
                </a:lnTo>
                <a:lnTo>
                  <a:pt x="14224" y="115697"/>
                </a:lnTo>
                <a:lnTo>
                  <a:pt x="21971" y="113664"/>
                </a:lnTo>
                <a:lnTo>
                  <a:pt x="25527" y="107568"/>
                </a:lnTo>
                <a:lnTo>
                  <a:pt x="46411" y="72089"/>
                </a:lnTo>
                <a:lnTo>
                  <a:pt x="46609" y="25145"/>
                </a:lnTo>
                <a:lnTo>
                  <a:pt x="73973" y="25145"/>
                </a:lnTo>
                <a:lnTo>
                  <a:pt x="59436" y="0"/>
                </a:lnTo>
                <a:close/>
              </a:path>
              <a:path w="118109" h="381000">
                <a:moveTo>
                  <a:pt x="71984" y="31495"/>
                </a:moveTo>
                <a:lnTo>
                  <a:pt x="48387" y="31495"/>
                </a:lnTo>
                <a:lnTo>
                  <a:pt x="70231" y="31623"/>
                </a:lnTo>
                <a:lnTo>
                  <a:pt x="59240" y="50294"/>
                </a:lnTo>
                <a:lnTo>
                  <a:pt x="71824" y="72089"/>
                </a:lnTo>
                <a:lnTo>
                  <a:pt x="71984" y="31495"/>
                </a:lnTo>
                <a:close/>
              </a:path>
              <a:path w="118109" h="381000">
                <a:moveTo>
                  <a:pt x="72009" y="25145"/>
                </a:moveTo>
                <a:lnTo>
                  <a:pt x="46609" y="25145"/>
                </a:lnTo>
                <a:lnTo>
                  <a:pt x="46424" y="72066"/>
                </a:lnTo>
                <a:lnTo>
                  <a:pt x="59240" y="50294"/>
                </a:lnTo>
                <a:lnTo>
                  <a:pt x="48387" y="31495"/>
                </a:lnTo>
                <a:lnTo>
                  <a:pt x="71984" y="31495"/>
                </a:lnTo>
                <a:lnTo>
                  <a:pt x="72009" y="25145"/>
                </a:lnTo>
                <a:close/>
              </a:path>
              <a:path w="118109" h="381000">
                <a:moveTo>
                  <a:pt x="48387" y="31495"/>
                </a:moveTo>
                <a:lnTo>
                  <a:pt x="59240" y="50294"/>
                </a:lnTo>
                <a:lnTo>
                  <a:pt x="70231" y="31623"/>
                </a:lnTo>
                <a:lnTo>
                  <a:pt x="48387" y="31495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bk object 56"/>
          <p:cNvSpPr/>
          <p:nvPr/>
        </p:nvSpPr>
        <p:spPr>
          <a:xfrm>
            <a:off x="2531364" y="3962400"/>
            <a:ext cx="118110" cy="381000"/>
          </a:xfrm>
          <a:custGeom>
            <a:avLst/>
            <a:gdLst/>
            <a:ahLst/>
            <a:cxnLst/>
            <a:rect l="l" t="t" r="r" b="b"/>
            <a:pathLst>
              <a:path w="118110" h="381000">
                <a:moveTo>
                  <a:pt x="59240" y="50294"/>
                </a:moveTo>
                <a:lnTo>
                  <a:pt x="46424" y="72066"/>
                </a:lnTo>
                <a:lnTo>
                  <a:pt x="45212" y="381000"/>
                </a:lnTo>
                <a:lnTo>
                  <a:pt x="70612" y="381000"/>
                </a:lnTo>
                <a:lnTo>
                  <a:pt x="71811" y="72066"/>
                </a:lnTo>
                <a:lnTo>
                  <a:pt x="59240" y="50294"/>
                </a:lnTo>
                <a:close/>
              </a:path>
              <a:path w="118110" h="381000">
                <a:moveTo>
                  <a:pt x="73973" y="25145"/>
                </a:moveTo>
                <a:lnTo>
                  <a:pt x="72009" y="25145"/>
                </a:lnTo>
                <a:lnTo>
                  <a:pt x="71824" y="72089"/>
                </a:lnTo>
                <a:lnTo>
                  <a:pt x="92456" y="107823"/>
                </a:lnTo>
                <a:lnTo>
                  <a:pt x="96012" y="113918"/>
                </a:lnTo>
                <a:lnTo>
                  <a:pt x="103759" y="116077"/>
                </a:lnTo>
                <a:lnTo>
                  <a:pt x="115950" y="108966"/>
                </a:lnTo>
                <a:lnTo>
                  <a:pt x="117983" y="101218"/>
                </a:lnTo>
                <a:lnTo>
                  <a:pt x="114427" y="95123"/>
                </a:lnTo>
                <a:lnTo>
                  <a:pt x="73973" y="25145"/>
                </a:lnTo>
                <a:close/>
              </a:path>
              <a:path w="118110" h="381000">
                <a:moveTo>
                  <a:pt x="59436" y="0"/>
                </a:moveTo>
                <a:lnTo>
                  <a:pt x="3683" y="94742"/>
                </a:lnTo>
                <a:lnTo>
                  <a:pt x="0" y="100711"/>
                </a:lnTo>
                <a:lnTo>
                  <a:pt x="2031" y="108585"/>
                </a:lnTo>
                <a:lnTo>
                  <a:pt x="14224" y="115697"/>
                </a:lnTo>
                <a:lnTo>
                  <a:pt x="21971" y="113664"/>
                </a:lnTo>
                <a:lnTo>
                  <a:pt x="25527" y="107568"/>
                </a:lnTo>
                <a:lnTo>
                  <a:pt x="46411" y="72089"/>
                </a:lnTo>
                <a:lnTo>
                  <a:pt x="46609" y="25145"/>
                </a:lnTo>
                <a:lnTo>
                  <a:pt x="73973" y="25145"/>
                </a:lnTo>
                <a:lnTo>
                  <a:pt x="59436" y="0"/>
                </a:lnTo>
                <a:close/>
              </a:path>
              <a:path w="118110" h="381000">
                <a:moveTo>
                  <a:pt x="71984" y="31495"/>
                </a:moveTo>
                <a:lnTo>
                  <a:pt x="48387" y="31495"/>
                </a:lnTo>
                <a:lnTo>
                  <a:pt x="70231" y="31623"/>
                </a:lnTo>
                <a:lnTo>
                  <a:pt x="59240" y="50294"/>
                </a:lnTo>
                <a:lnTo>
                  <a:pt x="71824" y="72089"/>
                </a:lnTo>
                <a:lnTo>
                  <a:pt x="71984" y="31495"/>
                </a:lnTo>
                <a:close/>
              </a:path>
              <a:path w="118110" h="381000">
                <a:moveTo>
                  <a:pt x="72009" y="25145"/>
                </a:moveTo>
                <a:lnTo>
                  <a:pt x="46609" y="25145"/>
                </a:lnTo>
                <a:lnTo>
                  <a:pt x="46424" y="72066"/>
                </a:lnTo>
                <a:lnTo>
                  <a:pt x="59240" y="50294"/>
                </a:lnTo>
                <a:lnTo>
                  <a:pt x="48387" y="31495"/>
                </a:lnTo>
                <a:lnTo>
                  <a:pt x="71984" y="31495"/>
                </a:lnTo>
                <a:lnTo>
                  <a:pt x="72009" y="25145"/>
                </a:lnTo>
                <a:close/>
              </a:path>
              <a:path w="118110" h="381000">
                <a:moveTo>
                  <a:pt x="48387" y="31495"/>
                </a:moveTo>
                <a:lnTo>
                  <a:pt x="59240" y="50294"/>
                </a:lnTo>
                <a:lnTo>
                  <a:pt x="70231" y="31623"/>
                </a:lnTo>
                <a:lnTo>
                  <a:pt x="48387" y="31495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bk object 57"/>
          <p:cNvSpPr/>
          <p:nvPr/>
        </p:nvSpPr>
        <p:spPr>
          <a:xfrm>
            <a:off x="1311528" y="5867336"/>
            <a:ext cx="118110" cy="305435"/>
          </a:xfrm>
          <a:custGeom>
            <a:avLst/>
            <a:gdLst/>
            <a:ahLst/>
            <a:cxnLst/>
            <a:rect l="l" t="t" r="r" b="b"/>
            <a:pathLst>
              <a:path w="118109" h="305435">
                <a:moveTo>
                  <a:pt x="14351" y="188772"/>
                </a:moveTo>
                <a:lnTo>
                  <a:pt x="2159" y="195783"/>
                </a:lnTo>
                <a:lnTo>
                  <a:pt x="0" y="203555"/>
                </a:lnTo>
                <a:lnTo>
                  <a:pt x="3556" y="209626"/>
                </a:lnTo>
                <a:lnTo>
                  <a:pt x="58546" y="304914"/>
                </a:lnTo>
                <a:lnTo>
                  <a:pt x="73374" y="279780"/>
                </a:lnTo>
                <a:lnTo>
                  <a:pt x="45974" y="279653"/>
                </a:lnTo>
                <a:lnTo>
                  <a:pt x="46099" y="254506"/>
                </a:lnTo>
                <a:lnTo>
                  <a:pt x="46164" y="232731"/>
                </a:lnTo>
                <a:lnTo>
                  <a:pt x="25527" y="196938"/>
                </a:lnTo>
                <a:lnTo>
                  <a:pt x="22098" y="190868"/>
                </a:lnTo>
                <a:lnTo>
                  <a:pt x="14351" y="188772"/>
                </a:lnTo>
                <a:close/>
              </a:path>
              <a:path w="118109" h="305435">
                <a:moveTo>
                  <a:pt x="46208" y="232805"/>
                </a:moveTo>
                <a:lnTo>
                  <a:pt x="45974" y="279653"/>
                </a:lnTo>
                <a:lnTo>
                  <a:pt x="71374" y="279780"/>
                </a:lnTo>
                <a:lnTo>
                  <a:pt x="71406" y="273367"/>
                </a:lnTo>
                <a:lnTo>
                  <a:pt x="47625" y="273253"/>
                </a:lnTo>
                <a:lnTo>
                  <a:pt x="58720" y="254506"/>
                </a:lnTo>
                <a:lnTo>
                  <a:pt x="46208" y="232805"/>
                </a:lnTo>
                <a:close/>
              </a:path>
              <a:path w="118109" h="305435">
                <a:moveTo>
                  <a:pt x="103886" y="189242"/>
                </a:moveTo>
                <a:lnTo>
                  <a:pt x="96139" y="191249"/>
                </a:lnTo>
                <a:lnTo>
                  <a:pt x="92583" y="197294"/>
                </a:lnTo>
                <a:lnTo>
                  <a:pt x="71609" y="232731"/>
                </a:lnTo>
                <a:lnTo>
                  <a:pt x="71374" y="279780"/>
                </a:lnTo>
                <a:lnTo>
                  <a:pt x="73374" y="279780"/>
                </a:lnTo>
                <a:lnTo>
                  <a:pt x="117983" y="204165"/>
                </a:lnTo>
                <a:lnTo>
                  <a:pt x="115951" y="196380"/>
                </a:lnTo>
                <a:lnTo>
                  <a:pt x="109855" y="192811"/>
                </a:lnTo>
                <a:lnTo>
                  <a:pt x="103886" y="189242"/>
                </a:lnTo>
                <a:close/>
              </a:path>
              <a:path w="118109" h="305435">
                <a:moveTo>
                  <a:pt x="58720" y="254506"/>
                </a:moveTo>
                <a:lnTo>
                  <a:pt x="47625" y="273253"/>
                </a:lnTo>
                <a:lnTo>
                  <a:pt x="69596" y="273367"/>
                </a:lnTo>
                <a:lnTo>
                  <a:pt x="58720" y="254506"/>
                </a:lnTo>
                <a:close/>
              </a:path>
              <a:path w="118109" h="305435">
                <a:moveTo>
                  <a:pt x="71609" y="232731"/>
                </a:moveTo>
                <a:lnTo>
                  <a:pt x="58720" y="254506"/>
                </a:lnTo>
                <a:lnTo>
                  <a:pt x="69596" y="273367"/>
                </a:lnTo>
                <a:lnTo>
                  <a:pt x="71406" y="273367"/>
                </a:lnTo>
                <a:lnTo>
                  <a:pt x="71609" y="232731"/>
                </a:lnTo>
                <a:close/>
              </a:path>
              <a:path w="118109" h="305435">
                <a:moveTo>
                  <a:pt x="47371" y="0"/>
                </a:moveTo>
                <a:lnTo>
                  <a:pt x="46208" y="232805"/>
                </a:lnTo>
                <a:lnTo>
                  <a:pt x="58720" y="254506"/>
                </a:lnTo>
                <a:lnTo>
                  <a:pt x="71609" y="232731"/>
                </a:lnTo>
                <a:lnTo>
                  <a:pt x="72771" y="126"/>
                </a:lnTo>
                <a:lnTo>
                  <a:pt x="47371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bk object 58"/>
          <p:cNvSpPr/>
          <p:nvPr/>
        </p:nvSpPr>
        <p:spPr>
          <a:xfrm>
            <a:off x="7179564" y="3962400"/>
            <a:ext cx="118110" cy="381000"/>
          </a:xfrm>
          <a:custGeom>
            <a:avLst/>
            <a:gdLst/>
            <a:ahLst/>
            <a:cxnLst/>
            <a:rect l="l" t="t" r="r" b="b"/>
            <a:pathLst>
              <a:path w="118109" h="381000">
                <a:moveTo>
                  <a:pt x="59240" y="50294"/>
                </a:moveTo>
                <a:lnTo>
                  <a:pt x="46428" y="72061"/>
                </a:lnTo>
                <a:lnTo>
                  <a:pt x="46219" y="116077"/>
                </a:lnTo>
                <a:lnTo>
                  <a:pt x="45084" y="381000"/>
                </a:lnTo>
                <a:lnTo>
                  <a:pt x="70484" y="381000"/>
                </a:lnTo>
                <a:lnTo>
                  <a:pt x="71808" y="72061"/>
                </a:lnTo>
                <a:lnTo>
                  <a:pt x="59240" y="50294"/>
                </a:lnTo>
                <a:close/>
              </a:path>
              <a:path w="118109" h="381000">
                <a:moveTo>
                  <a:pt x="73973" y="25145"/>
                </a:moveTo>
                <a:lnTo>
                  <a:pt x="72008" y="25145"/>
                </a:lnTo>
                <a:lnTo>
                  <a:pt x="71827" y="72095"/>
                </a:lnTo>
                <a:lnTo>
                  <a:pt x="92455" y="107823"/>
                </a:lnTo>
                <a:lnTo>
                  <a:pt x="96011" y="113918"/>
                </a:lnTo>
                <a:lnTo>
                  <a:pt x="103758" y="116077"/>
                </a:lnTo>
                <a:lnTo>
                  <a:pt x="109854" y="112522"/>
                </a:lnTo>
                <a:lnTo>
                  <a:pt x="115824" y="108966"/>
                </a:lnTo>
                <a:lnTo>
                  <a:pt x="117982" y="101218"/>
                </a:lnTo>
                <a:lnTo>
                  <a:pt x="114426" y="95123"/>
                </a:lnTo>
                <a:lnTo>
                  <a:pt x="73973" y="25145"/>
                </a:lnTo>
                <a:close/>
              </a:path>
              <a:path w="118109" h="381000">
                <a:moveTo>
                  <a:pt x="59435" y="0"/>
                </a:moveTo>
                <a:lnTo>
                  <a:pt x="3555" y="94742"/>
                </a:lnTo>
                <a:lnTo>
                  <a:pt x="0" y="100711"/>
                </a:lnTo>
                <a:lnTo>
                  <a:pt x="2031" y="108585"/>
                </a:lnTo>
                <a:lnTo>
                  <a:pt x="8127" y="112141"/>
                </a:lnTo>
                <a:lnTo>
                  <a:pt x="14096" y="115697"/>
                </a:lnTo>
                <a:lnTo>
                  <a:pt x="21970" y="113664"/>
                </a:lnTo>
                <a:lnTo>
                  <a:pt x="25526" y="107568"/>
                </a:lnTo>
                <a:lnTo>
                  <a:pt x="46407" y="72095"/>
                </a:lnTo>
                <a:lnTo>
                  <a:pt x="46608" y="25145"/>
                </a:lnTo>
                <a:lnTo>
                  <a:pt x="73973" y="25145"/>
                </a:lnTo>
                <a:lnTo>
                  <a:pt x="59435" y="0"/>
                </a:lnTo>
                <a:close/>
              </a:path>
              <a:path w="118109" h="381000">
                <a:moveTo>
                  <a:pt x="72008" y="25145"/>
                </a:moveTo>
                <a:lnTo>
                  <a:pt x="46608" y="25145"/>
                </a:lnTo>
                <a:lnTo>
                  <a:pt x="46407" y="72095"/>
                </a:lnTo>
                <a:lnTo>
                  <a:pt x="59240" y="50294"/>
                </a:lnTo>
                <a:lnTo>
                  <a:pt x="48386" y="31495"/>
                </a:lnTo>
                <a:lnTo>
                  <a:pt x="71981" y="31495"/>
                </a:lnTo>
                <a:lnTo>
                  <a:pt x="72008" y="25145"/>
                </a:lnTo>
                <a:close/>
              </a:path>
              <a:path w="118109" h="381000">
                <a:moveTo>
                  <a:pt x="71981" y="31495"/>
                </a:moveTo>
                <a:lnTo>
                  <a:pt x="48386" y="31495"/>
                </a:lnTo>
                <a:lnTo>
                  <a:pt x="70230" y="31623"/>
                </a:lnTo>
                <a:lnTo>
                  <a:pt x="59240" y="50294"/>
                </a:lnTo>
                <a:lnTo>
                  <a:pt x="71808" y="72061"/>
                </a:lnTo>
                <a:lnTo>
                  <a:pt x="71981" y="31495"/>
                </a:lnTo>
                <a:close/>
              </a:path>
              <a:path w="118109" h="381000">
                <a:moveTo>
                  <a:pt x="48386" y="31495"/>
                </a:moveTo>
                <a:lnTo>
                  <a:pt x="59240" y="50294"/>
                </a:lnTo>
                <a:lnTo>
                  <a:pt x="70230" y="31623"/>
                </a:lnTo>
                <a:lnTo>
                  <a:pt x="48386" y="31495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bk object 59"/>
          <p:cNvSpPr/>
          <p:nvPr/>
        </p:nvSpPr>
        <p:spPr>
          <a:xfrm>
            <a:off x="5885815" y="3962400"/>
            <a:ext cx="118110" cy="381000"/>
          </a:xfrm>
          <a:custGeom>
            <a:avLst/>
            <a:gdLst/>
            <a:ahLst/>
            <a:cxnLst/>
            <a:rect l="l" t="t" r="r" b="b"/>
            <a:pathLst>
              <a:path w="118110" h="381000">
                <a:moveTo>
                  <a:pt x="59176" y="50349"/>
                </a:moveTo>
                <a:lnTo>
                  <a:pt x="46408" y="71979"/>
                </a:lnTo>
                <a:lnTo>
                  <a:pt x="45085" y="381000"/>
                </a:lnTo>
                <a:lnTo>
                  <a:pt x="70485" y="381000"/>
                </a:lnTo>
                <a:lnTo>
                  <a:pt x="71710" y="94742"/>
                </a:lnTo>
                <a:lnTo>
                  <a:pt x="71701" y="71979"/>
                </a:lnTo>
                <a:lnTo>
                  <a:pt x="59176" y="50349"/>
                </a:lnTo>
                <a:close/>
              </a:path>
              <a:path w="118110" h="381000">
                <a:moveTo>
                  <a:pt x="73879" y="25145"/>
                </a:moveTo>
                <a:lnTo>
                  <a:pt x="72009" y="25145"/>
                </a:lnTo>
                <a:lnTo>
                  <a:pt x="71807" y="72163"/>
                </a:lnTo>
                <a:lnTo>
                  <a:pt x="92456" y="107823"/>
                </a:lnTo>
                <a:lnTo>
                  <a:pt x="95885" y="113918"/>
                </a:lnTo>
                <a:lnTo>
                  <a:pt x="103632" y="116077"/>
                </a:lnTo>
                <a:lnTo>
                  <a:pt x="115824" y="108966"/>
                </a:lnTo>
                <a:lnTo>
                  <a:pt x="117856" y="101218"/>
                </a:lnTo>
                <a:lnTo>
                  <a:pt x="114426" y="95123"/>
                </a:lnTo>
                <a:lnTo>
                  <a:pt x="73879" y="25145"/>
                </a:lnTo>
                <a:close/>
              </a:path>
              <a:path w="118110" h="381000">
                <a:moveTo>
                  <a:pt x="59309" y="0"/>
                </a:moveTo>
                <a:lnTo>
                  <a:pt x="3556" y="94742"/>
                </a:lnTo>
                <a:lnTo>
                  <a:pt x="0" y="100711"/>
                </a:lnTo>
                <a:lnTo>
                  <a:pt x="2032" y="108585"/>
                </a:lnTo>
                <a:lnTo>
                  <a:pt x="8000" y="112141"/>
                </a:lnTo>
                <a:lnTo>
                  <a:pt x="14097" y="115697"/>
                </a:lnTo>
                <a:lnTo>
                  <a:pt x="21844" y="113664"/>
                </a:lnTo>
                <a:lnTo>
                  <a:pt x="25400" y="107568"/>
                </a:lnTo>
                <a:lnTo>
                  <a:pt x="46408" y="71979"/>
                </a:lnTo>
                <a:lnTo>
                  <a:pt x="46609" y="25145"/>
                </a:lnTo>
                <a:lnTo>
                  <a:pt x="73879" y="25145"/>
                </a:lnTo>
                <a:lnTo>
                  <a:pt x="59309" y="0"/>
                </a:lnTo>
                <a:close/>
              </a:path>
              <a:path w="118110" h="381000">
                <a:moveTo>
                  <a:pt x="71981" y="31495"/>
                </a:moveTo>
                <a:lnTo>
                  <a:pt x="48260" y="31495"/>
                </a:lnTo>
                <a:lnTo>
                  <a:pt x="70231" y="31623"/>
                </a:lnTo>
                <a:lnTo>
                  <a:pt x="59176" y="50349"/>
                </a:lnTo>
                <a:lnTo>
                  <a:pt x="71807" y="72163"/>
                </a:lnTo>
                <a:lnTo>
                  <a:pt x="71981" y="31495"/>
                </a:lnTo>
                <a:close/>
              </a:path>
              <a:path w="118110" h="381000">
                <a:moveTo>
                  <a:pt x="72009" y="25145"/>
                </a:moveTo>
                <a:lnTo>
                  <a:pt x="46609" y="25145"/>
                </a:lnTo>
                <a:lnTo>
                  <a:pt x="46408" y="71979"/>
                </a:lnTo>
                <a:lnTo>
                  <a:pt x="59176" y="50349"/>
                </a:lnTo>
                <a:lnTo>
                  <a:pt x="48260" y="31495"/>
                </a:lnTo>
                <a:lnTo>
                  <a:pt x="71981" y="31495"/>
                </a:lnTo>
                <a:lnTo>
                  <a:pt x="72009" y="25145"/>
                </a:lnTo>
                <a:close/>
              </a:path>
              <a:path w="118110" h="381000">
                <a:moveTo>
                  <a:pt x="48260" y="31495"/>
                </a:moveTo>
                <a:lnTo>
                  <a:pt x="59176" y="50349"/>
                </a:lnTo>
                <a:lnTo>
                  <a:pt x="70231" y="31623"/>
                </a:lnTo>
                <a:lnTo>
                  <a:pt x="48260" y="31495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bk object 60"/>
          <p:cNvSpPr/>
          <p:nvPr/>
        </p:nvSpPr>
        <p:spPr>
          <a:xfrm>
            <a:off x="7638415" y="5791136"/>
            <a:ext cx="118110" cy="381635"/>
          </a:xfrm>
          <a:custGeom>
            <a:avLst/>
            <a:gdLst/>
            <a:ahLst/>
            <a:cxnLst/>
            <a:rect l="l" t="t" r="r" b="b"/>
            <a:pathLst>
              <a:path w="118109" h="381635">
                <a:moveTo>
                  <a:pt x="59167" y="50412"/>
                </a:moveTo>
                <a:lnTo>
                  <a:pt x="46408" y="72053"/>
                </a:lnTo>
                <a:lnTo>
                  <a:pt x="45084" y="381012"/>
                </a:lnTo>
                <a:lnTo>
                  <a:pt x="70484" y="381114"/>
                </a:lnTo>
                <a:lnTo>
                  <a:pt x="71711" y="94780"/>
                </a:lnTo>
                <a:lnTo>
                  <a:pt x="71687" y="72053"/>
                </a:lnTo>
                <a:lnTo>
                  <a:pt x="59167" y="50412"/>
                </a:lnTo>
                <a:close/>
              </a:path>
              <a:path w="118109" h="381635">
                <a:moveTo>
                  <a:pt x="73869" y="25158"/>
                </a:moveTo>
                <a:lnTo>
                  <a:pt x="46608" y="25158"/>
                </a:lnTo>
                <a:lnTo>
                  <a:pt x="72008" y="25260"/>
                </a:lnTo>
                <a:lnTo>
                  <a:pt x="71807" y="72260"/>
                </a:lnTo>
                <a:lnTo>
                  <a:pt x="92455" y="107950"/>
                </a:lnTo>
                <a:lnTo>
                  <a:pt x="95884" y="114020"/>
                </a:lnTo>
                <a:lnTo>
                  <a:pt x="103631" y="116103"/>
                </a:lnTo>
                <a:lnTo>
                  <a:pt x="115824" y="109080"/>
                </a:lnTo>
                <a:lnTo>
                  <a:pt x="117855" y="101307"/>
                </a:lnTo>
                <a:lnTo>
                  <a:pt x="114426" y="95237"/>
                </a:lnTo>
                <a:lnTo>
                  <a:pt x="73869" y="25158"/>
                </a:lnTo>
                <a:close/>
              </a:path>
              <a:path w="118109" h="381635">
                <a:moveTo>
                  <a:pt x="59308" y="0"/>
                </a:moveTo>
                <a:lnTo>
                  <a:pt x="0" y="100825"/>
                </a:lnTo>
                <a:lnTo>
                  <a:pt x="2031" y="108610"/>
                </a:lnTo>
                <a:lnTo>
                  <a:pt x="8000" y="112166"/>
                </a:lnTo>
                <a:lnTo>
                  <a:pt x="14096" y="115722"/>
                </a:lnTo>
                <a:lnTo>
                  <a:pt x="21843" y="113715"/>
                </a:lnTo>
                <a:lnTo>
                  <a:pt x="46408" y="72053"/>
                </a:lnTo>
                <a:lnTo>
                  <a:pt x="46608" y="25158"/>
                </a:lnTo>
                <a:lnTo>
                  <a:pt x="73869" y="25158"/>
                </a:lnTo>
                <a:lnTo>
                  <a:pt x="59308" y="0"/>
                </a:lnTo>
                <a:close/>
              </a:path>
              <a:path w="118109" h="381635">
                <a:moveTo>
                  <a:pt x="71982" y="31559"/>
                </a:moveTo>
                <a:lnTo>
                  <a:pt x="48259" y="31559"/>
                </a:lnTo>
                <a:lnTo>
                  <a:pt x="70230" y="31648"/>
                </a:lnTo>
                <a:lnTo>
                  <a:pt x="59167" y="50412"/>
                </a:lnTo>
                <a:lnTo>
                  <a:pt x="71807" y="72260"/>
                </a:lnTo>
                <a:lnTo>
                  <a:pt x="71982" y="31559"/>
                </a:lnTo>
                <a:close/>
              </a:path>
              <a:path w="118109" h="381635">
                <a:moveTo>
                  <a:pt x="46608" y="25158"/>
                </a:moveTo>
                <a:lnTo>
                  <a:pt x="46408" y="72053"/>
                </a:lnTo>
                <a:lnTo>
                  <a:pt x="59167" y="50412"/>
                </a:lnTo>
                <a:lnTo>
                  <a:pt x="48259" y="31559"/>
                </a:lnTo>
                <a:lnTo>
                  <a:pt x="71982" y="31559"/>
                </a:lnTo>
                <a:lnTo>
                  <a:pt x="72008" y="25260"/>
                </a:lnTo>
                <a:lnTo>
                  <a:pt x="46608" y="25158"/>
                </a:lnTo>
                <a:close/>
              </a:path>
              <a:path w="118109" h="381635">
                <a:moveTo>
                  <a:pt x="48259" y="31559"/>
                </a:moveTo>
                <a:lnTo>
                  <a:pt x="59167" y="50412"/>
                </a:lnTo>
                <a:lnTo>
                  <a:pt x="70230" y="31648"/>
                </a:lnTo>
                <a:lnTo>
                  <a:pt x="48259" y="31559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bk object 61"/>
          <p:cNvSpPr/>
          <p:nvPr/>
        </p:nvSpPr>
        <p:spPr>
          <a:xfrm>
            <a:off x="6569964" y="5791136"/>
            <a:ext cx="118110" cy="381635"/>
          </a:xfrm>
          <a:custGeom>
            <a:avLst/>
            <a:gdLst/>
            <a:ahLst/>
            <a:cxnLst/>
            <a:rect l="l" t="t" r="r" b="b"/>
            <a:pathLst>
              <a:path w="118109" h="381635">
                <a:moveTo>
                  <a:pt x="59229" y="50354"/>
                </a:moveTo>
                <a:lnTo>
                  <a:pt x="46407" y="72154"/>
                </a:lnTo>
                <a:lnTo>
                  <a:pt x="45084" y="381012"/>
                </a:lnTo>
                <a:lnTo>
                  <a:pt x="70484" y="381114"/>
                </a:lnTo>
                <a:lnTo>
                  <a:pt x="71805" y="72154"/>
                </a:lnTo>
                <a:lnTo>
                  <a:pt x="59229" y="50354"/>
                </a:lnTo>
                <a:close/>
              </a:path>
              <a:path w="118109" h="381635">
                <a:moveTo>
                  <a:pt x="73962" y="25158"/>
                </a:moveTo>
                <a:lnTo>
                  <a:pt x="46608" y="25158"/>
                </a:lnTo>
                <a:lnTo>
                  <a:pt x="72008" y="25260"/>
                </a:lnTo>
                <a:lnTo>
                  <a:pt x="71808" y="72158"/>
                </a:lnTo>
                <a:lnTo>
                  <a:pt x="92455" y="107950"/>
                </a:lnTo>
                <a:lnTo>
                  <a:pt x="96011" y="114020"/>
                </a:lnTo>
                <a:lnTo>
                  <a:pt x="103758" y="116090"/>
                </a:lnTo>
                <a:lnTo>
                  <a:pt x="109854" y="112585"/>
                </a:lnTo>
                <a:lnTo>
                  <a:pt x="115824" y="109080"/>
                </a:lnTo>
                <a:lnTo>
                  <a:pt x="117982" y="101307"/>
                </a:lnTo>
                <a:lnTo>
                  <a:pt x="114426" y="95237"/>
                </a:lnTo>
                <a:lnTo>
                  <a:pt x="73962" y="25158"/>
                </a:lnTo>
                <a:close/>
              </a:path>
              <a:path w="118109" h="381635">
                <a:moveTo>
                  <a:pt x="59435" y="0"/>
                </a:moveTo>
                <a:lnTo>
                  <a:pt x="0" y="100825"/>
                </a:lnTo>
                <a:lnTo>
                  <a:pt x="2031" y="108610"/>
                </a:lnTo>
                <a:lnTo>
                  <a:pt x="8127" y="112166"/>
                </a:lnTo>
                <a:lnTo>
                  <a:pt x="14096" y="115722"/>
                </a:lnTo>
                <a:lnTo>
                  <a:pt x="21970" y="113703"/>
                </a:lnTo>
                <a:lnTo>
                  <a:pt x="46405" y="72158"/>
                </a:lnTo>
                <a:lnTo>
                  <a:pt x="46608" y="25158"/>
                </a:lnTo>
                <a:lnTo>
                  <a:pt x="73962" y="25158"/>
                </a:lnTo>
                <a:lnTo>
                  <a:pt x="59435" y="0"/>
                </a:lnTo>
                <a:close/>
              </a:path>
              <a:path w="118109" h="381635">
                <a:moveTo>
                  <a:pt x="71982" y="31559"/>
                </a:moveTo>
                <a:lnTo>
                  <a:pt x="48386" y="31559"/>
                </a:lnTo>
                <a:lnTo>
                  <a:pt x="70230" y="31648"/>
                </a:lnTo>
                <a:lnTo>
                  <a:pt x="59229" y="50354"/>
                </a:lnTo>
                <a:lnTo>
                  <a:pt x="71808" y="72158"/>
                </a:lnTo>
                <a:lnTo>
                  <a:pt x="71982" y="31559"/>
                </a:lnTo>
                <a:close/>
              </a:path>
              <a:path w="118109" h="381635">
                <a:moveTo>
                  <a:pt x="46608" y="25158"/>
                </a:moveTo>
                <a:lnTo>
                  <a:pt x="46407" y="72154"/>
                </a:lnTo>
                <a:lnTo>
                  <a:pt x="59229" y="50354"/>
                </a:lnTo>
                <a:lnTo>
                  <a:pt x="48386" y="31559"/>
                </a:lnTo>
                <a:lnTo>
                  <a:pt x="71982" y="31559"/>
                </a:lnTo>
                <a:lnTo>
                  <a:pt x="72008" y="25260"/>
                </a:lnTo>
                <a:lnTo>
                  <a:pt x="46608" y="25158"/>
                </a:lnTo>
                <a:close/>
              </a:path>
              <a:path w="118109" h="381635">
                <a:moveTo>
                  <a:pt x="48386" y="31559"/>
                </a:moveTo>
                <a:lnTo>
                  <a:pt x="59229" y="50354"/>
                </a:lnTo>
                <a:lnTo>
                  <a:pt x="70230" y="31648"/>
                </a:lnTo>
                <a:lnTo>
                  <a:pt x="48386" y="31559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bk object 62"/>
          <p:cNvSpPr/>
          <p:nvPr/>
        </p:nvSpPr>
        <p:spPr>
          <a:xfrm>
            <a:off x="5657215" y="5791136"/>
            <a:ext cx="118110" cy="381635"/>
          </a:xfrm>
          <a:custGeom>
            <a:avLst/>
            <a:gdLst/>
            <a:ahLst/>
            <a:cxnLst/>
            <a:rect l="l" t="t" r="r" b="b"/>
            <a:pathLst>
              <a:path w="118110" h="381635">
                <a:moveTo>
                  <a:pt x="59167" y="50412"/>
                </a:moveTo>
                <a:lnTo>
                  <a:pt x="46408" y="72053"/>
                </a:lnTo>
                <a:lnTo>
                  <a:pt x="45085" y="381012"/>
                </a:lnTo>
                <a:lnTo>
                  <a:pt x="70485" y="381114"/>
                </a:lnTo>
                <a:lnTo>
                  <a:pt x="71711" y="94780"/>
                </a:lnTo>
                <a:lnTo>
                  <a:pt x="71687" y="72053"/>
                </a:lnTo>
                <a:lnTo>
                  <a:pt x="59167" y="50412"/>
                </a:lnTo>
                <a:close/>
              </a:path>
              <a:path w="118110" h="381635">
                <a:moveTo>
                  <a:pt x="73869" y="25158"/>
                </a:moveTo>
                <a:lnTo>
                  <a:pt x="46609" y="25158"/>
                </a:lnTo>
                <a:lnTo>
                  <a:pt x="72009" y="25260"/>
                </a:lnTo>
                <a:lnTo>
                  <a:pt x="71807" y="72260"/>
                </a:lnTo>
                <a:lnTo>
                  <a:pt x="92456" y="107950"/>
                </a:lnTo>
                <a:lnTo>
                  <a:pt x="95885" y="114020"/>
                </a:lnTo>
                <a:lnTo>
                  <a:pt x="103632" y="116103"/>
                </a:lnTo>
                <a:lnTo>
                  <a:pt x="115824" y="109080"/>
                </a:lnTo>
                <a:lnTo>
                  <a:pt x="117856" y="101307"/>
                </a:lnTo>
                <a:lnTo>
                  <a:pt x="114426" y="95237"/>
                </a:lnTo>
                <a:lnTo>
                  <a:pt x="73869" y="25158"/>
                </a:lnTo>
                <a:close/>
              </a:path>
              <a:path w="118110" h="381635">
                <a:moveTo>
                  <a:pt x="59309" y="0"/>
                </a:moveTo>
                <a:lnTo>
                  <a:pt x="0" y="100825"/>
                </a:lnTo>
                <a:lnTo>
                  <a:pt x="2032" y="108610"/>
                </a:lnTo>
                <a:lnTo>
                  <a:pt x="8000" y="112166"/>
                </a:lnTo>
                <a:lnTo>
                  <a:pt x="14097" y="115722"/>
                </a:lnTo>
                <a:lnTo>
                  <a:pt x="21844" y="113715"/>
                </a:lnTo>
                <a:lnTo>
                  <a:pt x="46408" y="72053"/>
                </a:lnTo>
                <a:lnTo>
                  <a:pt x="46609" y="25158"/>
                </a:lnTo>
                <a:lnTo>
                  <a:pt x="73869" y="25158"/>
                </a:lnTo>
                <a:lnTo>
                  <a:pt x="59309" y="0"/>
                </a:lnTo>
                <a:close/>
              </a:path>
              <a:path w="118110" h="381635">
                <a:moveTo>
                  <a:pt x="71982" y="31559"/>
                </a:moveTo>
                <a:lnTo>
                  <a:pt x="48260" y="31559"/>
                </a:lnTo>
                <a:lnTo>
                  <a:pt x="70231" y="31648"/>
                </a:lnTo>
                <a:lnTo>
                  <a:pt x="59167" y="50412"/>
                </a:lnTo>
                <a:lnTo>
                  <a:pt x="71807" y="72260"/>
                </a:lnTo>
                <a:lnTo>
                  <a:pt x="71982" y="31559"/>
                </a:lnTo>
                <a:close/>
              </a:path>
              <a:path w="118110" h="381635">
                <a:moveTo>
                  <a:pt x="46609" y="25158"/>
                </a:moveTo>
                <a:lnTo>
                  <a:pt x="46408" y="72053"/>
                </a:lnTo>
                <a:lnTo>
                  <a:pt x="59167" y="50412"/>
                </a:lnTo>
                <a:lnTo>
                  <a:pt x="48260" y="31559"/>
                </a:lnTo>
                <a:lnTo>
                  <a:pt x="71982" y="31559"/>
                </a:lnTo>
                <a:lnTo>
                  <a:pt x="72009" y="25260"/>
                </a:lnTo>
                <a:lnTo>
                  <a:pt x="46609" y="25158"/>
                </a:lnTo>
                <a:close/>
              </a:path>
              <a:path w="118110" h="381635">
                <a:moveTo>
                  <a:pt x="48260" y="31559"/>
                </a:moveTo>
                <a:lnTo>
                  <a:pt x="59167" y="50412"/>
                </a:lnTo>
                <a:lnTo>
                  <a:pt x="70231" y="31648"/>
                </a:lnTo>
                <a:lnTo>
                  <a:pt x="48260" y="31559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94F93-7769-4622-853D-E151102332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233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endParaRPr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A108F-315E-4C1C-B51A-2193A0C77E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290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endParaRPr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2009B-65AA-4603-A84E-A999E51A35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147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57E5-B683-4272-902D-F5795EC06B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3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89595-D23E-4FF4-A974-DFEB76A03956}" type="datetime1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2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5CC5-9C22-4AD8-98FF-F780F4C90F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DF35-F73D-4129-A847-C4E77BD6D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78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EEF0-67EC-455C-9A4E-58F83902A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03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E0F-CD76-4E8A-8C09-8D1CF19CA9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60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A752-5CE0-496B-95D1-4509E616A0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81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9B7C-2EA4-4473-A6FC-D57D9C4C3B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51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EDBA-3BE4-4E2D-9A73-98568E6003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8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FF60-E6AC-4EFE-AF14-EF71E721CD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03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896-CD65-43D9-B3C2-B8315867BD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11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767A-FF77-464F-A24E-70D8CEDAEA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9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F827-F277-4CF6-ABCA-EF465BAFF9C8}" type="datetime1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97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401A0-C6C4-415E-9869-276E77E75F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3CCAE-A416-44CC-A26A-8ADE0B5A7503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43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 i="0">
                <a:solidFill>
                  <a:srgbClr val="FF006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A774A-C34A-4D23-ADC3-E804B2C685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2ABF-63D1-4493-AF58-C6CC831354FF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83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 i="0">
                <a:solidFill>
                  <a:srgbClr val="FF006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8213D-2845-4133-AD72-F0A7EFAECA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8EAAB-34AA-4C61-BF6B-2011F5378C70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20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 i="0">
                <a:solidFill>
                  <a:srgbClr val="FF006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15A6C-FEE1-4135-B7AF-11ADDDDB03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08E8C-76CB-4799-8738-543B7A27DA9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69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F5E54-212B-4C05-9F85-5E987BDC2C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86A94-2D4C-45FC-821D-ECE31D0C7FA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0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C814-A155-4549-AD7D-C9B8BE57EAC3}" type="datetime1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EEC9F-33FF-40F5-B83E-7AE0FF3643E1}" type="datetime1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3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3D21-B76E-4D33-A5F0-51F154D325D2}" type="datetime1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8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BA06-6BB4-4897-98AC-790FBF63D8C8}" type="datetime1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3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C742-7EE9-41A9-8A50-B137168F8D52}" type="datetime1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0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21CE-EBC6-47D8-9B0F-35E1F76F15C6}" type="datetime1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0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553-955A-4631-9AF8-A9C9E40A1F94}" type="datetime1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661CB-6DB9-4D87-AA3E-36E17FC3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98829" y="461594"/>
            <a:ext cx="6546341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607566"/>
            <a:ext cx="8074659" cy="2660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64102" y="6464909"/>
            <a:ext cx="141414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159EB-BB6F-43AD-9926-8965267B93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14257" y="6464909"/>
            <a:ext cx="2063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328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6BFD8-0CF5-4BED-B19B-F5576309E4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0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k object 1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9144000"/>
              <a:gd name="T1" fmla="*/ 0 h 6858000"/>
              <a:gd name="T2" fmla="*/ 9143999 w 9144000"/>
              <a:gd name="T3" fmla="*/ 0 h 6858000"/>
              <a:gd name="T4" fmla="*/ 9143999 w 9144000"/>
              <a:gd name="T5" fmla="*/ 6857999 h 6858000"/>
              <a:gd name="T6" fmla="*/ 0 w 9144000"/>
              <a:gd name="T7" fmla="*/ 6857999 h 6858000"/>
              <a:gd name="T8" fmla="*/ 0 w 9144000"/>
              <a:gd name="T9" fmla="*/ 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6858000">
                <a:moveTo>
                  <a:pt x="0" y="0"/>
                </a:moveTo>
                <a:lnTo>
                  <a:pt x="9143999" y="0"/>
                </a:lnTo>
                <a:lnTo>
                  <a:pt x="9143999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7" name="bk object 17"/>
          <p:cNvSpPr>
            <a:spLocks noChangeArrowheads="1"/>
          </p:cNvSpPr>
          <p:nvPr/>
        </p:nvSpPr>
        <p:spPr bwMode="auto">
          <a:xfrm>
            <a:off x="0" y="3981450"/>
            <a:ext cx="3400425" cy="286385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bk object 18"/>
          <p:cNvSpPr>
            <a:spLocks/>
          </p:cNvSpPr>
          <p:nvPr/>
        </p:nvSpPr>
        <p:spPr bwMode="auto">
          <a:xfrm>
            <a:off x="0" y="3902075"/>
            <a:ext cx="2943225" cy="2949575"/>
          </a:xfrm>
          <a:custGeom>
            <a:avLst/>
            <a:gdLst>
              <a:gd name="T0" fmla="*/ 0 w 2942590"/>
              <a:gd name="T1" fmla="*/ 0 h 2948940"/>
              <a:gd name="T2" fmla="*/ 0 w 2942590"/>
              <a:gd name="T3" fmla="*/ 12698 h 2948940"/>
              <a:gd name="T4" fmla="*/ 2935609 w 2942590"/>
              <a:gd name="T5" fmla="*/ 2949575 h 2948940"/>
              <a:gd name="T6" fmla="*/ 2943229 w 2942590"/>
              <a:gd name="T7" fmla="*/ 2949575 h 2948940"/>
              <a:gd name="T8" fmla="*/ 0 w 2942590"/>
              <a:gd name="T9" fmla="*/ 0 h 29489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42590" h="2948940">
                <a:moveTo>
                  <a:pt x="0" y="0"/>
                </a:moveTo>
                <a:lnTo>
                  <a:pt x="0" y="12695"/>
                </a:lnTo>
                <a:lnTo>
                  <a:pt x="2934976" y="2948940"/>
                </a:lnTo>
                <a:lnTo>
                  <a:pt x="2942594" y="2948940"/>
                </a:lnTo>
                <a:lnTo>
                  <a:pt x="0" y="0"/>
                </a:lnTo>
                <a:close/>
              </a:path>
            </a:pathLst>
          </a:custGeom>
          <a:solidFill>
            <a:srgbClr val="00009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9" name="bk object 19"/>
          <p:cNvSpPr>
            <a:spLocks/>
          </p:cNvSpPr>
          <p:nvPr/>
        </p:nvSpPr>
        <p:spPr bwMode="auto">
          <a:xfrm>
            <a:off x="0" y="3914775"/>
            <a:ext cx="2936875" cy="2936875"/>
          </a:xfrm>
          <a:custGeom>
            <a:avLst/>
            <a:gdLst>
              <a:gd name="T0" fmla="*/ 0 w 2937510"/>
              <a:gd name="T1" fmla="*/ 0 h 2936240"/>
              <a:gd name="T2" fmla="*/ 0 w 2937510"/>
              <a:gd name="T3" fmla="*/ 20331 h 2936240"/>
              <a:gd name="T4" fmla="*/ 2915293 w 2937510"/>
              <a:gd name="T5" fmla="*/ 2936886 h 2936240"/>
              <a:gd name="T6" fmla="*/ 2936873 w 2937510"/>
              <a:gd name="T7" fmla="*/ 2936886 h 2936240"/>
              <a:gd name="T8" fmla="*/ 0 w 2937510"/>
              <a:gd name="T9" fmla="*/ 0 h 2936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37510" h="2936240">
                <a:moveTo>
                  <a:pt x="0" y="0"/>
                </a:moveTo>
                <a:lnTo>
                  <a:pt x="0" y="20327"/>
                </a:lnTo>
                <a:lnTo>
                  <a:pt x="2915923" y="2936251"/>
                </a:lnTo>
                <a:lnTo>
                  <a:pt x="2937508" y="2936251"/>
                </a:lnTo>
                <a:lnTo>
                  <a:pt x="0" y="0"/>
                </a:lnTo>
              </a:path>
            </a:pathLst>
          </a:custGeom>
          <a:solidFill>
            <a:srgbClr val="000098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0" name="bk object 20"/>
          <p:cNvSpPr>
            <a:spLocks/>
          </p:cNvSpPr>
          <p:nvPr/>
        </p:nvSpPr>
        <p:spPr bwMode="auto">
          <a:xfrm>
            <a:off x="0" y="3933825"/>
            <a:ext cx="2917825" cy="2917825"/>
          </a:xfrm>
          <a:custGeom>
            <a:avLst/>
            <a:gdLst>
              <a:gd name="T0" fmla="*/ 0 w 2917825"/>
              <a:gd name="T1" fmla="*/ 0 h 2918459"/>
              <a:gd name="T2" fmla="*/ 0 w 2917825"/>
              <a:gd name="T3" fmla="*/ 20312 h 2918459"/>
              <a:gd name="T4" fmla="*/ 2896884 w 2917825"/>
              <a:gd name="T5" fmla="*/ 2917818 h 2918459"/>
              <a:gd name="T6" fmla="*/ 2917203 w 2917825"/>
              <a:gd name="T7" fmla="*/ 2917818 h 2918459"/>
              <a:gd name="T8" fmla="*/ 0 w 2917825"/>
              <a:gd name="T9" fmla="*/ 0 h 29184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17825" h="2918459">
                <a:moveTo>
                  <a:pt x="0" y="0"/>
                </a:moveTo>
                <a:lnTo>
                  <a:pt x="0" y="20316"/>
                </a:lnTo>
                <a:lnTo>
                  <a:pt x="2896884" y="2918452"/>
                </a:lnTo>
                <a:lnTo>
                  <a:pt x="2917203" y="2918452"/>
                </a:lnTo>
                <a:lnTo>
                  <a:pt x="0" y="0"/>
                </a:lnTo>
              </a:path>
            </a:pathLst>
          </a:custGeom>
          <a:solidFill>
            <a:srgbClr val="000097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1" name="bk object 21"/>
          <p:cNvSpPr>
            <a:spLocks/>
          </p:cNvSpPr>
          <p:nvPr/>
        </p:nvSpPr>
        <p:spPr bwMode="auto">
          <a:xfrm>
            <a:off x="0" y="3952875"/>
            <a:ext cx="2898775" cy="2898775"/>
          </a:xfrm>
          <a:custGeom>
            <a:avLst/>
            <a:gdLst>
              <a:gd name="T0" fmla="*/ 0 w 2899410"/>
              <a:gd name="T1" fmla="*/ 0 h 2898775"/>
              <a:gd name="T2" fmla="*/ 0 w 2899410"/>
              <a:gd name="T3" fmla="*/ 20335 h 2898775"/>
              <a:gd name="T4" fmla="*/ 2877193 w 2899410"/>
              <a:gd name="T5" fmla="*/ 2898159 h 2898775"/>
              <a:gd name="T6" fmla="*/ 2898765 w 2899410"/>
              <a:gd name="T7" fmla="*/ 2898159 h 2898775"/>
              <a:gd name="T8" fmla="*/ 0 w 2899410"/>
              <a:gd name="T9" fmla="*/ 0 h 28987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99410" h="2898775">
                <a:moveTo>
                  <a:pt x="0" y="0"/>
                </a:moveTo>
                <a:lnTo>
                  <a:pt x="0" y="20335"/>
                </a:lnTo>
                <a:lnTo>
                  <a:pt x="2877823" y="2898159"/>
                </a:lnTo>
                <a:lnTo>
                  <a:pt x="2899400" y="2898159"/>
                </a:lnTo>
                <a:lnTo>
                  <a:pt x="0" y="0"/>
                </a:lnTo>
                <a:close/>
              </a:path>
            </a:pathLst>
          </a:custGeom>
          <a:solidFill>
            <a:srgbClr val="00009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2" name="bk object 22"/>
          <p:cNvSpPr>
            <a:spLocks/>
          </p:cNvSpPr>
          <p:nvPr/>
        </p:nvSpPr>
        <p:spPr bwMode="auto">
          <a:xfrm>
            <a:off x="0" y="3971925"/>
            <a:ext cx="2879725" cy="2879725"/>
          </a:xfrm>
          <a:custGeom>
            <a:avLst/>
            <a:gdLst>
              <a:gd name="T0" fmla="*/ 0 w 2879725"/>
              <a:gd name="T1" fmla="*/ 0 h 2880359"/>
              <a:gd name="T2" fmla="*/ 0 w 2879725"/>
              <a:gd name="T3" fmla="*/ 21565 h 2880359"/>
              <a:gd name="T4" fmla="*/ 2858773 w 2879725"/>
              <a:gd name="T5" fmla="*/ 2879710 h 2880359"/>
              <a:gd name="T6" fmla="*/ 2879112 w 2879725"/>
              <a:gd name="T7" fmla="*/ 2879710 h 2880359"/>
              <a:gd name="T8" fmla="*/ 0 w 2879725"/>
              <a:gd name="T9" fmla="*/ 0 h 28803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79725" h="2880359">
                <a:moveTo>
                  <a:pt x="0" y="0"/>
                </a:moveTo>
                <a:lnTo>
                  <a:pt x="0" y="21570"/>
                </a:lnTo>
                <a:lnTo>
                  <a:pt x="2858773" y="2880344"/>
                </a:lnTo>
                <a:lnTo>
                  <a:pt x="2879112" y="2880344"/>
                </a:lnTo>
                <a:lnTo>
                  <a:pt x="0" y="0"/>
                </a:lnTo>
                <a:close/>
              </a:path>
            </a:pathLst>
          </a:custGeom>
          <a:solidFill>
            <a:srgbClr val="00009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3" name="bk object 23"/>
          <p:cNvSpPr>
            <a:spLocks/>
          </p:cNvSpPr>
          <p:nvPr/>
        </p:nvSpPr>
        <p:spPr bwMode="auto">
          <a:xfrm>
            <a:off x="0" y="3990975"/>
            <a:ext cx="2860675" cy="2860675"/>
          </a:xfrm>
          <a:custGeom>
            <a:avLst/>
            <a:gdLst>
              <a:gd name="T0" fmla="*/ 0 w 2860040"/>
              <a:gd name="T1" fmla="*/ 0 h 2860040"/>
              <a:gd name="T2" fmla="*/ 0 w 2860040"/>
              <a:gd name="T3" fmla="*/ 20353 h 2860040"/>
              <a:gd name="T4" fmla="*/ 2839102 w 2860040"/>
              <a:gd name="T5" fmla="*/ 2860682 h 2860040"/>
              <a:gd name="T6" fmla="*/ 2860682 w 2860040"/>
              <a:gd name="T7" fmla="*/ 2860682 h 2860040"/>
              <a:gd name="T8" fmla="*/ 0 w 2860040"/>
              <a:gd name="T9" fmla="*/ 0 h 28600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60040" h="2860040">
                <a:moveTo>
                  <a:pt x="0" y="0"/>
                </a:moveTo>
                <a:lnTo>
                  <a:pt x="0" y="20348"/>
                </a:lnTo>
                <a:lnTo>
                  <a:pt x="2838472" y="2860047"/>
                </a:lnTo>
                <a:lnTo>
                  <a:pt x="2860047" y="2860047"/>
                </a:lnTo>
                <a:lnTo>
                  <a:pt x="0" y="0"/>
                </a:lnTo>
                <a:close/>
              </a:path>
            </a:pathLst>
          </a:custGeom>
          <a:solidFill>
            <a:srgbClr val="000094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4" name="bk object 24"/>
          <p:cNvSpPr>
            <a:spLocks/>
          </p:cNvSpPr>
          <p:nvPr/>
        </p:nvSpPr>
        <p:spPr bwMode="auto">
          <a:xfrm>
            <a:off x="0" y="4010025"/>
            <a:ext cx="2841625" cy="2841625"/>
          </a:xfrm>
          <a:custGeom>
            <a:avLst/>
            <a:gdLst>
              <a:gd name="T0" fmla="*/ 0 w 2840990"/>
              <a:gd name="T1" fmla="*/ 0 h 2840990"/>
              <a:gd name="T2" fmla="*/ 0 w 2840990"/>
              <a:gd name="T3" fmla="*/ 21574 h 2840990"/>
              <a:gd name="T4" fmla="*/ 2821277 w 2840990"/>
              <a:gd name="T5" fmla="*/ 2841632 h 2840990"/>
              <a:gd name="T6" fmla="*/ 2841632 w 2840990"/>
              <a:gd name="T7" fmla="*/ 2841632 h 2840990"/>
              <a:gd name="T8" fmla="*/ 0 w 2840990"/>
              <a:gd name="T9" fmla="*/ 0 h 28409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40990" h="2840990">
                <a:moveTo>
                  <a:pt x="0" y="0"/>
                </a:moveTo>
                <a:lnTo>
                  <a:pt x="0" y="21569"/>
                </a:lnTo>
                <a:lnTo>
                  <a:pt x="2820647" y="2840997"/>
                </a:lnTo>
                <a:lnTo>
                  <a:pt x="2840997" y="2840997"/>
                </a:lnTo>
                <a:lnTo>
                  <a:pt x="0" y="0"/>
                </a:lnTo>
                <a:close/>
              </a:path>
            </a:pathLst>
          </a:custGeom>
          <a:solidFill>
            <a:srgbClr val="000093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5" name="bk object 25"/>
          <p:cNvSpPr>
            <a:spLocks/>
          </p:cNvSpPr>
          <p:nvPr/>
        </p:nvSpPr>
        <p:spPr bwMode="auto">
          <a:xfrm>
            <a:off x="0" y="4029075"/>
            <a:ext cx="2822575" cy="2822575"/>
          </a:xfrm>
          <a:custGeom>
            <a:avLst/>
            <a:gdLst>
              <a:gd name="T0" fmla="*/ 0 w 2821940"/>
              <a:gd name="T1" fmla="*/ 0 h 2821940"/>
              <a:gd name="T2" fmla="*/ 0 w 2821940"/>
              <a:gd name="T3" fmla="*/ 20361 h 2821940"/>
              <a:gd name="T4" fmla="*/ 2801011 w 2821940"/>
              <a:gd name="T5" fmla="*/ 2822582 h 2821940"/>
              <a:gd name="T6" fmla="*/ 2822582 w 2821940"/>
              <a:gd name="T7" fmla="*/ 2822582 h 2821940"/>
              <a:gd name="T8" fmla="*/ 0 w 2821940"/>
              <a:gd name="T9" fmla="*/ 0 h 28219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21940" h="2821940">
                <a:moveTo>
                  <a:pt x="0" y="0"/>
                </a:moveTo>
                <a:lnTo>
                  <a:pt x="0" y="20356"/>
                </a:lnTo>
                <a:lnTo>
                  <a:pt x="2800381" y="2821947"/>
                </a:lnTo>
                <a:lnTo>
                  <a:pt x="2821947" y="2821947"/>
                </a:lnTo>
                <a:lnTo>
                  <a:pt x="0" y="0"/>
                </a:lnTo>
                <a:close/>
              </a:path>
            </a:pathLst>
          </a:custGeom>
          <a:solidFill>
            <a:srgbClr val="00009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6" name="bk object 26"/>
          <p:cNvSpPr>
            <a:spLocks/>
          </p:cNvSpPr>
          <p:nvPr/>
        </p:nvSpPr>
        <p:spPr bwMode="auto">
          <a:xfrm>
            <a:off x="0" y="4048125"/>
            <a:ext cx="2803525" cy="2803525"/>
          </a:xfrm>
          <a:custGeom>
            <a:avLst/>
            <a:gdLst>
              <a:gd name="T0" fmla="*/ 0 w 2802890"/>
              <a:gd name="T1" fmla="*/ 0 h 2802890"/>
              <a:gd name="T2" fmla="*/ 0 w 2802890"/>
              <a:gd name="T3" fmla="*/ 21603 h 2802890"/>
              <a:gd name="T4" fmla="*/ 2781929 w 2802890"/>
              <a:gd name="T5" fmla="*/ 2803532 h 2802890"/>
              <a:gd name="T6" fmla="*/ 2803532 w 2802890"/>
              <a:gd name="T7" fmla="*/ 2803532 h 2802890"/>
              <a:gd name="T8" fmla="*/ 0 w 2802890"/>
              <a:gd name="T9" fmla="*/ 0 h 28028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02890" h="2802890">
                <a:moveTo>
                  <a:pt x="0" y="0"/>
                </a:moveTo>
                <a:lnTo>
                  <a:pt x="0" y="21598"/>
                </a:lnTo>
                <a:lnTo>
                  <a:pt x="2781299" y="2802897"/>
                </a:lnTo>
                <a:lnTo>
                  <a:pt x="2802897" y="2802897"/>
                </a:lnTo>
                <a:lnTo>
                  <a:pt x="0" y="0"/>
                </a:lnTo>
              </a:path>
            </a:pathLst>
          </a:custGeom>
          <a:solidFill>
            <a:srgbClr val="00009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7" name="bk object 27"/>
          <p:cNvSpPr>
            <a:spLocks/>
          </p:cNvSpPr>
          <p:nvPr/>
        </p:nvSpPr>
        <p:spPr bwMode="auto">
          <a:xfrm>
            <a:off x="0" y="4067175"/>
            <a:ext cx="2784475" cy="2784475"/>
          </a:xfrm>
          <a:custGeom>
            <a:avLst/>
            <a:gdLst>
              <a:gd name="T0" fmla="*/ 0 w 2783840"/>
              <a:gd name="T1" fmla="*/ 0 h 2783840"/>
              <a:gd name="T2" fmla="*/ 0 w 2783840"/>
              <a:gd name="T3" fmla="*/ 20369 h 2783840"/>
              <a:gd name="T4" fmla="*/ 2762919 w 2783840"/>
              <a:gd name="T5" fmla="*/ 2784482 h 2783840"/>
              <a:gd name="T6" fmla="*/ 2784482 w 2783840"/>
              <a:gd name="T7" fmla="*/ 2784482 h 2783840"/>
              <a:gd name="T8" fmla="*/ 0 w 2783840"/>
              <a:gd name="T9" fmla="*/ 0 h 27838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83840" h="2783840">
                <a:moveTo>
                  <a:pt x="0" y="0"/>
                </a:moveTo>
                <a:lnTo>
                  <a:pt x="0" y="20364"/>
                </a:lnTo>
                <a:lnTo>
                  <a:pt x="2762289" y="2783847"/>
                </a:lnTo>
                <a:lnTo>
                  <a:pt x="2783847" y="2783847"/>
                </a:lnTo>
                <a:lnTo>
                  <a:pt x="0" y="0"/>
                </a:lnTo>
              </a:path>
            </a:pathLst>
          </a:custGeom>
          <a:solidFill>
            <a:srgbClr val="00009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8" name="bk object 28"/>
          <p:cNvSpPr>
            <a:spLocks/>
          </p:cNvSpPr>
          <p:nvPr/>
        </p:nvSpPr>
        <p:spPr bwMode="auto">
          <a:xfrm>
            <a:off x="0" y="4086225"/>
            <a:ext cx="2765425" cy="2765425"/>
          </a:xfrm>
          <a:custGeom>
            <a:avLst/>
            <a:gdLst>
              <a:gd name="T0" fmla="*/ 0 w 2764790"/>
              <a:gd name="T1" fmla="*/ 0 h 2764790"/>
              <a:gd name="T2" fmla="*/ 0 w 2764790"/>
              <a:gd name="T3" fmla="*/ 21603 h 2764790"/>
              <a:gd name="T4" fmla="*/ 2743829 w 2764790"/>
              <a:gd name="T5" fmla="*/ 2765432 h 2764790"/>
              <a:gd name="T6" fmla="*/ 2765432 w 2764790"/>
              <a:gd name="T7" fmla="*/ 2765432 h 2764790"/>
              <a:gd name="T8" fmla="*/ 0 w 2764790"/>
              <a:gd name="T9" fmla="*/ 0 h 27647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790" h="2764790">
                <a:moveTo>
                  <a:pt x="0" y="0"/>
                </a:moveTo>
                <a:lnTo>
                  <a:pt x="0" y="21598"/>
                </a:lnTo>
                <a:lnTo>
                  <a:pt x="2743199" y="2764797"/>
                </a:lnTo>
                <a:lnTo>
                  <a:pt x="2764797" y="2764797"/>
                </a:lnTo>
                <a:lnTo>
                  <a:pt x="0" y="0"/>
                </a:lnTo>
                <a:close/>
              </a:path>
            </a:pathLst>
          </a:custGeom>
          <a:solidFill>
            <a:srgbClr val="00008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9" name="bk object 29"/>
          <p:cNvSpPr>
            <a:spLocks/>
          </p:cNvSpPr>
          <p:nvPr/>
        </p:nvSpPr>
        <p:spPr bwMode="auto">
          <a:xfrm>
            <a:off x="0" y="4105275"/>
            <a:ext cx="2746375" cy="2746375"/>
          </a:xfrm>
          <a:custGeom>
            <a:avLst/>
            <a:gdLst>
              <a:gd name="T0" fmla="*/ 0 w 2745740"/>
              <a:gd name="T1" fmla="*/ 0 h 2745740"/>
              <a:gd name="T2" fmla="*/ 0 w 2745740"/>
              <a:gd name="T3" fmla="*/ 21603 h 2745740"/>
              <a:gd name="T4" fmla="*/ 2724779 w 2745740"/>
              <a:gd name="T5" fmla="*/ 2746382 h 2745740"/>
              <a:gd name="T6" fmla="*/ 2746382 w 2745740"/>
              <a:gd name="T7" fmla="*/ 2746382 h 2745740"/>
              <a:gd name="T8" fmla="*/ 0 w 2745740"/>
              <a:gd name="T9" fmla="*/ 0 h 2745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45740" h="2745740">
                <a:moveTo>
                  <a:pt x="0" y="0"/>
                </a:moveTo>
                <a:lnTo>
                  <a:pt x="0" y="21598"/>
                </a:lnTo>
                <a:lnTo>
                  <a:pt x="2724149" y="2745747"/>
                </a:lnTo>
                <a:lnTo>
                  <a:pt x="2745747" y="2745747"/>
                </a:lnTo>
                <a:lnTo>
                  <a:pt x="0" y="0"/>
                </a:lnTo>
                <a:close/>
              </a:path>
            </a:pathLst>
          </a:custGeom>
          <a:solidFill>
            <a:srgbClr val="00008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0" name="bk object 30"/>
          <p:cNvSpPr>
            <a:spLocks/>
          </p:cNvSpPr>
          <p:nvPr/>
        </p:nvSpPr>
        <p:spPr bwMode="auto">
          <a:xfrm>
            <a:off x="0" y="4125913"/>
            <a:ext cx="2727325" cy="2725737"/>
          </a:xfrm>
          <a:custGeom>
            <a:avLst/>
            <a:gdLst>
              <a:gd name="T0" fmla="*/ 0 w 2726690"/>
              <a:gd name="T1" fmla="*/ 0 h 2726054"/>
              <a:gd name="T2" fmla="*/ 0 w 2726690"/>
              <a:gd name="T3" fmla="*/ 20370 h 2726054"/>
              <a:gd name="T4" fmla="*/ 2705729 w 2726690"/>
              <a:gd name="T5" fmla="*/ 2725155 h 2726054"/>
              <a:gd name="T6" fmla="*/ 2727285 w 2726690"/>
              <a:gd name="T7" fmla="*/ 2725155 h 2726054"/>
              <a:gd name="T8" fmla="*/ 0 w 2726690"/>
              <a:gd name="T9" fmla="*/ 0 h 27260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26690" h="2726054">
                <a:moveTo>
                  <a:pt x="0" y="0"/>
                </a:moveTo>
                <a:lnTo>
                  <a:pt x="0" y="20372"/>
                </a:lnTo>
                <a:lnTo>
                  <a:pt x="2705099" y="2725472"/>
                </a:lnTo>
                <a:lnTo>
                  <a:pt x="2726650" y="2725472"/>
                </a:lnTo>
                <a:lnTo>
                  <a:pt x="0" y="0"/>
                </a:lnTo>
              </a:path>
            </a:pathLst>
          </a:custGeom>
          <a:solidFill>
            <a:srgbClr val="00008D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1" name="bk object 31"/>
          <p:cNvSpPr>
            <a:spLocks/>
          </p:cNvSpPr>
          <p:nvPr/>
        </p:nvSpPr>
        <p:spPr bwMode="auto">
          <a:xfrm>
            <a:off x="0" y="4144963"/>
            <a:ext cx="2706688" cy="2706687"/>
          </a:xfrm>
          <a:custGeom>
            <a:avLst/>
            <a:gdLst>
              <a:gd name="T0" fmla="*/ 0 w 2706370"/>
              <a:gd name="T1" fmla="*/ 0 h 2706370"/>
              <a:gd name="T2" fmla="*/ 0 w 2706370"/>
              <a:gd name="T3" fmla="*/ 20326 h 2706370"/>
              <a:gd name="T4" fmla="*/ 2686365 w 2706370"/>
              <a:gd name="T5" fmla="*/ 2706690 h 2706370"/>
              <a:gd name="T6" fmla="*/ 2706691 w 2706370"/>
              <a:gd name="T7" fmla="*/ 2706690 h 2706370"/>
              <a:gd name="T8" fmla="*/ 0 w 2706370"/>
              <a:gd name="T9" fmla="*/ 0 h 27063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06370" h="2706370">
                <a:moveTo>
                  <a:pt x="0" y="0"/>
                </a:moveTo>
                <a:lnTo>
                  <a:pt x="0" y="20324"/>
                </a:lnTo>
                <a:lnTo>
                  <a:pt x="2686049" y="2706373"/>
                </a:lnTo>
                <a:lnTo>
                  <a:pt x="2706373" y="2706373"/>
                </a:lnTo>
                <a:lnTo>
                  <a:pt x="0" y="0"/>
                </a:lnTo>
                <a:close/>
              </a:path>
            </a:pathLst>
          </a:custGeom>
          <a:solidFill>
            <a:srgbClr val="00008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2" name="bk object 32"/>
          <p:cNvSpPr>
            <a:spLocks/>
          </p:cNvSpPr>
          <p:nvPr/>
        </p:nvSpPr>
        <p:spPr bwMode="auto">
          <a:xfrm>
            <a:off x="0" y="4164013"/>
            <a:ext cx="2689225" cy="2687637"/>
          </a:xfrm>
          <a:custGeom>
            <a:avLst/>
            <a:gdLst>
              <a:gd name="T0" fmla="*/ 0 w 2688590"/>
              <a:gd name="T1" fmla="*/ 0 h 2687954"/>
              <a:gd name="T2" fmla="*/ 0 w 2688590"/>
              <a:gd name="T3" fmla="*/ 20379 h 2687954"/>
              <a:gd name="T4" fmla="*/ 2667629 w 2688590"/>
              <a:gd name="T5" fmla="*/ 2687063 h 2687954"/>
              <a:gd name="T6" fmla="*/ 2689177 w 2688590"/>
              <a:gd name="T7" fmla="*/ 2687063 h 2687954"/>
              <a:gd name="T8" fmla="*/ 0 w 2688590"/>
              <a:gd name="T9" fmla="*/ 0 h 26879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88590" h="2687954">
                <a:moveTo>
                  <a:pt x="0" y="0"/>
                </a:moveTo>
                <a:lnTo>
                  <a:pt x="0" y="20381"/>
                </a:lnTo>
                <a:lnTo>
                  <a:pt x="2666999" y="2687380"/>
                </a:lnTo>
                <a:lnTo>
                  <a:pt x="2688542" y="2687380"/>
                </a:lnTo>
                <a:lnTo>
                  <a:pt x="0" y="0"/>
                </a:lnTo>
                <a:close/>
              </a:path>
            </a:pathLst>
          </a:custGeom>
          <a:solidFill>
            <a:srgbClr val="00008B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3" name="bk object 33"/>
          <p:cNvSpPr>
            <a:spLocks/>
          </p:cNvSpPr>
          <p:nvPr/>
        </p:nvSpPr>
        <p:spPr bwMode="auto">
          <a:xfrm>
            <a:off x="0" y="4183063"/>
            <a:ext cx="2668588" cy="2668587"/>
          </a:xfrm>
          <a:custGeom>
            <a:avLst/>
            <a:gdLst>
              <a:gd name="T0" fmla="*/ 0 w 2668270"/>
              <a:gd name="T1" fmla="*/ 0 h 2668270"/>
              <a:gd name="T2" fmla="*/ 0 w 2668270"/>
              <a:gd name="T3" fmla="*/ 21523 h 2668270"/>
              <a:gd name="T4" fmla="*/ 2648202 w 2668270"/>
              <a:gd name="T5" fmla="*/ 2668590 h 2668270"/>
              <a:gd name="T6" fmla="*/ 2668591 w 2668270"/>
              <a:gd name="T7" fmla="*/ 2668590 h 2668270"/>
              <a:gd name="T8" fmla="*/ 0 w 2668270"/>
              <a:gd name="T9" fmla="*/ 0 h 2668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68270" h="2668270">
                <a:moveTo>
                  <a:pt x="0" y="0"/>
                </a:moveTo>
                <a:lnTo>
                  <a:pt x="0" y="21520"/>
                </a:lnTo>
                <a:lnTo>
                  <a:pt x="2647886" y="2668273"/>
                </a:lnTo>
                <a:lnTo>
                  <a:pt x="2668273" y="2668273"/>
                </a:lnTo>
                <a:lnTo>
                  <a:pt x="0" y="0"/>
                </a:lnTo>
                <a:close/>
              </a:path>
            </a:pathLst>
          </a:custGeom>
          <a:solidFill>
            <a:srgbClr val="00008A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4" name="bk object 34"/>
          <p:cNvSpPr>
            <a:spLocks/>
          </p:cNvSpPr>
          <p:nvPr/>
        </p:nvSpPr>
        <p:spPr bwMode="auto">
          <a:xfrm>
            <a:off x="0" y="4202113"/>
            <a:ext cx="2649538" cy="2649537"/>
          </a:xfrm>
          <a:custGeom>
            <a:avLst/>
            <a:gdLst>
              <a:gd name="T0" fmla="*/ 0 w 2649220"/>
              <a:gd name="T1" fmla="*/ 0 h 2649220"/>
              <a:gd name="T2" fmla="*/ 0 w 2649220"/>
              <a:gd name="T3" fmla="*/ 21588 h 2649220"/>
              <a:gd name="T4" fmla="*/ 2627952 w 2649220"/>
              <a:gd name="T5" fmla="*/ 2649540 h 2649220"/>
              <a:gd name="T6" fmla="*/ 2649541 w 2649220"/>
              <a:gd name="T7" fmla="*/ 2649540 h 2649220"/>
              <a:gd name="T8" fmla="*/ 0 w 2649220"/>
              <a:gd name="T9" fmla="*/ 0 h 2649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9220" h="2649220">
                <a:moveTo>
                  <a:pt x="0" y="0"/>
                </a:moveTo>
                <a:lnTo>
                  <a:pt x="0" y="21585"/>
                </a:lnTo>
                <a:lnTo>
                  <a:pt x="2627637" y="2649223"/>
                </a:lnTo>
                <a:lnTo>
                  <a:pt x="2649223" y="2649223"/>
                </a:lnTo>
                <a:lnTo>
                  <a:pt x="0" y="0"/>
                </a:lnTo>
                <a:close/>
              </a:path>
            </a:pathLst>
          </a:custGeom>
          <a:solidFill>
            <a:srgbClr val="000089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5" name="bk object 35"/>
          <p:cNvSpPr>
            <a:spLocks/>
          </p:cNvSpPr>
          <p:nvPr/>
        </p:nvSpPr>
        <p:spPr bwMode="auto">
          <a:xfrm>
            <a:off x="0" y="4222750"/>
            <a:ext cx="2630488" cy="2628900"/>
          </a:xfrm>
          <a:custGeom>
            <a:avLst/>
            <a:gdLst>
              <a:gd name="T0" fmla="*/ 0 w 2630170"/>
              <a:gd name="T1" fmla="*/ 0 h 2629534"/>
              <a:gd name="T2" fmla="*/ 0 w 2630170"/>
              <a:gd name="T3" fmla="*/ 20303 h 2629534"/>
              <a:gd name="T4" fmla="*/ 2610094 w 2630170"/>
              <a:gd name="T5" fmla="*/ 2628335 h 2629534"/>
              <a:gd name="T6" fmla="*/ 2630423 w 2630170"/>
              <a:gd name="T7" fmla="*/ 2628335 h 2629534"/>
              <a:gd name="T8" fmla="*/ 0 w 2630170"/>
              <a:gd name="T9" fmla="*/ 0 h 2629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30170" h="2629534">
                <a:moveTo>
                  <a:pt x="0" y="0"/>
                </a:moveTo>
                <a:lnTo>
                  <a:pt x="0" y="20308"/>
                </a:lnTo>
                <a:lnTo>
                  <a:pt x="2609778" y="2628969"/>
                </a:lnTo>
                <a:lnTo>
                  <a:pt x="2630105" y="2628969"/>
                </a:lnTo>
                <a:lnTo>
                  <a:pt x="0" y="0"/>
                </a:lnTo>
              </a:path>
            </a:pathLst>
          </a:custGeom>
          <a:solidFill>
            <a:srgbClr val="000088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6" name="bk object 36"/>
          <p:cNvSpPr>
            <a:spLocks/>
          </p:cNvSpPr>
          <p:nvPr/>
        </p:nvSpPr>
        <p:spPr bwMode="auto">
          <a:xfrm>
            <a:off x="0" y="4240213"/>
            <a:ext cx="2609850" cy="2611437"/>
          </a:xfrm>
          <a:custGeom>
            <a:avLst/>
            <a:gdLst>
              <a:gd name="T0" fmla="*/ 0 w 2610485"/>
              <a:gd name="T1" fmla="*/ 0 h 2611120"/>
              <a:gd name="T2" fmla="*/ 0 w 2610485"/>
              <a:gd name="T3" fmla="*/ 21515 h 2611120"/>
              <a:gd name="T4" fmla="*/ 2588907 w 2610485"/>
              <a:gd name="T5" fmla="*/ 2611367 h 2611120"/>
              <a:gd name="T6" fmla="*/ 2609287 w 2610485"/>
              <a:gd name="T7" fmla="*/ 2611367 h 2611120"/>
              <a:gd name="T8" fmla="*/ 0 w 2610485"/>
              <a:gd name="T9" fmla="*/ 0 h 2611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10485" h="2611120">
                <a:moveTo>
                  <a:pt x="0" y="0"/>
                </a:moveTo>
                <a:lnTo>
                  <a:pt x="0" y="21512"/>
                </a:lnTo>
                <a:lnTo>
                  <a:pt x="2589537" y="2611050"/>
                </a:lnTo>
                <a:lnTo>
                  <a:pt x="2609922" y="2611050"/>
                </a:lnTo>
                <a:lnTo>
                  <a:pt x="0" y="0"/>
                </a:lnTo>
              </a:path>
            </a:pathLst>
          </a:custGeom>
          <a:solidFill>
            <a:srgbClr val="000087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7" name="bk object 37"/>
          <p:cNvSpPr>
            <a:spLocks/>
          </p:cNvSpPr>
          <p:nvPr/>
        </p:nvSpPr>
        <p:spPr bwMode="auto">
          <a:xfrm>
            <a:off x="0" y="4260850"/>
            <a:ext cx="2592388" cy="2590800"/>
          </a:xfrm>
          <a:custGeom>
            <a:avLst/>
            <a:gdLst>
              <a:gd name="T0" fmla="*/ 0 w 2592070"/>
              <a:gd name="T1" fmla="*/ 0 h 2591434"/>
              <a:gd name="T2" fmla="*/ 0 w 2592070"/>
              <a:gd name="T3" fmla="*/ 20384 h 2591434"/>
              <a:gd name="T4" fmla="*/ 2570802 w 2592070"/>
              <a:gd name="T5" fmla="*/ 2590243 h 2591434"/>
              <a:gd name="T6" fmla="*/ 2592315 w 2592070"/>
              <a:gd name="T7" fmla="*/ 2590243 h 2591434"/>
              <a:gd name="T8" fmla="*/ 0 w 2592070"/>
              <a:gd name="T9" fmla="*/ 0 h 25914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92070" h="2591434">
                <a:moveTo>
                  <a:pt x="0" y="0"/>
                </a:moveTo>
                <a:lnTo>
                  <a:pt x="0" y="20389"/>
                </a:lnTo>
                <a:lnTo>
                  <a:pt x="2570487" y="2590877"/>
                </a:lnTo>
                <a:lnTo>
                  <a:pt x="2591997" y="2590877"/>
                </a:lnTo>
                <a:lnTo>
                  <a:pt x="0" y="0"/>
                </a:lnTo>
              </a:path>
            </a:pathLst>
          </a:custGeom>
          <a:solidFill>
            <a:srgbClr val="00008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8" name="bk object 38"/>
          <p:cNvSpPr>
            <a:spLocks/>
          </p:cNvSpPr>
          <p:nvPr/>
        </p:nvSpPr>
        <p:spPr bwMode="auto">
          <a:xfrm>
            <a:off x="0" y="4278313"/>
            <a:ext cx="2571750" cy="2573337"/>
          </a:xfrm>
          <a:custGeom>
            <a:avLst/>
            <a:gdLst>
              <a:gd name="T0" fmla="*/ 0 w 2572385"/>
              <a:gd name="T1" fmla="*/ 0 h 2573020"/>
              <a:gd name="T2" fmla="*/ 0 w 2572385"/>
              <a:gd name="T3" fmla="*/ 21507 h 2573020"/>
              <a:gd name="T4" fmla="*/ 2550807 w 2572385"/>
              <a:gd name="T5" fmla="*/ 2573259 h 2573020"/>
              <a:gd name="T6" fmla="*/ 2571195 w 2572385"/>
              <a:gd name="T7" fmla="*/ 2573259 h 2573020"/>
              <a:gd name="T8" fmla="*/ 0 w 2572385"/>
              <a:gd name="T9" fmla="*/ 0 h 2573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2385" h="2573020">
                <a:moveTo>
                  <a:pt x="0" y="0"/>
                </a:moveTo>
                <a:lnTo>
                  <a:pt x="0" y="21504"/>
                </a:lnTo>
                <a:lnTo>
                  <a:pt x="2551437" y="2572942"/>
                </a:lnTo>
                <a:lnTo>
                  <a:pt x="2571830" y="2572942"/>
                </a:lnTo>
                <a:lnTo>
                  <a:pt x="0" y="0"/>
                </a:lnTo>
                <a:close/>
              </a:path>
            </a:pathLst>
          </a:custGeom>
          <a:solidFill>
            <a:srgbClr val="00008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9" name="bk object 39"/>
          <p:cNvSpPr>
            <a:spLocks/>
          </p:cNvSpPr>
          <p:nvPr/>
        </p:nvSpPr>
        <p:spPr bwMode="auto">
          <a:xfrm>
            <a:off x="0" y="4298950"/>
            <a:ext cx="2554288" cy="2552700"/>
          </a:xfrm>
          <a:custGeom>
            <a:avLst/>
            <a:gdLst>
              <a:gd name="T0" fmla="*/ 0 w 2553970"/>
              <a:gd name="T1" fmla="*/ 0 h 2553334"/>
              <a:gd name="T2" fmla="*/ 0 w 2553970"/>
              <a:gd name="T3" fmla="*/ 20393 h 2553334"/>
              <a:gd name="T4" fmla="*/ 2532702 w 2553970"/>
              <a:gd name="T5" fmla="*/ 2552151 h 2553334"/>
              <a:gd name="T6" fmla="*/ 2554207 w 2553970"/>
              <a:gd name="T7" fmla="*/ 2552151 h 2553334"/>
              <a:gd name="T8" fmla="*/ 0 w 2553970"/>
              <a:gd name="T9" fmla="*/ 0 h 25533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53970" h="2553334">
                <a:moveTo>
                  <a:pt x="0" y="0"/>
                </a:moveTo>
                <a:lnTo>
                  <a:pt x="0" y="20398"/>
                </a:lnTo>
                <a:lnTo>
                  <a:pt x="2532387" y="2552785"/>
                </a:lnTo>
                <a:lnTo>
                  <a:pt x="2553889" y="2552785"/>
                </a:lnTo>
                <a:lnTo>
                  <a:pt x="0" y="0"/>
                </a:lnTo>
                <a:close/>
              </a:path>
            </a:pathLst>
          </a:custGeom>
          <a:solidFill>
            <a:srgbClr val="000084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0" name="bk object 40"/>
          <p:cNvSpPr>
            <a:spLocks/>
          </p:cNvSpPr>
          <p:nvPr/>
        </p:nvSpPr>
        <p:spPr bwMode="auto">
          <a:xfrm>
            <a:off x="0" y="4316413"/>
            <a:ext cx="2533650" cy="2535237"/>
          </a:xfrm>
          <a:custGeom>
            <a:avLst/>
            <a:gdLst>
              <a:gd name="T0" fmla="*/ 0 w 2534285"/>
              <a:gd name="T1" fmla="*/ 0 h 2534920"/>
              <a:gd name="T2" fmla="*/ 0 w 2534285"/>
              <a:gd name="T3" fmla="*/ 22678 h 2534920"/>
              <a:gd name="T4" fmla="*/ 2512614 w 2534285"/>
              <a:gd name="T5" fmla="*/ 2535150 h 2534920"/>
              <a:gd name="T6" fmla="*/ 2533103 w 2534285"/>
              <a:gd name="T7" fmla="*/ 2535150 h 2534920"/>
              <a:gd name="T8" fmla="*/ 0 w 2534285"/>
              <a:gd name="T9" fmla="*/ 0 h 2534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285" h="2534920">
                <a:moveTo>
                  <a:pt x="0" y="0"/>
                </a:moveTo>
                <a:lnTo>
                  <a:pt x="0" y="22675"/>
                </a:lnTo>
                <a:lnTo>
                  <a:pt x="2513244" y="2534833"/>
                </a:lnTo>
                <a:lnTo>
                  <a:pt x="2533738" y="2534833"/>
                </a:lnTo>
                <a:lnTo>
                  <a:pt x="0" y="0"/>
                </a:lnTo>
                <a:close/>
              </a:path>
            </a:pathLst>
          </a:custGeom>
          <a:solidFill>
            <a:srgbClr val="000083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1" name="bk object 41"/>
          <p:cNvSpPr>
            <a:spLocks/>
          </p:cNvSpPr>
          <p:nvPr/>
        </p:nvSpPr>
        <p:spPr bwMode="auto">
          <a:xfrm>
            <a:off x="0" y="4337050"/>
            <a:ext cx="2514600" cy="2514600"/>
          </a:xfrm>
          <a:custGeom>
            <a:avLst/>
            <a:gdLst>
              <a:gd name="T0" fmla="*/ 0 w 2514600"/>
              <a:gd name="T1" fmla="*/ 0 h 2514600"/>
              <a:gd name="T2" fmla="*/ 0 w 2514600"/>
              <a:gd name="T3" fmla="*/ 20410 h 2514600"/>
              <a:gd name="T4" fmla="*/ 2493111 w 2514600"/>
              <a:gd name="T5" fmla="*/ 2514599 h 2514600"/>
              <a:gd name="T6" fmla="*/ 2514599 w 2514600"/>
              <a:gd name="T7" fmla="*/ 2514599 h 2514600"/>
              <a:gd name="T8" fmla="*/ 0 w 2514600"/>
              <a:gd name="T9" fmla="*/ 0 h 2514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14600" h="2514600">
                <a:moveTo>
                  <a:pt x="0" y="0"/>
                </a:moveTo>
                <a:lnTo>
                  <a:pt x="0" y="20410"/>
                </a:lnTo>
                <a:lnTo>
                  <a:pt x="2493111" y="2514599"/>
                </a:lnTo>
                <a:lnTo>
                  <a:pt x="2514599" y="2514599"/>
                </a:lnTo>
                <a:lnTo>
                  <a:pt x="0" y="0"/>
                </a:lnTo>
              </a:path>
            </a:pathLst>
          </a:custGeom>
          <a:solidFill>
            <a:srgbClr val="00008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2" name="bk object 42"/>
          <p:cNvSpPr>
            <a:spLocks/>
          </p:cNvSpPr>
          <p:nvPr/>
        </p:nvSpPr>
        <p:spPr bwMode="auto">
          <a:xfrm>
            <a:off x="0" y="4356100"/>
            <a:ext cx="2495550" cy="2495550"/>
          </a:xfrm>
          <a:custGeom>
            <a:avLst/>
            <a:gdLst>
              <a:gd name="T0" fmla="*/ 0 w 2495550"/>
              <a:gd name="T1" fmla="*/ 0 h 2495550"/>
              <a:gd name="T2" fmla="*/ 0 w 2495550"/>
              <a:gd name="T3" fmla="*/ 21482 h 2495550"/>
              <a:gd name="T4" fmla="*/ 2475136 w 2495550"/>
              <a:gd name="T5" fmla="*/ 2495549 h 2495550"/>
              <a:gd name="T6" fmla="*/ 2495549 w 2495550"/>
              <a:gd name="T7" fmla="*/ 2495549 h 2495550"/>
              <a:gd name="T8" fmla="*/ 0 w 2495550"/>
              <a:gd name="T9" fmla="*/ 0 h 2495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95550" h="2495550">
                <a:moveTo>
                  <a:pt x="0" y="0"/>
                </a:moveTo>
                <a:lnTo>
                  <a:pt x="0" y="21482"/>
                </a:lnTo>
                <a:lnTo>
                  <a:pt x="2475136" y="2495549"/>
                </a:lnTo>
                <a:lnTo>
                  <a:pt x="2495549" y="2495549"/>
                </a:lnTo>
                <a:lnTo>
                  <a:pt x="0" y="0"/>
                </a:lnTo>
                <a:close/>
              </a:path>
            </a:pathLst>
          </a:custGeom>
          <a:solidFill>
            <a:srgbClr val="00008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3" name="bk object 43"/>
          <p:cNvSpPr>
            <a:spLocks/>
          </p:cNvSpPr>
          <p:nvPr/>
        </p:nvSpPr>
        <p:spPr bwMode="auto">
          <a:xfrm>
            <a:off x="0" y="4375150"/>
            <a:ext cx="2476500" cy="2476500"/>
          </a:xfrm>
          <a:custGeom>
            <a:avLst/>
            <a:gdLst>
              <a:gd name="T0" fmla="*/ 0 w 2475865"/>
              <a:gd name="T1" fmla="*/ 0 h 2476500"/>
              <a:gd name="T2" fmla="*/ 0 w 2475865"/>
              <a:gd name="T3" fmla="*/ 20317 h 2476500"/>
              <a:gd name="T4" fmla="*/ 2455649 w 2475865"/>
              <a:gd name="T5" fmla="*/ 2476398 h 2476500"/>
              <a:gd name="T6" fmla="*/ 2475973 w 2475865"/>
              <a:gd name="T7" fmla="*/ 2476398 h 2476500"/>
              <a:gd name="T8" fmla="*/ 0 w 2475865"/>
              <a:gd name="T9" fmla="*/ 0 h 2476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75865" h="2476500">
                <a:moveTo>
                  <a:pt x="0" y="0"/>
                </a:moveTo>
                <a:lnTo>
                  <a:pt x="0" y="20317"/>
                </a:lnTo>
                <a:lnTo>
                  <a:pt x="2455019" y="2476398"/>
                </a:lnTo>
                <a:lnTo>
                  <a:pt x="2475338" y="2476398"/>
                </a:lnTo>
                <a:lnTo>
                  <a:pt x="0" y="0"/>
                </a:lnTo>
                <a:close/>
              </a:path>
            </a:pathLst>
          </a:custGeom>
          <a:solidFill>
            <a:srgbClr val="00008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4" name="bk object 44"/>
          <p:cNvSpPr>
            <a:spLocks/>
          </p:cNvSpPr>
          <p:nvPr/>
        </p:nvSpPr>
        <p:spPr bwMode="auto">
          <a:xfrm>
            <a:off x="0" y="4395788"/>
            <a:ext cx="2457450" cy="2455862"/>
          </a:xfrm>
          <a:custGeom>
            <a:avLst/>
            <a:gdLst>
              <a:gd name="T0" fmla="*/ 0 w 2457450"/>
              <a:gd name="T1" fmla="*/ 0 h 2456815"/>
              <a:gd name="T2" fmla="*/ 0 w 2457450"/>
              <a:gd name="T3" fmla="*/ 20422 h 2456815"/>
              <a:gd name="T4" fmla="*/ 2435863 w 2457450"/>
              <a:gd name="T5" fmla="*/ 2455340 h 2456815"/>
              <a:gd name="T6" fmla="*/ 2457345 w 2457450"/>
              <a:gd name="T7" fmla="*/ 2455340 h 2456815"/>
              <a:gd name="T8" fmla="*/ 0 w 2457450"/>
              <a:gd name="T9" fmla="*/ 0 h 24568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57450" h="2456815">
                <a:moveTo>
                  <a:pt x="0" y="0"/>
                </a:moveTo>
                <a:lnTo>
                  <a:pt x="0" y="20430"/>
                </a:lnTo>
                <a:lnTo>
                  <a:pt x="2435863" y="2456293"/>
                </a:lnTo>
                <a:lnTo>
                  <a:pt x="2457345" y="2456293"/>
                </a:lnTo>
                <a:lnTo>
                  <a:pt x="0" y="0"/>
                </a:lnTo>
                <a:close/>
              </a:path>
            </a:pathLst>
          </a:custGeom>
          <a:solidFill>
            <a:srgbClr val="00007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5" name="bk object 45"/>
          <p:cNvSpPr>
            <a:spLocks/>
          </p:cNvSpPr>
          <p:nvPr/>
        </p:nvSpPr>
        <p:spPr bwMode="auto">
          <a:xfrm>
            <a:off x="0" y="4413250"/>
            <a:ext cx="2438400" cy="2438400"/>
          </a:xfrm>
          <a:custGeom>
            <a:avLst/>
            <a:gdLst>
              <a:gd name="T0" fmla="*/ 0 w 2437765"/>
              <a:gd name="T1" fmla="*/ 0 h 2438400"/>
              <a:gd name="T2" fmla="*/ 0 w 2437765"/>
              <a:gd name="T3" fmla="*/ 21476 h 2438400"/>
              <a:gd name="T4" fmla="*/ 2417443 w 2437765"/>
              <a:gd name="T5" fmla="*/ 2438290 h 2438400"/>
              <a:gd name="T6" fmla="*/ 2437881 w 2437765"/>
              <a:gd name="T7" fmla="*/ 2438290 h 2438400"/>
              <a:gd name="T8" fmla="*/ 0 w 2437765"/>
              <a:gd name="T9" fmla="*/ 0 h 2438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7765" h="2438400">
                <a:moveTo>
                  <a:pt x="0" y="0"/>
                </a:moveTo>
                <a:lnTo>
                  <a:pt x="0" y="21476"/>
                </a:lnTo>
                <a:lnTo>
                  <a:pt x="2416813" y="2438290"/>
                </a:lnTo>
                <a:lnTo>
                  <a:pt x="2437246" y="2438290"/>
                </a:lnTo>
                <a:lnTo>
                  <a:pt x="0" y="0"/>
                </a:lnTo>
                <a:close/>
              </a:path>
            </a:pathLst>
          </a:custGeom>
          <a:solidFill>
            <a:srgbClr val="00007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6" name="bk object 46"/>
          <p:cNvSpPr>
            <a:spLocks/>
          </p:cNvSpPr>
          <p:nvPr/>
        </p:nvSpPr>
        <p:spPr bwMode="auto">
          <a:xfrm>
            <a:off x="0" y="4433888"/>
            <a:ext cx="2417763" cy="2417762"/>
          </a:xfrm>
          <a:custGeom>
            <a:avLst/>
            <a:gdLst>
              <a:gd name="T0" fmla="*/ 0 w 2418080"/>
              <a:gd name="T1" fmla="*/ 0 h 2418079"/>
              <a:gd name="T2" fmla="*/ 0 w 2418080"/>
              <a:gd name="T3" fmla="*/ 20321 h 2418079"/>
              <a:gd name="T4" fmla="*/ 2397449 w 2418080"/>
              <a:gd name="T5" fmla="*/ 2417770 h 2418079"/>
              <a:gd name="T6" fmla="*/ 2417770 w 2418080"/>
              <a:gd name="T7" fmla="*/ 2417770 h 2418079"/>
              <a:gd name="T8" fmla="*/ 0 w 2418080"/>
              <a:gd name="T9" fmla="*/ 0 h 241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18080" h="2418079">
                <a:moveTo>
                  <a:pt x="0" y="0"/>
                </a:moveTo>
                <a:lnTo>
                  <a:pt x="0" y="20324"/>
                </a:lnTo>
                <a:lnTo>
                  <a:pt x="2397763" y="2418087"/>
                </a:lnTo>
                <a:lnTo>
                  <a:pt x="2418087" y="2418087"/>
                </a:lnTo>
                <a:lnTo>
                  <a:pt x="0" y="0"/>
                </a:lnTo>
              </a:path>
            </a:pathLst>
          </a:custGeom>
          <a:solidFill>
            <a:srgbClr val="00007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7" name="bk object 47"/>
          <p:cNvSpPr>
            <a:spLocks/>
          </p:cNvSpPr>
          <p:nvPr/>
        </p:nvSpPr>
        <p:spPr bwMode="auto">
          <a:xfrm>
            <a:off x="0" y="4451350"/>
            <a:ext cx="2400300" cy="2400300"/>
          </a:xfrm>
          <a:custGeom>
            <a:avLst/>
            <a:gdLst>
              <a:gd name="T0" fmla="*/ 0 w 2399665"/>
              <a:gd name="T1" fmla="*/ 0 h 2400300"/>
              <a:gd name="T2" fmla="*/ 0 w 2399665"/>
              <a:gd name="T3" fmla="*/ 21467 h 2400300"/>
              <a:gd name="T4" fmla="*/ 2379342 w 2399665"/>
              <a:gd name="T5" fmla="*/ 2400181 h 2400300"/>
              <a:gd name="T6" fmla="*/ 2399789 w 2399665"/>
              <a:gd name="T7" fmla="*/ 2400181 h 2400300"/>
              <a:gd name="T8" fmla="*/ 0 w 2399665"/>
              <a:gd name="T9" fmla="*/ 0 h 24003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9665" h="2400300">
                <a:moveTo>
                  <a:pt x="0" y="0"/>
                </a:moveTo>
                <a:lnTo>
                  <a:pt x="0" y="21467"/>
                </a:lnTo>
                <a:lnTo>
                  <a:pt x="2378713" y="2400181"/>
                </a:lnTo>
                <a:lnTo>
                  <a:pt x="2399154" y="2400181"/>
                </a:lnTo>
                <a:lnTo>
                  <a:pt x="0" y="0"/>
                </a:lnTo>
                <a:close/>
              </a:path>
            </a:pathLst>
          </a:custGeom>
          <a:solidFill>
            <a:srgbClr val="00007D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8" name="bk object 48"/>
          <p:cNvSpPr>
            <a:spLocks/>
          </p:cNvSpPr>
          <p:nvPr/>
        </p:nvSpPr>
        <p:spPr bwMode="auto">
          <a:xfrm>
            <a:off x="0" y="4471988"/>
            <a:ext cx="2379663" cy="2379662"/>
          </a:xfrm>
          <a:custGeom>
            <a:avLst/>
            <a:gdLst>
              <a:gd name="T0" fmla="*/ 0 w 2379980"/>
              <a:gd name="T1" fmla="*/ 0 h 2379979"/>
              <a:gd name="T2" fmla="*/ 0 w 2379980"/>
              <a:gd name="T3" fmla="*/ 20321 h 2379979"/>
              <a:gd name="T4" fmla="*/ 2359349 w 2379980"/>
              <a:gd name="T5" fmla="*/ 2379670 h 2379979"/>
              <a:gd name="T6" fmla="*/ 2379670 w 2379980"/>
              <a:gd name="T7" fmla="*/ 2379670 h 2379979"/>
              <a:gd name="T8" fmla="*/ 0 w 2379980"/>
              <a:gd name="T9" fmla="*/ 0 h 2379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79980" h="2379979">
                <a:moveTo>
                  <a:pt x="0" y="0"/>
                </a:moveTo>
                <a:lnTo>
                  <a:pt x="0" y="20324"/>
                </a:lnTo>
                <a:lnTo>
                  <a:pt x="2359663" y="2379987"/>
                </a:lnTo>
                <a:lnTo>
                  <a:pt x="2379987" y="2379987"/>
                </a:lnTo>
                <a:lnTo>
                  <a:pt x="0" y="0"/>
                </a:lnTo>
              </a:path>
            </a:pathLst>
          </a:custGeom>
          <a:solidFill>
            <a:srgbClr val="00007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9" name="bk object 49"/>
          <p:cNvSpPr>
            <a:spLocks/>
          </p:cNvSpPr>
          <p:nvPr/>
        </p:nvSpPr>
        <p:spPr bwMode="auto">
          <a:xfrm>
            <a:off x="0" y="4491038"/>
            <a:ext cx="2360613" cy="2360612"/>
          </a:xfrm>
          <a:custGeom>
            <a:avLst/>
            <a:gdLst>
              <a:gd name="T0" fmla="*/ 0 w 2360930"/>
              <a:gd name="T1" fmla="*/ 0 h 2360929"/>
              <a:gd name="T2" fmla="*/ 0 w 2360930"/>
              <a:gd name="T3" fmla="*/ 20321 h 2360929"/>
              <a:gd name="T4" fmla="*/ 2340299 w 2360930"/>
              <a:gd name="T5" fmla="*/ 2360620 h 2360929"/>
              <a:gd name="T6" fmla="*/ 2360620 w 2360930"/>
              <a:gd name="T7" fmla="*/ 2360620 h 2360929"/>
              <a:gd name="T8" fmla="*/ 0 w 2360930"/>
              <a:gd name="T9" fmla="*/ 0 h 23609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60930" h="2360929">
                <a:moveTo>
                  <a:pt x="0" y="0"/>
                </a:moveTo>
                <a:lnTo>
                  <a:pt x="0" y="20324"/>
                </a:lnTo>
                <a:lnTo>
                  <a:pt x="2340613" y="2360937"/>
                </a:lnTo>
                <a:lnTo>
                  <a:pt x="2360937" y="2360937"/>
                </a:lnTo>
                <a:lnTo>
                  <a:pt x="0" y="0"/>
                </a:lnTo>
                <a:close/>
              </a:path>
            </a:pathLst>
          </a:custGeom>
          <a:solidFill>
            <a:srgbClr val="00007B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0" name="bk object 50"/>
          <p:cNvSpPr>
            <a:spLocks/>
          </p:cNvSpPr>
          <p:nvPr/>
        </p:nvSpPr>
        <p:spPr bwMode="auto">
          <a:xfrm>
            <a:off x="0" y="4510088"/>
            <a:ext cx="2341563" cy="2341562"/>
          </a:xfrm>
          <a:custGeom>
            <a:avLst/>
            <a:gdLst>
              <a:gd name="T0" fmla="*/ 0 w 2341880"/>
              <a:gd name="T1" fmla="*/ 0 h 2341879"/>
              <a:gd name="T2" fmla="*/ 0 w 2341880"/>
              <a:gd name="T3" fmla="*/ 20321 h 2341879"/>
              <a:gd name="T4" fmla="*/ 2321249 w 2341880"/>
              <a:gd name="T5" fmla="*/ 2341570 h 2341879"/>
              <a:gd name="T6" fmla="*/ 2341570 w 2341880"/>
              <a:gd name="T7" fmla="*/ 2341570 h 2341879"/>
              <a:gd name="T8" fmla="*/ 0 w 2341880"/>
              <a:gd name="T9" fmla="*/ 0 h 2341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41880" h="2341879">
                <a:moveTo>
                  <a:pt x="0" y="0"/>
                </a:moveTo>
                <a:lnTo>
                  <a:pt x="0" y="20324"/>
                </a:lnTo>
                <a:lnTo>
                  <a:pt x="2321563" y="2341887"/>
                </a:lnTo>
                <a:lnTo>
                  <a:pt x="2341887" y="2341887"/>
                </a:lnTo>
                <a:lnTo>
                  <a:pt x="0" y="0"/>
                </a:lnTo>
                <a:close/>
              </a:path>
            </a:pathLst>
          </a:custGeom>
          <a:solidFill>
            <a:srgbClr val="00007A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1" name="bk object 51"/>
          <p:cNvSpPr>
            <a:spLocks/>
          </p:cNvSpPr>
          <p:nvPr/>
        </p:nvSpPr>
        <p:spPr bwMode="auto">
          <a:xfrm>
            <a:off x="0" y="4530725"/>
            <a:ext cx="2322513" cy="2320925"/>
          </a:xfrm>
          <a:custGeom>
            <a:avLst/>
            <a:gdLst>
              <a:gd name="T0" fmla="*/ 0 w 2322830"/>
              <a:gd name="T1" fmla="*/ 0 h 2322195"/>
              <a:gd name="T2" fmla="*/ 0 w 2322830"/>
              <a:gd name="T3" fmla="*/ 20308 h 2322195"/>
              <a:gd name="T4" fmla="*/ 2302061 w 2322830"/>
              <a:gd name="T5" fmla="*/ 2320429 h 2322195"/>
              <a:gd name="T6" fmla="*/ 2322386 w 2322830"/>
              <a:gd name="T7" fmla="*/ 2320429 h 2322195"/>
              <a:gd name="T8" fmla="*/ 0 w 2322830"/>
              <a:gd name="T9" fmla="*/ 0 h 2322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2830" h="2322195">
                <a:moveTo>
                  <a:pt x="0" y="0"/>
                </a:moveTo>
                <a:lnTo>
                  <a:pt x="0" y="20319"/>
                </a:lnTo>
                <a:lnTo>
                  <a:pt x="2302375" y="2321699"/>
                </a:lnTo>
                <a:lnTo>
                  <a:pt x="2322703" y="2321699"/>
                </a:lnTo>
                <a:lnTo>
                  <a:pt x="0" y="0"/>
                </a:lnTo>
              </a:path>
            </a:pathLst>
          </a:custGeom>
          <a:solidFill>
            <a:srgbClr val="000079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2" name="bk object 52"/>
          <p:cNvSpPr>
            <a:spLocks/>
          </p:cNvSpPr>
          <p:nvPr/>
        </p:nvSpPr>
        <p:spPr bwMode="auto">
          <a:xfrm>
            <a:off x="0" y="4548188"/>
            <a:ext cx="2303463" cy="2303462"/>
          </a:xfrm>
          <a:custGeom>
            <a:avLst/>
            <a:gdLst>
              <a:gd name="T0" fmla="*/ 0 w 2303145"/>
              <a:gd name="T1" fmla="*/ 0 h 2303779"/>
              <a:gd name="T2" fmla="*/ 0 w 2303145"/>
              <a:gd name="T3" fmla="*/ 21455 h 2303779"/>
              <a:gd name="T4" fmla="*/ 2282504 w 2303145"/>
              <a:gd name="T5" fmla="*/ 2303331 h 2303779"/>
              <a:gd name="T6" fmla="*/ 2302970 w 2303145"/>
              <a:gd name="T7" fmla="*/ 2303331 h 2303779"/>
              <a:gd name="T8" fmla="*/ 0 w 2303145"/>
              <a:gd name="T9" fmla="*/ 0 h 2303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03145" h="2303779">
                <a:moveTo>
                  <a:pt x="0" y="0"/>
                </a:moveTo>
                <a:lnTo>
                  <a:pt x="0" y="21458"/>
                </a:lnTo>
                <a:lnTo>
                  <a:pt x="2282189" y="2303648"/>
                </a:lnTo>
                <a:lnTo>
                  <a:pt x="2302652" y="2303648"/>
                </a:lnTo>
                <a:lnTo>
                  <a:pt x="0" y="0"/>
                </a:lnTo>
                <a:close/>
              </a:path>
            </a:pathLst>
          </a:custGeom>
          <a:solidFill>
            <a:srgbClr val="000077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3" name="bk object 53"/>
          <p:cNvSpPr>
            <a:spLocks/>
          </p:cNvSpPr>
          <p:nvPr/>
        </p:nvSpPr>
        <p:spPr bwMode="auto">
          <a:xfrm>
            <a:off x="0" y="4568825"/>
            <a:ext cx="2284413" cy="2282825"/>
          </a:xfrm>
          <a:custGeom>
            <a:avLst/>
            <a:gdLst>
              <a:gd name="T0" fmla="*/ 0 w 2284730"/>
              <a:gd name="T1" fmla="*/ 0 h 2284095"/>
              <a:gd name="T2" fmla="*/ 0 w 2284730"/>
              <a:gd name="T3" fmla="*/ 20308 h 2284095"/>
              <a:gd name="T4" fmla="*/ 2263952 w 2284730"/>
              <a:gd name="T5" fmla="*/ 2282338 h 2284095"/>
              <a:gd name="T6" fmla="*/ 2284278 w 2284730"/>
              <a:gd name="T7" fmla="*/ 2282338 h 2284095"/>
              <a:gd name="T8" fmla="*/ 0 w 2284730"/>
              <a:gd name="T9" fmla="*/ 0 h 22840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84730" h="2284095">
                <a:moveTo>
                  <a:pt x="0" y="0"/>
                </a:moveTo>
                <a:lnTo>
                  <a:pt x="0" y="20319"/>
                </a:lnTo>
                <a:lnTo>
                  <a:pt x="2264266" y="2283608"/>
                </a:lnTo>
                <a:lnTo>
                  <a:pt x="2284595" y="2283608"/>
                </a:lnTo>
                <a:lnTo>
                  <a:pt x="0" y="0"/>
                </a:lnTo>
              </a:path>
            </a:pathLst>
          </a:custGeom>
          <a:solidFill>
            <a:srgbClr val="00007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4" name="bk object 54"/>
          <p:cNvSpPr>
            <a:spLocks/>
          </p:cNvSpPr>
          <p:nvPr/>
        </p:nvSpPr>
        <p:spPr bwMode="auto">
          <a:xfrm>
            <a:off x="0" y="4586288"/>
            <a:ext cx="2265363" cy="2265362"/>
          </a:xfrm>
          <a:custGeom>
            <a:avLst/>
            <a:gdLst>
              <a:gd name="T0" fmla="*/ 0 w 2265045"/>
              <a:gd name="T1" fmla="*/ 0 h 2265679"/>
              <a:gd name="T2" fmla="*/ 0 w 2265045"/>
              <a:gd name="T3" fmla="*/ 21446 h 2265679"/>
              <a:gd name="T4" fmla="*/ 2244404 w 2265045"/>
              <a:gd name="T5" fmla="*/ 2265222 h 2265679"/>
              <a:gd name="T6" fmla="*/ 2264878 w 2265045"/>
              <a:gd name="T7" fmla="*/ 2265222 h 2265679"/>
              <a:gd name="T8" fmla="*/ 0 w 2265045"/>
              <a:gd name="T9" fmla="*/ 0 h 2265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65045" h="2265679">
                <a:moveTo>
                  <a:pt x="0" y="0"/>
                </a:moveTo>
                <a:lnTo>
                  <a:pt x="0" y="21449"/>
                </a:lnTo>
                <a:lnTo>
                  <a:pt x="2244089" y="2265539"/>
                </a:lnTo>
                <a:lnTo>
                  <a:pt x="2264560" y="2265539"/>
                </a:lnTo>
                <a:lnTo>
                  <a:pt x="0" y="0"/>
                </a:lnTo>
              </a:path>
            </a:pathLst>
          </a:custGeom>
          <a:solidFill>
            <a:srgbClr val="00007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5" name="bk object 55"/>
          <p:cNvSpPr>
            <a:spLocks/>
          </p:cNvSpPr>
          <p:nvPr/>
        </p:nvSpPr>
        <p:spPr bwMode="auto">
          <a:xfrm>
            <a:off x="0" y="4606925"/>
            <a:ext cx="2246313" cy="2244725"/>
          </a:xfrm>
          <a:custGeom>
            <a:avLst/>
            <a:gdLst>
              <a:gd name="T0" fmla="*/ 0 w 2246630"/>
              <a:gd name="T1" fmla="*/ 0 h 2245995"/>
              <a:gd name="T2" fmla="*/ 0 w 2246630"/>
              <a:gd name="T3" fmla="*/ 20464 h 2245995"/>
              <a:gd name="T4" fmla="*/ 2224725 w 2246630"/>
              <a:gd name="T5" fmla="*/ 2244246 h 2245995"/>
              <a:gd name="T6" fmla="*/ 2246170 w 2246630"/>
              <a:gd name="T7" fmla="*/ 2244246 h 2245995"/>
              <a:gd name="T8" fmla="*/ 0 w 2246630"/>
              <a:gd name="T9" fmla="*/ 0 h 2245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46630" h="2245995">
                <a:moveTo>
                  <a:pt x="0" y="0"/>
                </a:moveTo>
                <a:lnTo>
                  <a:pt x="0" y="20476"/>
                </a:lnTo>
                <a:lnTo>
                  <a:pt x="2225039" y="2245516"/>
                </a:lnTo>
                <a:lnTo>
                  <a:pt x="2246487" y="2245516"/>
                </a:lnTo>
                <a:lnTo>
                  <a:pt x="0" y="0"/>
                </a:lnTo>
                <a:close/>
              </a:path>
            </a:pathLst>
          </a:custGeom>
          <a:solidFill>
            <a:srgbClr val="000074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6" name="bk object 56"/>
          <p:cNvSpPr>
            <a:spLocks/>
          </p:cNvSpPr>
          <p:nvPr/>
        </p:nvSpPr>
        <p:spPr bwMode="auto">
          <a:xfrm>
            <a:off x="0" y="4625975"/>
            <a:ext cx="2225675" cy="2225675"/>
          </a:xfrm>
          <a:custGeom>
            <a:avLst/>
            <a:gdLst>
              <a:gd name="T0" fmla="*/ 0 w 2226310"/>
              <a:gd name="T1" fmla="*/ 0 h 2226309"/>
              <a:gd name="T2" fmla="*/ 0 w 2226310"/>
              <a:gd name="T3" fmla="*/ 21420 h 2226309"/>
              <a:gd name="T4" fmla="*/ 2205202 w 2226310"/>
              <a:gd name="T5" fmla="*/ 2225679 h 2226309"/>
              <a:gd name="T6" fmla="*/ 2225678 w 2226310"/>
              <a:gd name="T7" fmla="*/ 2225679 h 2226309"/>
              <a:gd name="T8" fmla="*/ 0 w 2226310"/>
              <a:gd name="T9" fmla="*/ 0 h 2226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6310" h="2226309">
                <a:moveTo>
                  <a:pt x="0" y="0"/>
                </a:moveTo>
                <a:lnTo>
                  <a:pt x="0" y="21426"/>
                </a:lnTo>
                <a:lnTo>
                  <a:pt x="2205831" y="2226313"/>
                </a:lnTo>
                <a:lnTo>
                  <a:pt x="2226313" y="2226313"/>
                </a:lnTo>
                <a:lnTo>
                  <a:pt x="0" y="0"/>
                </a:lnTo>
                <a:close/>
              </a:path>
            </a:pathLst>
          </a:custGeom>
          <a:solidFill>
            <a:srgbClr val="000073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7" name="bk object 57"/>
          <p:cNvSpPr>
            <a:spLocks/>
          </p:cNvSpPr>
          <p:nvPr/>
        </p:nvSpPr>
        <p:spPr bwMode="auto">
          <a:xfrm>
            <a:off x="0" y="4645025"/>
            <a:ext cx="2206625" cy="2206625"/>
          </a:xfrm>
          <a:custGeom>
            <a:avLst/>
            <a:gdLst>
              <a:gd name="T0" fmla="*/ 0 w 2206625"/>
              <a:gd name="T1" fmla="*/ 0 h 2207259"/>
              <a:gd name="T2" fmla="*/ 0 w 2206625"/>
              <a:gd name="T3" fmla="*/ 20157 h 2207259"/>
              <a:gd name="T4" fmla="*/ 2186939 w 2206625"/>
              <a:gd name="T5" fmla="*/ 2206469 h 2207259"/>
              <a:gd name="T6" fmla="*/ 2206149 w 2206625"/>
              <a:gd name="T7" fmla="*/ 2206469 h 2207259"/>
              <a:gd name="T8" fmla="*/ 0 w 2206625"/>
              <a:gd name="T9" fmla="*/ 0 h 2207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6625" h="2207259">
                <a:moveTo>
                  <a:pt x="0" y="0"/>
                </a:moveTo>
                <a:lnTo>
                  <a:pt x="0" y="20163"/>
                </a:lnTo>
                <a:lnTo>
                  <a:pt x="2186939" y="2207103"/>
                </a:lnTo>
                <a:lnTo>
                  <a:pt x="2206149" y="2207103"/>
                </a:lnTo>
                <a:lnTo>
                  <a:pt x="0" y="0"/>
                </a:lnTo>
              </a:path>
            </a:pathLst>
          </a:custGeom>
          <a:solidFill>
            <a:srgbClr val="00007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8" name="bk object 58"/>
          <p:cNvSpPr>
            <a:spLocks/>
          </p:cNvSpPr>
          <p:nvPr/>
        </p:nvSpPr>
        <p:spPr bwMode="auto">
          <a:xfrm>
            <a:off x="0" y="4664075"/>
            <a:ext cx="2187575" cy="2187575"/>
          </a:xfrm>
          <a:custGeom>
            <a:avLst/>
            <a:gdLst>
              <a:gd name="T0" fmla="*/ 0 w 2188210"/>
              <a:gd name="T1" fmla="*/ 0 h 2188209"/>
              <a:gd name="T2" fmla="*/ 0 w 2188210"/>
              <a:gd name="T3" fmla="*/ 21412 h 2188209"/>
              <a:gd name="T4" fmla="*/ 2167094 w 2188210"/>
              <a:gd name="T5" fmla="*/ 2187579 h 2188209"/>
              <a:gd name="T6" fmla="*/ 2187578 w 2188210"/>
              <a:gd name="T7" fmla="*/ 2187579 h 2188209"/>
              <a:gd name="T8" fmla="*/ 0 w 2188210"/>
              <a:gd name="T9" fmla="*/ 0 h 2188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8210" h="2188209">
                <a:moveTo>
                  <a:pt x="0" y="0"/>
                </a:moveTo>
                <a:lnTo>
                  <a:pt x="0" y="21418"/>
                </a:lnTo>
                <a:lnTo>
                  <a:pt x="2167723" y="2188213"/>
                </a:lnTo>
                <a:lnTo>
                  <a:pt x="2188213" y="2188213"/>
                </a:lnTo>
                <a:lnTo>
                  <a:pt x="0" y="0"/>
                </a:lnTo>
              </a:path>
            </a:pathLst>
          </a:custGeom>
          <a:solidFill>
            <a:srgbClr val="00007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9" name="bk object 59"/>
          <p:cNvSpPr>
            <a:spLocks/>
          </p:cNvSpPr>
          <p:nvPr/>
        </p:nvSpPr>
        <p:spPr bwMode="auto">
          <a:xfrm>
            <a:off x="0" y="4683125"/>
            <a:ext cx="2168525" cy="2168525"/>
          </a:xfrm>
          <a:custGeom>
            <a:avLst/>
            <a:gdLst>
              <a:gd name="T0" fmla="*/ 0 w 2168525"/>
              <a:gd name="T1" fmla="*/ 0 h 2169159"/>
              <a:gd name="T2" fmla="*/ 0 w 2168525"/>
              <a:gd name="T3" fmla="*/ 20320 h 2169159"/>
              <a:gd name="T4" fmla="*/ 2147748 w 2168525"/>
              <a:gd name="T5" fmla="*/ 2168360 h 2169159"/>
              <a:gd name="T6" fmla="*/ 2168057 w 2168525"/>
              <a:gd name="T7" fmla="*/ 2168360 h 2169159"/>
              <a:gd name="T8" fmla="*/ 0 w 2168525"/>
              <a:gd name="T9" fmla="*/ 0 h 2169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8525" h="2169159">
                <a:moveTo>
                  <a:pt x="0" y="0"/>
                </a:moveTo>
                <a:lnTo>
                  <a:pt x="0" y="20326"/>
                </a:lnTo>
                <a:lnTo>
                  <a:pt x="2147748" y="2168994"/>
                </a:lnTo>
                <a:lnTo>
                  <a:pt x="2168057" y="2168994"/>
                </a:lnTo>
                <a:lnTo>
                  <a:pt x="0" y="0"/>
                </a:lnTo>
                <a:close/>
              </a:path>
            </a:pathLst>
          </a:custGeom>
          <a:solidFill>
            <a:srgbClr val="00007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0" name="bk object 60"/>
          <p:cNvSpPr>
            <a:spLocks/>
          </p:cNvSpPr>
          <p:nvPr/>
        </p:nvSpPr>
        <p:spPr bwMode="auto">
          <a:xfrm>
            <a:off x="0" y="4702175"/>
            <a:ext cx="2149475" cy="2149475"/>
          </a:xfrm>
          <a:custGeom>
            <a:avLst/>
            <a:gdLst>
              <a:gd name="T0" fmla="*/ 0 w 2150110"/>
              <a:gd name="T1" fmla="*/ 0 h 2149475"/>
              <a:gd name="T2" fmla="*/ 0 w 2150110"/>
              <a:gd name="T3" fmla="*/ 20485 h 2149475"/>
              <a:gd name="T4" fmla="*/ 2127898 w 2150110"/>
              <a:gd name="T5" fmla="*/ 2149013 h 2149475"/>
              <a:gd name="T6" fmla="*/ 2149307 w 2150110"/>
              <a:gd name="T7" fmla="*/ 2149013 h 2149475"/>
              <a:gd name="T8" fmla="*/ 0 w 2150110"/>
              <a:gd name="T9" fmla="*/ 0 h 21494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0110" h="2149475">
                <a:moveTo>
                  <a:pt x="0" y="0"/>
                </a:moveTo>
                <a:lnTo>
                  <a:pt x="0" y="20485"/>
                </a:lnTo>
                <a:lnTo>
                  <a:pt x="2128527" y="2149013"/>
                </a:lnTo>
                <a:lnTo>
                  <a:pt x="2149942" y="2149013"/>
                </a:lnTo>
                <a:lnTo>
                  <a:pt x="0" y="0"/>
                </a:lnTo>
                <a:close/>
              </a:path>
            </a:pathLst>
          </a:custGeom>
          <a:solidFill>
            <a:srgbClr val="00006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1" name="bk object 61"/>
          <p:cNvSpPr>
            <a:spLocks/>
          </p:cNvSpPr>
          <p:nvPr/>
        </p:nvSpPr>
        <p:spPr bwMode="auto">
          <a:xfrm>
            <a:off x="0" y="4721225"/>
            <a:ext cx="2130425" cy="2130425"/>
          </a:xfrm>
          <a:custGeom>
            <a:avLst/>
            <a:gdLst>
              <a:gd name="T0" fmla="*/ 0 w 2130425"/>
              <a:gd name="T1" fmla="*/ 0 h 2131059"/>
              <a:gd name="T2" fmla="*/ 0 w 2130425"/>
              <a:gd name="T3" fmla="*/ 20320 h 2131059"/>
              <a:gd name="T4" fmla="*/ 2109656 w 2130425"/>
              <a:gd name="T5" fmla="*/ 2130252 h 2131059"/>
              <a:gd name="T6" fmla="*/ 2129965 w 2130425"/>
              <a:gd name="T7" fmla="*/ 2130252 h 2131059"/>
              <a:gd name="T8" fmla="*/ 0 w 2130425"/>
              <a:gd name="T9" fmla="*/ 0 h 21310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30425" h="2131059">
                <a:moveTo>
                  <a:pt x="0" y="0"/>
                </a:moveTo>
                <a:lnTo>
                  <a:pt x="0" y="20326"/>
                </a:lnTo>
                <a:lnTo>
                  <a:pt x="2109656" y="2130886"/>
                </a:lnTo>
                <a:lnTo>
                  <a:pt x="2129965" y="2130886"/>
                </a:lnTo>
                <a:lnTo>
                  <a:pt x="0" y="0"/>
                </a:lnTo>
              </a:path>
            </a:pathLst>
          </a:custGeom>
          <a:solidFill>
            <a:srgbClr val="00006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2" name="bk object 62"/>
          <p:cNvSpPr>
            <a:spLocks/>
          </p:cNvSpPr>
          <p:nvPr/>
        </p:nvSpPr>
        <p:spPr bwMode="auto">
          <a:xfrm>
            <a:off x="0" y="4740275"/>
            <a:ext cx="2111375" cy="2111375"/>
          </a:xfrm>
          <a:custGeom>
            <a:avLst/>
            <a:gdLst>
              <a:gd name="T0" fmla="*/ 0 w 2112010"/>
              <a:gd name="T1" fmla="*/ 0 h 2111375"/>
              <a:gd name="T2" fmla="*/ 0 w 2112010"/>
              <a:gd name="T3" fmla="*/ 20493 h 2111375"/>
              <a:gd name="T4" fmla="*/ 2089798 w 2112010"/>
              <a:gd name="T5" fmla="*/ 2110921 h 2111375"/>
              <a:gd name="T6" fmla="*/ 2111198 w 2112010"/>
              <a:gd name="T7" fmla="*/ 2110921 h 2111375"/>
              <a:gd name="T8" fmla="*/ 0 w 2112010"/>
              <a:gd name="T9" fmla="*/ 0 h 21113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2010" h="2111375">
                <a:moveTo>
                  <a:pt x="0" y="0"/>
                </a:moveTo>
                <a:lnTo>
                  <a:pt x="0" y="20493"/>
                </a:lnTo>
                <a:lnTo>
                  <a:pt x="2090427" y="2110921"/>
                </a:lnTo>
                <a:lnTo>
                  <a:pt x="2111833" y="2110921"/>
                </a:lnTo>
                <a:lnTo>
                  <a:pt x="0" y="0"/>
                </a:lnTo>
                <a:close/>
              </a:path>
            </a:pathLst>
          </a:custGeom>
          <a:solidFill>
            <a:srgbClr val="00006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3" name="bk object 63"/>
          <p:cNvSpPr>
            <a:spLocks/>
          </p:cNvSpPr>
          <p:nvPr/>
        </p:nvSpPr>
        <p:spPr bwMode="auto">
          <a:xfrm>
            <a:off x="0" y="4759325"/>
            <a:ext cx="2092325" cy="2092325"/>
          </a:xfrm>
          <a:custGeom>
            <a:avLst/>
            <a:gdLst>
              <a:gd name="T0" fmla="*/ 0 w 2092325"/>
              <a:gd name="T1" fmla="*/ 0 h 2092959"/>
              <a:gd name="T2" fmla="*/ 0 w 2092325"/>
              <a:gd name="T3" fmla="*/ 21394 h 2092959"/>
              <a:gd name="T4" fmla="*/ 2071377 w 2092325"/>
              <a:gd name="T5" fmla="*/ 2092144 h 2092959"/>
              <a:gd name="T6" fmla="*/ 2091874 w 2092325"/>
              <a:gd name="T7" fmla="*/ 2092144 h 2092959"/>
              <a:gd name="T8" fmla="*/ 0 w 2092325"/>
              <a:gd name="T9" fmla="*/ 0 h 20929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2325" h="2092959">
                <a:moveTo>
                  <a:pt x="0" y="0"/>
                </a:moveTo>
                <a:lnTo>
                  <a:pt x="0" y="21400"/>
                </a:lnTo>
                <a:lnTo>
                  <a:pt x="2071377" y="2092778"/>
                </a:lnTo>
                <a:lnTo>
                  <a:pt x="2091874" y="2092778"/>
                </a:lnTo>
                <a:lnTo>
                  <a:pt x="0" y="0"/>
                </a:lnTo>
                <a:close/>
              </a:path>
            </a:pathLst>
          </a:custGeom>
          <a:solidFill>
            <a:srgbClr val="00006D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4" name="bk object 64"/>
          <p:cNvSpPr>
            <a:spLocks/>
          </p:cNvSpPr>
          <p:nvPr/>
        </p:nvSpPr>
        <p:spPr bwMode="auto">
          <a:xfrm>
            <a:off x="0" y="4779963"/>
            <a:ext cx="2071688" cy="2071687"/>
          </a:xfrm>
          <a:custGeom>
            <a:avLst/>
            <a:gdLst>
              <a:gd name="T0" fmla="*/ 0 w 2072005"/>
              <a:gd name="T1" fmla="*/ 0 h 2072640"/>
              <a:gd name="T2" fmla="*/ 0 w 2072005"/>
              <a:gd name="T3" fmla="*/ 20114 h 2072640"/>
              <a:gd name="T4" fmla="*/ 2052013 w 2072005"/>
              <a:gd name="T5" fmla="*/ 2071498 h 2072640"/>
              <a:gd name="T6" fmla="*/ 2071247 w 2072005"/>
              <a:gd name="T7" fmla="*/ 2071498 h 2072640"/>
              <a:gd name="T8" fmla="*/ 0 w 2072005"/>
              <a:gd name="T9" fmla="*/ 0 h 2072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72005" h="2072640">
                <a:moveTo>
                  <a:pt x="0" y="0"/>
                </a:moveTo>
                <a:lnTo>
                  <a:pt x="0" y="20123"/>
                </a:lnTo>
                <a:lnTo>
                  <a:pt x="2052327" y="2072451"/>
                </a:lnTo>
                <a:lnTo>
                  <a:pt x="2071564" y="2072451"/>
                </a:lnTo>
                <a:lnTo>
                  <a:pt x="0" y="0"/>
                </a:lnTo>
                <a:close/>
              </a:path>
            </a:pathLst>
          </a:custGeom>
          <a:solidFill>
            <a:srgbClr val="00006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5" name="bk object 65"/>
          <p:cNvSpPr>
            <a:spLocks/>
          </p:cNvSpPr>
          <p:nvPr/>
        </p:nvSpPr>
        <p:spPr bwMode="auto">
          <a:xfrm>
            <a:off x="0" y="4797425"/>
            <a:ext cx="2054225" cy="2054225"/>
          </a:xfrm>
          <a:custGeom>
            <a:avLst/>
            <a:gdLst>
              <a:gd name="T0" fmla="*/ 0 w 2054225"/>
              <a:gd name="T1" fmla="*/ 0 h 2054859"/>
              <a:gd name="T2" fmla="*/ 0 w 2054225"/>
              <a:gd name="T3" fmla="*/ 21385 h 2054859"/>
              <a:gd name="T4" fmla="*/ 2033277 w 2054225"/>
              <a:gd name="T5" fmla="*/ 2054036 h 2054859"/>
              <a:gd name="T6" fmla="*/ 2053782 w 2054225"/>
              <a:gd name="T7" fmla="*/ 2054036 h 2054859"/>
              <a:gd name="T8" fmla="*/ 0 w 2054225"/>
              <a:gd name="T9" fmla="*/ 0 h 20548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54225" h="2054859">
                <a:moveTo>
                  <a:pt x="0" y="0"/>
                </a:moveTo>
                <a:lnTo>
                  <a:pt x="0" y="21392"/>
                </a:lnTo>
                <a:lnTo>
                  <a:pt x="2033277" y="2054670"/>
                </a:lnTo>
                <a:lnTo>
                  <a:pt x="2053782" y="2054670"/>
                </a:lnTo>
                <a:lnTo>
                  <a:pt x="0" y="0"/>
                </a:lnTo>
                <a:close/>
              </a:path>
            </a:pathLst>
          </a:custGeom>
          <a:solidFill>
            <a:srgbClr val="00006B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6" name="bk object 66"/>
          <p:cNvSpPr>
            <a:spLocks/>
          </p:cNvSpPr>
          <p:nvPr/>
        </p:nvSpPr>
        <p:spPr bwMode="auto">
          <a:xfrm>
            <a:off x="0" y="4818063"/>
            <a:ext cx="2033588" cy="2033587"/>
          </a:xfrm>
          <a:custGeom>
            <a:avLst/>
            <a:gdLst>
              <a:gd name="T0" fmla="*/ 0 w 2033905"/>
              <a:gd name="T1" fmla="*/ 0 h 2034540"/>
              <a:gd name="T2" fmla="*/ 0 w 2033905"/>
              <a:gd name="T3" fmla="*/ 20308 h 2034540"/>
              <a:gd name="T4" fmla="*/ 2012841 w 2033905"/>
              <a:gd name="T5" fmla="*/ 2033390 h 2034540"/>
              <a:gd name="T6" fmla="*/ 2033156 w 2033905"/>
              <a:gd name="T7" fmla="*/ 2033390 h 2034540"/>
              <a:gd name="T8" fmla="*/ 0 w 2033905"/>
              <a:gd name="T9" fmla="*/ 0 h 20345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3905" h="2034540">
                <a:moveTo>
                  <a:pt x="0" y="0"/>
                </a:moveTo>
                <a:lnTo>
                  <a:pt x="0" y="20318"/>
                </a:lnTo>
                <a:lnTo>
                  <a:pt x="2013155" y="2034343"/>
                </a:lnTo>
                <a:lnTo>
                  <a:pt x="2033473" y="2034343"/>
                </a:lnTo>
                <a:lnTo>
                  <a:pt x="0" y="0"/>
                </a:lnTo>
              </a:path>
            </a:pathLst>
          </a:custGeom>
          <a:solidFill>
            <a:srgbClr val="00006A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7" name="bk object 67"/>
          <p:cNvSpPr>
            <a:spLocks/>
          </p:cNvSpPr>
          <p:nvPr/>
        </p:nvSpPr>
        <p:spPr bwMode="auto">
          <a:xfrm>
            <a:off x="0" y="4837113"/>
            <a:ext cx="2016125" cy="2014537"/>
          </a:xfrm>
          <a:custGeom>
            <a:avLst/>
            <a:gdLst>
              <a:gd name="T0" fmla="*/ 0 w 2015489"/>
              <a:gd name="T1" fmla="*/ 0 h 2014854"/>
              <a:gd name="T2" fmla="*/ 0 w 2015489"/>
              <a:gd name="T3" fmla="*/ 20521 h 2014854"/>
              <a:gd name="T4" fmla="*/ 1994532 w 2015489"/>
              <a:gd name="T5" fmla="*/ 2014111 h 2014854"/>
              <a:gd name="T6" fmla="*/ 2015926 w 2015489"/>
              <a:gd name="T7" fmla="*/ 2014111 h 2014854"/>
              <a:gd name="T8" fmla="*/ 0 w 2015489"/>
              <a:gd name="T9" fmla="*/ 0 h 20148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15489" h="2014854">
                <a:moveTo>
                  <a:pt x="0" y="0"/>
                </a:moveTo>
                <a:lnTo>
                  <a:pt x="0" y="20524"/>
                </a:lnTo>
                <a:lnTo>
                  <a:pt x="1993903" y="2014428"/>
                </a:lnTo>
                <a:lnTo>
                  <a:pt x="2015290" y="2014428"/>
                </a:lnTo>
                <a:lnTo>
                  <a:pt x="0" y="0"/>
                </a:lnTo>
              </a:path>
            </a:pathLst>
          </a:custGeom>
          <a:solidFill>
            <a:srgbClr val="000069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8" name="bk object 68"/>
          <p:cNvSpPr>
            <a:spLocks/>
          </p:cNvSpPr>
          <p:nvPr/>
        </p:nvSpPr>
        <p:spPr bwMode="auto">
          <a:xfrm>
            <a:off x="0" y="4856163"/>
            <a:ext cx="1995488" cy="1995487"/>
          </a:xfrm>
          <a:custGeom>
            <a:avLst/>
            <a:gdLst>
              <a:gd name="T0" fmla="*/ 0 w 1995805"/>
              <a:gd name="T1" fmla="*/ 0 h 1996440"/>
              <a:gd name="T2" fmla="*/ 0 w 1995805"/>
              <a:gd name="T3" fmla="*/ 20308 h 1996440"/>
              <a:gd name="T4" fmla="*/ 1974749 w 1995805"/>
              <a:gd name="T5" fmla="*/ 1995282 h 1996440"/>
              <a:gd name="T6" fmla="*/ 1995064 w 1995805"/>
              <a:gd name="T7" fmla="*/ 1995282 h 1996440"/>
              <a:gd name="T8" fmla="*/ 0 w 1995805"/>
              <a:gd name="T9" fmla="*/ 0 h 1996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5805" h="1996440">
                <a:moveTo>
                  <a:pt x="0" y="0"/>
                </a:moveTo>
                <a:lnTo>
                  <a:pt x="0" y="20318"/>
                </a:lnTo>
                <a:lnTo>
                  <a:pt x="1975063" y="1996235"/>
                </a:lnTo>
                <a:lnTo>
                  <a:pt x="1995381" y="1996235"/>
                </a:lnTo>
                <a:lnTo>
                  <a:pt x="0" y="0"/>
                </a:lnTo>
                <a:close/>
              </a:path>
            </a:pathLst>
          </a:custGeom>
          <a:solidFill>
            <a:srgbClr val="000068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9" name="bk object 69"/>
          <p:cNvSpPr>
            <a:spLocks/>
          </p:cNvSpPr>
          <p:nvPr/>
        </p:nvSpPr>
        <p:spPr bwMode="auto">
          <a:xfrm>
            <a:off x="0" y="4875213"/>
            <a:ext cx="1978025" cy="1976437"/>
          </a:xfrm>
          <a:custGeom>
            <a:avLst/>
            <a:gdLst>
              <a:gd name="T0" fmla="*/ 0 w 1977389"/>
              <a:gd name="T1" fmla="*/ 0 h 1976754"/>
              <a:gd name="T2" fmla="*/ 0 w 1977389"/>
              <a:gd name="T3" fmla="*/ 20529 h 1976754"/>
              <a:gd name="T4" fmla="*/ 1956432 w 1977389"/>
              <a:gd name="T5" fmla="*/ 1976019 h 1976754"/>
              <a:gd name="T6" fmla="*/ 1977818 w 1977389"/>
              <a:gd name="T7" fmla="*/ 1976019 h 1976754"/>
              <a:gd name="T8" fmla="*/ 0 w 1977389"/>
              <a:gd name="T9" fmla="*/ 0 h 19767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77389" h="1976754">
                <a:moveTo>
                  <a:pt x="0" y="0"/>
                </a:moveTo>
                <a:lnTo>
                  <a:pt x="0" y="20532"/>
                </a:lnTo>
                <a:lnTo>
                  <a:pt x="1955803" y="1976336"/>
                </a:lnTo>
                <a:lnTo>
                  <a:pt x="1977182" y="1976336"/>
                </a:lnTo>
                <a:lnTo>
                  <a:pt x="0" y="0"/>
                </a:lnTo>
              </a:path>
            </a:pathLst>
          </a:custGeom>
          <a:solidFill>
            <a:srgbClr val="00006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80" name="bk object 70"/>
          <p:cNvSpPr>
            <a:spLocks/>
          </p:cNvSpPr>
          <p:nvPr/>
        </p:nvSpPr>
        <p:spPr bwMode="auto">
          <a:xfrm>
            <a:off x="0" y="4894263"/>
            <a:ext cx="1957388" cy="1957387"/>
          </a:xfrm>
          <a:custGeom>
            <a:avLst/>
            <a:gdLst>
              <a:gd name="T0" fmla="*/ 0 w 1957705"/>
              <a:gd name="T1" fmla="*/ 0 h 1958340"/>
              <a:gd name="T2" fmla="*/ 0 w 1957705"/>
              <a:gd name="T3" fmla="*/ 21363 h 1958340"/>
              <a:gd name="T4" fmla="*/ 1936439 w 1957705"/>
              <a:gd name="T5" fmla="*/ 1957174 h 1958340"/>
              <a:gd name="T6" fmla="*/ 1956972 w 1957705"/>
              <a:gd name="T7" fmla="*/ 1957174 h 1958340"/>
              <a:gd name="T8" fmla="*/ 0 w 1957705"/>
              <a:gd name="T9" fmla="*/ 0 h 19583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7705" h="1958340">
                <a:moveTo>
                  <a:pt x="0" y="0"/>
                </a:moveTo>
                <a:lnTo>
                  <a:pt x="0" y="21373"/>
                </a:lnTo>
                <a:lnTo>
                  <a:pt x="1936753" y="1958127"/>
                </a:lnTo>
                <a:lnTo>
                  <a:pt x="1957289" y="1958127"/>
                </a:lnTo>
                <a:lnTo>
                  <a:pt x="0" y="0"/>
                </a:lnTo>
                <a:close/>
              </a:path>
            </a:pathLst>
          </a:custGeom>
          <a:solidFill>
            <a:srgbClr val="00006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81" name="bk object 71"/>
          <p:cNvSpPr>
            <a:spLocks/>
          </p:cNvSpPr>
          <p:nvPr/>
        </p:nvSpPr>
        <p:spPr bwMode="auto">
          <a:xfrm>
            <a:off x="0" y="4913313"/>
            <a:ext cx="1939925" cy="1938337"/>
          </a:xfrm>
          <a:custGeom>
            <a:avLst/>
            <a:gdLst>
              <a:gd name="T0" fmla="*/ 0 w 1939289"/>
              <a:gd name="T1" fmla="*/ 0 h 1938654"/>
              <a:gd name="T2" fmla="*/ 0 w 1939289"/>
              <a:gd name="T3" fmla="*/ 20537 h 1938654"/>
              <a:gd name="T4" fmla="*/ 1918332 w 1939289"/>
              <a:gd name="T5" fmla="*/ 1937927 h 1938654"/>
              <a:gd name="T6" fmla="*/ 1939710 w 1939289"/>
              <a:gd name="T7" fmla="*/ 1937927 h 1938654"/>
              <a:gd name="T8" fmla="*/ 0 w 1939289"/>
              <a:gd name="T9" fmla="*/ 0 h 19386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39289" h="1938654">
                <a:moveTo>
                  <a:pt x="0" y="0"/>
                </a:moveTo>
                <a:lnTo>
                  <a:pt x="0" y="20540"/>
                </a:lnTo>
                <a:lnTo>
                  <a:pt x="1917703" y="1938244"/>
                </a:lnTo>
                <a:lnTo>
                  <a:pt x="1939074" y="1938244"/>
                </a:lnTo>
                <a:lnTo>
                  <a:pt x="0" y="0"/>
                </a:lnTo>
                <a:close/>
              </a:path>
            </a:pathLst>
          </a:custGeom>
          <a:solidFill>
            <a:srgbClr val="000064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82" name="bk object 72"/>
          <p:cNvSpPr>
            <a:spLocks/>
          </p:cNvSpPr>
          <p:nvPr/>
        </p:nvSpPr>
        <p:spPr bwMode="auto">
          <a:xfrm>
            <a:off x="0" y="4933950"/>
            <a:ext cx="1919288" cy="1917700"/>
          </a:xfrm>
          <a:custGeom>
            <a:avLst/>
            <a:gdLst>
              <a:gd name="T0" fmla="*/ 0 w 1918970"/>
              <a:gd name="T1" fmla="*/ 0 h 1918334"/>
              <a:gd name="T2" fmla="*/ 0 w 1918970"/>
              <a:gd name="T3" fmla="*/ 19267 h 1918334"/>
              <a:gd name="T4" fmla="*/ 1898968 w 1918970"/>
              <a:gd name="T5" fmla="*/ 1917293 h 1918334"/>
              <a:gd name="T6" fmla="*/ 1919074 w 1918970"/>
              <a:gd name="T7" fmla="*/ 1917293 h 1918334"/>
              <a:gd name="T8" fmla="*/ 0 w 1918970"/>
              <a:gd name="T9" fmla="*/ 0 h 19183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8970" h="1918334">
                <a:moveTo>
                  <a:pt x="0" y="0"/>
                </a:moveTo>
                <a:lnTo>
                  <a:pt x="0" y="19273"/>
                </a:lnTo>
                <a:lnTo>
                  <a:pt x="1898653" y="1917927"/>
                </a:lnTo>
                <a:lnTo>
                  <a:pt x="1918756" y="1917927"/>
                </a:lnTo>
                <a:lnTo>
                  <a:pt x="0" y="0"/>
                </a:lnTo>
                <a:close/>
              </a:path>
            </a:pathLst>
          </a:custGeom>
          <a:solidFill>
            <a:srgbClr val="000063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83" name="Holder 2"/>
          <p:cNvSpPr>
            <a:spLocks noGrp="1"/>
          </p:cNvSpPr>
          <p:nvPr>
            <p:ph type="title"/>
          </p:nvPr>
        </p:nvSpPr>
        <p:spPr bwMode="auto">
          <a:xfrm>
            <a:off x="866775" y="668338"/>
            <a:ext cx="74104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smtClean="0"/>
          </a:p>
        </p:txBody>
      </p:sp>
      <p:sp>
        <p:nvSpPr>
          <p:cNvPr id="1084" name="Holder 3"/>
          <p:cNvSpPr>
            <a:spLocks noGrp="1"/>
          </p:cNvSpPr>
          <p:nvPr>
            <p:ph type="body" idx="1"/>
          </p:nvPr>
        </p:nvSpPr>
        <p:spPr bwMode="auto">
          <a:xfrm>
            <a:off x="534988" y="1708150"/>
            <a:ext cx="80740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B7BE36-3BA9-4282-9C44-B896803FEE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C94717-FA3C-4144-9377-BC764B6F2E17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6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4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s://fluorine.ch.man.ac.uk/research/nmr_terms.php?n_nuclei=6&amp;I_nuclei=0.5#multiplets" TargetMode="External"/><Relationship Id="rId1" Type="http://schemas.openxmlformats.org/officeDocument/2006/relationships/slideLayout" Target="../slideLayouts/slideLayout2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0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0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8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8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5.png"/><Relationship Id="rId4" Type="http://schemas.openxmlformats.org/officeDocument/2006/relationships/image" Target="../media/image164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8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png"/><Relationship Id="rId5" Type="http://schemas.openxmlformats.org/officeDocument/2006/relationships/hyperlink" Target="http://upload.wikimedia.org/wikipedia/commons/e/ec/Hexadecacarbonylhexarhodium.svg" TargetMode="External"/><Relationship Id="rId4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8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3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65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76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itchFamily="66" charset="0"/>
              </a:rPr>
              <a:t>Inorganic Chemistry </a:t>
            </a:r>
            <a:r>
              <a:rPr lang="en-US" sz="3600" b="1" dirty="0" smtClean="0">
                <a:solidFill>
                  <a:srgbClr val="C00000"/>
                </a:solidFill>
                <a:latin typeface="Comic Sans MS" pitchFamily="66" charset="0"/>
              </a:rPr>
              <a:t>III</a:t>
            </a:r>
          </a:p>
          <a:p>
            <a:endParaRPr lang="en-US" sz="36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</a:rPr>
              <a:t>Unit 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IV: </a:t>
            </a:r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</a:rPr>
              <a:t>Spectroscopic Methods in Inorganic Chemistry  </a:t>
            </a:r>
            <a:endParaRPr lang="en-US" sz="36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3600" b="1" dirty="0" smtClean="0">
                <a:solidFill>
                  <a:srgbClr val="0000FF"/>
                </a:solidFill>
                <a:latin typeface="Comic Sans MS" pitchFamily="66" charset="0"/>
              </a:rPr>
              <a:t>                                            </a:t>
            </a:r>
            <a:r>
              <a:rPr lang="en-US" sz="3600" b="1" dirty="0">
                <a:solidFill>
                  <a:srgbClr val="92D050"/>
                </a:solidFill>
                <a:latin typeface="Comic Sans MS" pitchFamily="66" charset="0"/>
              </a:rPr>
              <a:t>18 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2362200"/>
            <a:ext cx="594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dirty="0" smtClean="0">
                <a:solidFill>
                  <a:srgbClr val="C00000"/>
                </a:solidFill>
                <a:latin typeface="Comic Sans MS" pitchFamily="66" charset="0"/>
              </a:rPr>
              <a:t>IR spectroscopy of </a:t>
            </a:r>
            <a:r>
              <a:rPr lang="en-IN" sz="4000" b="1" dirty="0">
                <a:solidFill>
                  <a:srgbClr val="C00000"/>
                </a:solidFill>
                <a:latin typeface="Comic Sans MS" pitchFamily="66" charset="0"/>
              </a:rPr>
              <a:t>coordination </a:t>
            </a:r>
            <a:r>
              <a:rPr lang="en-IN" sz="4000" b="1" dirty="0" smtClean="0">
                <a:solidFill>
                  <a:srgbClr val="C00000"/>
                </a:solidFill>
                <a:latin typeface="Comic Sans MS" pitchFamily="66" charset="0"/>
              </a:rPr>
              <a:t>complexes</a:t>
            </a:r>
            <a:endParaRPr lang="en-US" sz="4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0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339" name="object 3"/>
          <p:cNvSpPr txBox="1">
            <a:spLocks noChangeArrowheads="1"/>
          </p:cNvSpPr>
          <p:nvPr/>
        </p:nvSpPr>
        <p:spPr bwMode="auto">
          <a:xfrm>
            <a:off x="534988" y="1695450"/>
            <a:ext cx="7891462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When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there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a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strong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dipolar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interaction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+1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level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raised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energy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–Dipolar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shift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(D)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50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This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dipolar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shift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reduces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gap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between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=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-1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=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0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state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Now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two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transitions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do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not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have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same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energy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50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Results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two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lines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86A94-2D4C-45FC-821D-ECE31D0C7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5400" y="885825"/>
            <a:ext cx="6624638" cy="482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4050" spc="7290" baseline="13374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r>
              <a:rPr sz="3600" b="1" spc="-30" dirty="0">
                <a:solidFill>
                  <a:srgbClr val="FF0065"/>
                </a:solidFill>
                <a:latin typeface="Times New Roman"/>
                <a:cs typeface="Times New Roman"/>
              </a:rPr>
              <a:t>EF</a:t>
            </a:r>
            <a:r>
              <a:rPr sz="3600" b="1" spc="-40" dirty="0">
                <a:solidFill>
                  <a:srgbClr val="FF0065"/>
                </a:solidFill>
                <a:latin typeface="Times New Roman"/>
                <a:cs typeface="Times New Roman"/>
              </a:rPr>
              <a:t>F</a:t>
            </a:r>
            <a:r>
              <a:rPr sz="3600" b="1" spc="-25" dirty="0">
                <a:solidFill>
                  <a:srgbClr val="FF0065"/>
                </a:solidFill>
                <a:latin typeface="Times New Roman"/>
                <a:cs typeface="Times New Roman"/>
              </a:rPr>
              <a:t>E</a:t>
            </a:r>
            <a:r>
              <a:rPr sz="3600" b="1" spc="-5" dirty="0">
                <a:solidFill>
                  <a:srgbClr val="FF0065"/>
                </a:solidFill>
                <a:latin typeface="Times New Roman"/>
                <a:cs typeface="Times New Roman"/>
              </a:rPr>
              <a:t>C</a:t>
            </a:r>
            <a:r>
              <a:rPr sz="3600" b="1" dirty="0">
                <a:solidFill>
                  <a:srgbClr val="FF0065"/>
                </a:solidFill>
                <a:latin typeface="Times New Roman"/>
                <a:cs typeface="Times New Roman"/>
              </a:rPr>
              <a:t>T</a:t>
            </a:r>
            <a:r>
              <a:rPr sz="3600" b="1" spc="-5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z="3600" b="1" spc="-45" dirty="0">
                <a:solidFill>
                  <a:srgbClr val="FF0065"/>
                </a:solidFill>
                <a:latin typeface="Times New Roman"/>
                <a:cs typeface="Times New Roman"/>
              </a:rPr>
              <a:t>O</a:t>
            </a:r>
            <a:r>
              <a:rPr sz="3600" b="1" spc="-25" dirty="0">
                <a:solidFill>
                  <a:srgbClr val="FF0065"/>
                </a:solidFill>
                <a:latin typeface="Times New Roman"/>
                <a:cs typeface="Times New Roman"/>
              </a:rPr>
              <a:t>F</a:t>
            </a:r>
            <a:r>
              <a:rPr sz="3600" b="1" spc="-5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z="3600" b="1" spc="5" dirty="0">
                <a:solidFill>
                  <a:srgbClr val="FF0065"/>
                </a:solidFill>
                <a:latin typeface="Times New Roman"/>
                <a:cs typeface="Times New Roman"/>
              </a:rPr>
              <a:t>D</a:t>
            </a:r>
            <a:r>
              <a:rPr sz="3600" b="1" spc="-5" dirty="0">
                <a:solidFill>
                  <a:srgbClr val="FF0065"/>
                </a:solidFill>
                <a:latin typeface="Times New Roman"/>
                <a:cs typeface="Times New Roman"/>
              </a:rPr>
              <a:t>IP</a:t>
            </a:r>
            <a:r>
              <a:rPr sz="3600" b="1" spc="-45" dirty="0">
                <a:solidFill>
                  <a:srgbClr val="FF0065"/>
                </a:solidFill>
                <a:latin typeface="Times New Roman"/>
                <a:cs typeface="Times New Roman"/>
              </a:rPr>
              <a:t>O</a:t>
            </a:r>
            <a:r>
              <a:rPr sz="3600" b="1" spc="-30" dirty="0">
                <a:solidFill>
                  <a:srgbClr val="FF0065"/>
                </a:solidFill>
                <a:latin typeface="Times New Roman"/>
                <a:cs typeface="Times New Roman"/>
              </a:rPr>
              <a:t>L</a:t>
            </a:r>
            <a:r>
              <a:rPr sz="3600" b="1" spc="-5" dirty="0">
                <a:solidFill>
                  <a:srgbClr val="FF0065"/>
                </a:solidFill>
                <a:latin typeface="Times New Roman"/>
                <a:cs typeface="Times New Roman"/>
              </a:rPr>
              <a:t>A</a:t>
            </a:r>
            <a:r>
              <a:rPr sz="3600" b="1" dirty="0">
                <a:solidFill>
                  <a:srgbClr val="FF0065"/>
                </a:solidFill>
                <a:latin typeface="Times New Roman"/>
                <a:cs typeface="Times New Roman"/>
              </a:rPr>
              <a:t>R</a:t>
            </a:r>
            <a:r>
              <a:rPr sz="3600" b="1" spc="5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z="3600" b="1" spc="-30" dirty="0">
                <a:solidFill>
                  <a:srgbClr val="FF0065"/>
                </a:solidFill>
                <a:latin typeface="Times New Roman"/>
                <a:cs typeface="Times New Roman"/>
              </a:rPr>
              <a:t>SH</a:t>
            </a:r>
            <a:r>
              <a:rPr sz="3600" b="1" spc="-5" dirty="0">
                <a:solidFill>
                  <a:srgbClr val="FF0065"/>
                </a:solidFill>
                <a:latin typeface="Times New Roman"/>
                <a:cs typeface="Times New Roman"/>
              </a:rPr>
              <a:t>IF</a:t>
            </a:r>
            <a:r>
              <a:rPr sz="3600" b="1" spc="-25" dirty="0">
                <a:solidFill>
                  <a:srgbClr val="FF0065"/>
                </a:solidFill>
                <a:latin typeface="Times New Roman"/>
                <a:cs typeface="Times New Roman"/>
              </a:rPr>
              <a:t>T</a:t>
            </a:r>
            <a:endParaRPr sz="36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364" name="object 4"/>
          <p:cNvSpPr>
            <a:spLocks/>
          </p:cNvSpPr>
          <p:nvPr/>
        </p:nvSpPr>
        <p:spPr bwMode="auto">
          <a:xfrm>
            <a:off x="914400" y="3429000"/>
            <a:ext cx="1676400" cy="0"/>
          </a:xfrm>
          <a:custGeom>
            <a:avLst/>
            <a:gdLst>
              <a:gd name="T0" fmla="*/ 0 w 1676400"/>
              <a:gd name="T1" fmla="*/ 1676399 w 1676400"/>
              <a:gd name="T2" fmla="*/ 0 60000 65536"/>
              <a:gd name="T3" fmla="*/ 0 60000 65536"/>
              <a:gd name="T4" fmla="*/ 0 w 1676400"/>
              <a:gd name="T5" fmla="*/ 1676400 w 16764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676400">
                <a:moveTo>
                  <a:pt x="0" y="0"/>
                </a:moveTo>
                <a:lnTo>
                  <a:pt x="1676399" y="0"/>
                </a:lnTo>
              </a:path>
            </a:pathLst>
          </a:custGeom>
          <a:noFill/>
          <a:ln w="9344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65" name="object 5"/>
          <p:cNvSpPr>
            <a:spLocks/>
          </p:cNvSpPr>
          <p:nvPr/>
        </p:nvSpPr>
        <p:spPr bwMode="auto">
          <a:xfrm>
            <a:off x="2590800" y="2590800"/>
            <a:ext cx="1143000" cy="0"/>
          </a:xfrm>
          <a:custGeom>
            <a:avLst/>
            <a:gdLst>
              <a:gd name="T0" fmla="*/ 0 w 1143000"/>
              <a:gd name="T1" fmla="*/ 1142999 w 1143000"/>
              <a:gd name="T2" fmla="*/ 0 60000 65536"/>
              <a:gd name="T3" fmla="*/ 0 60000 65536"/>
              <a:gd name="T4" fmla="*/ 0 w 1143000"/>
              <a:gd name="T5" fmla="*/ 1143000 w 11430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143000">
                <a:moveTo>
                  <a:pt x="0" y="0"/>
                </a:moveTo>
                <a:lnTo>
                  <a:pt x="1142999" y="0"/>
                </a:lnTo>
              </a:path>
            </a:pathLst>
          </a:custGeom>
          <a:noFill/>
          <a:ln w="9344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66" name="object 6"/>
          <p:cNvSpPr>
            <a:spLocks/>
          </p:cNvSpPr>
          <p:nvPr/>
        </p:nvSpPr>
        <p:spPr bwMode="auto">
          <a:xfrm>
            <a:off x="1905000" y="3400425"/>
            <a:ext cx="23813" cy="28575"/>
          </a:xfrm>
          <a:custGeom>
            <a:avLst/>
            <a:gdLst>
              <a:gd name="T0" fmla="*/ 0 w 24130"/>
              <a:gd name="T1" fmla="*/ 27943 h 29210"/>
              <a:gd name="T2" fmla="*/ 23504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67" name="object 7"/>
          <p:cNvSpPr>
            <a:spLocks/>
          </p:cNvSpPr>
          <p:nvPr/>
        </p:nvSpPr>
        <p:spPr bwMode="auto">
          <a:xfrm>
            <a:off x="1946275" y="3349625"/>
            <a:ext cx="25400" cy="28575"/>
          </a:xfrm>
          <a:custGeom>
            <a:avLst/>
            <a:gdLst>
              <a:gd name="T0" fmla="*/ 0 w 24130"/>
              <a:gd name="T1" fmla="*/ 27943 h 29210"/>
              <a:gd name="T2" fmla="*/ 26741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68" name="object 8"/>
          <p:cNvSpPr>
            <a:spLocks/>
          </p:cNvSpPr>
          <p:nvPr/>
        </p:nvSpPr>
        <p:spPr bwMode="auto">
          <a:xfrm>
            <a:off x="1989138" y="3297238"/>
            <a:ext cx="23812" cy="28575"/>
          </a:xfrm>
          <a:custGeom>
            <a:avLst/>
            <a:gdLst>
              <a:gd name="T0" fmla="*/ 0 w 24130"/>
              <a:gd name="T1" fmla="*/ 27943 h 29210"/>
              <a:gd name="T2" fmla="*/ 23502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69" name="object 9"/>
          <p:cNvSpPr>
            <a:spLocks/>
          </p:cNvSpPr>
          <p:nvPr/>
        </p:nvSpPr>
        <p:spPr bwMode="auto">
          <a:xfrm>
            <a:off x="2030413" y="3246438"/>
            <a:ext cx="23812" cy="28575"/>
          </a:xfrm>
          <a:custGeom>
            <a:avLst/>
            <a:gdLst>
              <a:gd name="T0" fmla="*/ 0 w 24130"/>
              <a:gd name="T1" fmla="*/ 27943 h 29210"/>
              <a:gd name="T2" fmla="*/ 23502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0" name="object 10"/>
          <p:cNvSpPr>
            <a:spLocks/>
          </p:cNvSpPr>
          <p:nvPr/>
        </p:nvSpPr>
        <p:spPr bwMode="auto">
          <a:xfrm>
            <a:off x="2073275" y="3194050"/>
            <a:ext cx="23813" cy="28575"/>
          </a:xfrm>
          <a:custGeom>
            <a:avLst/>
            <a:gdLst>
              <a:gd name="T0" fmla="*/ 0 w 24130"/>
              <a:gd name="T1" fmla="*/ 27943 h 29210"/>
              <a:gd name="T2" fmla="*/ 23504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1" name="object 11"/>
          <p:cNvSpPr>
            <a:spLocks/>
          </p:cNvSpPr>
          <p:nvPr/>
        </p:nvSpPr>
        <p:spPr bwMode="auto">
          <a:xfrm>
            <a:off x="2114550" y="3143250"/>
            <a:ext cx="23813" cy="28575"/>
          </a:xfrm>
          <a:custGeom>
            <a:avLst/>
            <a:gdLst>
              <a:gd name="T0" fmla="*/ 0 w 24130"/>
              <a:gd name="T1" fmla="*/ 27943 h 29210"/>
              <a:gd name="T2" fmla="*/ 23504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2" name="object 12"/>
          <p:cNvSpPr>
            <a:spLocks/>
          </p:cNvSpPr>
          <p:nvPr/>
        </p:nvSpPr>
        <p:spPr bwMode="auto">
          <a:xfrm>
            <a:off x="2155825" y="3092450"/>
            <a:ext cx="25400" cy="30163"/>
          </a:xfrm>
          <a:custGeom>
            <a:avLst/>
            <a:gdLst>
              <a:gd name="T0" fmla="*/ 0 w 24130"/>
              <a:gd name="T1" fmla="*/ 29858 h 29844"/>
              <a:gd name="T2" fmla="*/ 26741 w 24130"/>
              <a:gd name="T3" fmla="*/ 0 h 29844"/>
              <a:gd name="T4" fmla="*/ 0 60000 65536"/>
              <a:gd name="T5" fmla="*/ 0 60000 65536"/>
              <a:gd name="T6" fmla="*/ 0 w 24130"/>
              <a:gd name="T7" fmla="*/ 0 h 29844"/>
              <a:gd name="T8" fmla="*/ 24130 w 24130"/>
              <a:gd name="T9" fmla="*/ 29844 h 298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844">
                <a:moveTo>
                  <a:pt x="0" y="29230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3" name="object 13"/>
          <p:cNvSpPr>
            <a:spLocks/>
          </p:cNvSpPr>
          <p:nvPr/>
        </p:nvSpPr>
        <p:spPr bwMode="auto">
          <a:xfrm>
            <a:off x="2198688" y="3040063"/>
            <a:ext cx="23812" cy="30162"/>
          </a:xfrm>
          <a:custGeom>
            <a:avLst/>
            <a:gdLst>
              <a:gd name="T0" fmla="*/ 0 w 24130"/>
              <a:gd name="T1" fmla="*/ 31134 h 29210"/>
              <a:gd name="T2" fmla="*/ 23502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4" name="object 14"/>
          <p:cNvSpPr>
            <a:spLocks/>
          </p:cNvSpPr>
          <p:nvPr/>
        </p:nvSpPr>
        <p:spPr bwMode="auto">
          <a:xfrm>
            <a:off x="2239963" y="2989263"/>
            <a:ext cx="23812" cy="30162"/>
          </a:xfrm>
          <a:custGeom>
            <a:avLst/>
            <a:gdLst>
              <a:gd name="T0" fmla="*/ 0 w 24130"/>
              <a:gd name="T1" fmla="*/ 29856 h 29844"/>
              <a:gd name="T2" fmla="*/ 23502 w 24130"/>
              <a:gd name="T3" fmla="*/ 0 h 29844"/>
              <a:gd name="T4" fmla="*/ 0 60000 65536"/>
              <a:gd name="T5" fmla="*/ 0 60000 65536"/>
              <a:gd name="T6" fmla="*/ 0 w 24130"/>
              <a:gd name="T7" fmla="*/ 0 h 29844"/>
              <a:gd name="T8" fmla="*/ 24130 w 24130"/>
              <a:gd name="T9" fmla="*/ 29844 h 298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844">
                <a:moveTo>
                  <a:pt x="0" y="29230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5" name="object 15"/>
          <p:cNvSpPr>
            <a:spLocks/>
          </p:cNvSpPr>
          <p:nvPr/>
        </p:nvSpPr>
        <p:spPr bwMode="auto">
          <a:xfrm>
            <a:off x="2282825" y="2938463"/>
            <a:ext cx="23813" cy="30162"/>
          </a:xfrm>
          <a:custGeom>
            <a:avLst/>
            <a:gdLst>
              <a:gd name="T0" fmla="*/ 0 w 24130"/>
              <a:gd name="T1" fmla="*/ 31134 h 29210"/>
              <a:gd name="T2" fmla="*/ 23504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6" name="object 16"/>
          <p:cNvSpPr>
            <a:spLocks/>
          </p:cNvSpPr>
          <p:nvPr/>
        </p:nvSpPr>
        <p:spPr bwMode="auto">
          <a:xfrm>
            <a:off x="2324100" y="2886075"/>
            <a:ext cx="23813" cy="30163"/>
          </a:xfrm>
          <a:custGeom>
            <a:avLst/>
            <a:gdLst>
              <a:gd name="T0" fmla="*/ 0 w 24130"/>
              <a:gd name="T1" fmla="*/ 29858 h 29844"/>
              <a:gd name="T2" fmla="*/ 23504 w 24130"/>
              <a:gd name="T3" fmla="*/ 0 h 29844"/>
              <a:gd name="T4" fmla="*/ 0 60000 65536"/>
              <a:gd name="T5" fmla="*/ 0 60000 65536"/>
              <a:gd name="T6" fmla="*/ 0 w 24130"/>
              <a:gd name="T7" fmla="*/ 0 h 29844"/>
              <a:gd name="T8" fmla="*/ 24130 w 24130"/>
              <a:gd name="T9" fmla="*/ 29844 h 298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844">
                <a:moveTo>
                  <a:pt x="0" y="29230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7" name="object 17"/>
          <p:cNvSpPr>
            <a:spLocks/>
          </p:cNvSpPr>
          <p:nvPr/>
        </p:nvSpPr>
        <p:spPr bwMode="auto">
          <a:xfrm>
            <a:off x="2365375" y="2835275"/>
            <a:ext cx="25400" cy="30163"/>
          </a:xfrm>
          <a:custGeom>
            <a:avLst/>
            <a:gdLst>
              <a:gd name="T0" fmla="*/ 0 w 24130"/>
              <a:gd name="T1" fmla="*/ 31136 h 29210"/>
              <a:gd name="T2" fmla="*/ 26741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8" name="object 18"/>
          <p:cNvSpPr>
            <a:spLocks/>
          </p:cNvSpPr>
          <p:nvPr/>
        </p:nvSpPr>
        <p:spPr bwMode="auto">
          <a:xfrm>
            <a:off x="2408238" y="2784475"/>
            <a:ext cx="23812" cy="30163"/>
          </a:xfrm>
          <a:custGeom>
            <a:avLst/>
            <a:gdLst>
              <a:gd name="T0" fmla="*/ 0 w 24130"/>
              <a:gd name="T1" fmla="*/ 31136 h 29210"/>
              <a:gd name="T2" fmla="*/ 23502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79" name="object 19"/>
          <p:cNvSpPr>
            <a:spLocks/>
          </p:cNvSpPr>
          <p:nvPr/>
        </p:nvSpPr>
        <p:spPr bwMode="auto">
          <a:xfrm>
            <a:off x="2451100" y="2733675"/>
            <a:ext cx="22225" cy="28575"/>
          </a:xfrm>
          <a:custGeom>
            <a:avLst/>
            <a:gdLst>
              <a:gd name="T0" fmla="*/ 0 w 22860"/>
              <a:gd name="T1" fmla="*/ 27943 h 29210"/>
              <a:gd name="T2" fmla="*/ 21607 w 22860"/>
              <a:gd name="T3" fmla="*/ 0 h 29210"/>
              <a:gd name="T4" fmla="*/ 0 60000 65536"/>
              <a:gd name="T5" fmla="*/ 0 60000 65536"/>
              <a:gd name="T6" fmla="*/ 0 w 22860"/>
              <a:gd name="T7" fmla="*/ 0 h 29210"/>
              <a:gd name="T8" fmla="*/ 22860 w 2286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860" h="29210">
                <a:moveTo>
                  <a:pt x="0" y="29199"/>
                </a:moveTo>
                <a:lnTo>
                  <a:pt x="22859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0" name="object 20"/>
          <p:cNvSpPr>
            <a:spLocks/>
          </p:cNvSpPr>
          <p:nvPr/>
        </p:nvSpPr>
        <p:spPr bwMode="auto">
          <a:xfrm>
            <a:off x="2492375" y="2682875"/>
            <a:ext cx="23813" cy="28575"/>
          </a:xfrm>
          <a:custGeom>
            <a:avLst/>
            <a:gdLst>
              <a:gd name="T0" fmla="*/ 0 w 24130"/>
              <a:gd name="T1" fmla="*/ 27943 h 29210"/>
              <a:gd name="T2" fmla="*/ 23504 w 24130"/>
              <a:gd name="T3" fmla="*/ 0 h 29210"/>
              <a:gd name="T4" fmla="*/ 0 60000 65536"/>
              <a:gd name="T5" fmla="*/ 0 60000 65536"/>
              <a:gd name="T6" fmla="*/ 0 w 24130"/>
              <a:gd name="T7" fmla="*/ 0 h 29210"/>
              <a:gd name="T8" fmla="*/ 24130 w 24130"/>
              <a:gd name="T9" fmla="*/ 29210 h 292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130" h="29210">
                <a:moveTo>
                  <a:pt x="0" y="29199"/>
                </a:moveTo>
                <a:lnTo>
                  <a:pt x="2413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1" name="object 21"/>
          <p:cNvSpPr>
            <a:spLocks/>
          </p:cNvSpPr>
          <p:nvPr/>
        </p:nvSpPr>
        <p:spPr bwMode="auto">
          <a:xfrm>
            <a:off x="2535238" y="2632075"/>
            <a:ext cx="22225" cy="28575"/>
          </a:xfrm>
          <a:custGeom>
            <a:avLst/>
            <a:gdLst>
              <a:gd name="T0" fmla="*/ 0 w 22860"/>
              <a:gd name="T1" fmla="*/ 26797 h 29844"/>
              <a:gd name="T2" fmla="*/ 21607 w 22860"/>
              <a:gd name="T3" fmla="*/ 0 h 29844"/>
              <a:gd name="T4" fmla="*/ 0 60000 65536"/>
              <a:gd name="T5" fmla="*/ 0 60000 65536"/>
              <a:gd name="T6" fmla="*/ 0 w 22860"/>
              <a:gd name="T7" fmla="*/ 0 h 29844"/>
              <a:gd name="T8" fmla="*/ 22860 w 22860"/>
              <a:gd name="T9" fmla="*/ 29844 h 298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860" h="29844">
                <a:moveTo>
                  <a:pt x="0" y="29230"/>
                </a:moveTo>
                <a:lnTo>
                  <a:pt x="22859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2" name="object 22"/>
          <p:cNvSpPr>
            <a:spLocks/>
          </p:cNvSpPr>
          <p:nvPr/>
        </p:nvSpPr>
        <p:spPr bwMode="auto">
          <a:xfrm>
            <a:off x="2574925" y="2590800"/>
            <a:ext cx="15875" cy="17463"/>
          </a:xfrm>
          <a:custGeom>
            <a:avLst/>
            <a:gdLst>
              <a:gd name="T0" fmla="*/ 0 w 15239"/>
              <a:gd name="T1" fmla="*/ 17141 h 17780"/>
              <a:gd name="T2" fmla="*/ 16538 w 15239"/>
              <a:gd name="T3" fmla="*/ 0 h 17780"/>
              <a:gd name="T4" fmla="*/ 0 60000 65536"/>
              <a:gd name="T5" fmla="*/ 0 60000 65536"/>
              <a:gd name="T6" fmla="*/ 0 w 15239"/>
              <a:gd name="T7" fmla="*/ 0 h 17780"/>
              <a:gd name="T8" fmla="*/ 15239 w 15239"/>
              <a:gd name="T9" fmla="*/ 17780 h 17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239" h="17780">
                <a:moveTo>
                  <a:pt x="0" y="17769"/>
                </a:moveTo>
                <a:lnTo>
                  <a:pt x="15239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3" name="object 23"/>
          <p:cNvSpPr>
            <a:spLocks/>
          </p:cNvSpPr>
          <p:nvPr/>
        </p:nvSpPr>
        <p:spPr bwMode="auto">
          <a:xfrm>
            <a:off x="4800600" y="4572000"/>
            <a:ext cx="1295400" cy="0"/>
          </a:xfrm>
          <a:custGeom>
            <a:avLst/>
            <a:gdLst>
              <a:gd name="T0" fmla="*/ 0 w 1295400"/>
              <a:gd name="T1" fmla="*/ 1295399 w 1295400"/>
              <a:gd name="T2" fmla="*/ 0 60000 65536"/>
              <a:gd name="T3" fmla="*/ 0 60000 65536"/>
              <a:gd name="T4" fmla="*/ 0 w 1295400"/>
              <a:gd name="T5" fmla="*/ 1295400 w 12954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295400">
                <a:moveTo>
                  <a:pt x="0" y="0"/>
                </a:moveTo>
                <a:lnTo>
                  <a:pt x="1295399" y="0"/>
                </a:lnTo>
              </a:path>
            </a:pathLst>
          </a:custGeom>
          <a:noFill/>
          <a:ln w="9344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4" name="object 24"/>
          <p:cNvSpPr>
            <a:spLocks/>
          </p:cNvSpPr>
          <p:nvPr/>
        </p:nvSpPr>
        <p:spPr bwMode="auto">
          <a:xfrm>
            <a:off x="4648200" y="2133600"/>
            <a:ext cx="1219200" cy="0"/>
          </a:xfrm>
          <a:custGeom>
            <a:avLst/>
            <a:gdLst>
              <a:gd name="T0" fmla="*/ 0 w 1219200"/>
              <a:gd name="T1" fmla="*/ 1219199 w 1219200"/>
              <a:gd name="T2" fmla="*/ 0 60000 65536"/>
              <a:gd name="T3" fmla="*/ 0 60000 65536"/>
              <a:gd name="T4" fmla="*/ 0 w 1219200"/>
              <a:gd name="T5" fmla="*/ 1219200 w 12192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219200">
                <a:moveTo>
                  <a:pt x="0" y="0"/>
                </a:moveTo>
                <a:lnTo>
                  <a:pt x="1219199" y="0"/>
                </a:lnTo>
              </a:path>
            </a:pathLst>
          </a:custGeom>
          <a:noFill/>
          <a:ln w="9344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5" name="object 25"/>
          <p:cNvSpPr>
            <a:spLocks/>
          </p:cNvSpPr>
          <p:nvPr/>
        </p:nvSpPr>
        <p:spPr bwMode="auto">
          <a:xfrm>
            <a:off x="2514600" y="3429000"/>
            <a:ext cx="4327525" cy="0"/>
          </a:xfrm>
          <a:custGeom>
            <a:avLst/>
            <a:gdLst>
              <a:gd name="T0" fmla="*/ 0 w 4328159"/>
              <a:gd name="T1" fmla="*/ 4326893 w 4328159"/>
              <a:gd name="T2" fmla="*/ 0 60000 65536"/>
              <a:gd name="T3" fmla="*/ 0 60000 65536"/>
              <a:gd name="T4" fmla="*/ 0 w 4328159"/>
              <a:gd name="T5" fmla="*/ 4328159 w 432815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4328159">
                <a:moveTo>
                  <a:pt x="0" y="0"/>
                </a:moveTo>
                <a:lnTo>
                  <a:pt x="4328159" y="0"/>
                </a:lnTo>
              </a:path>
            </a:pathLst>
          </a:custGeom>
          <a:noFill/>
          <a:ln w="9344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6" name="object 26"/>
          <p:cNvSpPr>
            <a:spLocks/>
          </p:cNvSpPr>
          <p:nvPr/>
        </p:nvSpPr>
        <p:spPr bwMode="auto">
          <a:xfrm>
            <a:off x="3733800" y="2574925"/>
            <a:ext cx="34925" cy="15875"/>
          </a:xfrm>
          <a:custGeom>
            <a:avLst/>
            <a:gdLst>
              <a:gd name="T0" fmla="*/ 0 w 34289"/>
              <a:gd name="T1" fmla="*/ 15274 h 16510"/>
              <a:gd name="T2" fmla="*/ 35573 w 34289"/>
              <a:gd name="T3" fmla="*/ 0 h 16510"/>
              <a:gd name="T4" fmla="*/ 0 60000 65536"/>
              <a:gd name="T5" fmla="*/ 0 60000 65536"/>
              <a:gd name="T6" fmla="*/ 0 w 34289"/>
              <a:gd name="T7" fmla="*/ 0 h 16510"/>
              <a:gd name="T8" fmla="*/ 34289 w 34289"/>
              <a:gd name="T9" fmla="*/ 16510 h 165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6510">
                <a:moveTo>
                  <a:pt x="0" y="16520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7" name="object 27"/>
          <p:cNvSpPr>
            <a:spLocks/>
          </p:cNvSpPr>
          <p:nvPr/>
        </p:nvSpPr>
        <p:spPr bwMode="auto">
          <a:xfrm>
            <a:off x="3794125" y="2544763"/>
            <a:ext cx="33338" cy="17462"/>
          </a:xfrm>
          <a:custGeom>
            <a:avLst/>
            <a:gdLst>
              <a:gd name="T0" fmla="*/ 0 w 33654"/>
              <a:gd name="T1" fmla="*/ 18481 h 16510"/>
              <a:gd name="T2" fmla="*/ 32423 w 33654"/>
              <a:gd name="T3" fmla="*/ 0 h 16510"/>
              <a:gd name="T4" fmla="*/ 0 60000 65536"/>
              <a:gd name="T5" fmla="*/ 0 60000 65536"/>
              <a:gd name="T6" fmla="*/ 0 w 33654"/>
              <a:gd name="T7" fmla="*/ 0 h 16510"/>
              <a:gd name="T8" fmla="*/ 33654 w 33654"/>
              <a:gd name="T9" fmla="*/ 16510 h 165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654" h="16510">
                <a:moveTo>
                  <a:pt x="0" y="16520"/>
                </a:moveTo>
                <a:lnTo>
                  <a:pt x="3304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8" name="object 28"/>
          <p:cNvSpPr>
            <a:spLocks/>
          </p:cNvSpPr>
          <p:nvPr/>
        </p:nvSpPr>
        <p:spPr bwMode="auto">
          <a:xfrm>
            <a:off x="3851275" y="2514600"/>
            <a:ext cx="34925" cy="15875"/>
          </a:xfrm>
          <a:custGeom>
            <a:avLst/>
            <a:gdLst>
              <a:gd name="T0" fmla="*/ 0 w 34289"/>
              <a:gd name="T1" fmla="*/ 15274 h 16510"/>
              <a:gd name="T2" fmla="*/ 35573 w 34289"/>
              <a:gd name="T3" fmla="*/ 0 h 16510"/>
              <a:gd name="T4" fmla="*/ 0 60000 65536"/>
              <a:gd name="T5" fmla="*/ 0 60000 65536"/>
              <a:gd name="T6" fmla="*/ 0 w 34289"/>
              <a:gd name="T7" fmla="*/ 0 h 16510"/>
              <a:gd name="T8" fmla="*/ 34289 w 34289"/>
              <a:gd name="T9" fmla="*/ 16510 h 165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6510">
                <a:moveTo>
                  <a:pt x="0" y="16520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89" name="object 29"/>
          <p:cNvSpPr>
            <a:spLocks/>
          </p:cNvSpPr>
          <p:nvPr/>
        </p:nvSpPr>
        <p:spPr bwMode="auto">
          <a:xfrm>
            <a:off x="3911600" y="2486025"/>
            <a:ext cx="34925" cy="15875"/>
          </a:xfrm>
          <a:custGeom>
            <a:avLst/>
            <a:gdLst>
              <a:gd name="T0" fmla="*/ 0 w 34289"/>
              <a:gd name="T1" fmla="*/ 15245 h 16510"/>
              <a:gd name="T2" fmla="*/ 35573 w 34289"/>
              <a:gd name="T3" fmla="*/ 0 h 16510"/>
              <a:gd name="T4" fmla="*/ 0 60000 65536"/>
              <a:gd name="T5" fmla="*/ 0 60000 65536"/>
              <a:gd name="T6" fmla="*/ 0 w 34289"/>
              <a:gd name="T7" fmla="*/ 0 h 16510"/>
              <a:gd name="T8" fmla="*/ 34289 w 34289"/>
              <a:gd name="T9" fmla="*/ 16510 h 165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6510">
                <a:moveTo>
                  <a:pt x="0" y="16489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0" name="object 30"/>
          <p:cNvSpPr>
            <a:spLocks/>
          </p:cNvSpPr>
          <p:nvPr/>
        </p:nvSpPr>
        <p:spPr bwMode="auto">
          <a:xfrm>
            <a:off x="3971925" y="2455863"/>
            <a:ext cx="31750" cy="17462"/>
          </a:xfrm>
          <a:custGeom>
            <a:avLst/>
            <a:gdLst>
              <a:gd name="T0" fmla="*/ 0 w 33020"/>
              <a:gd name="T1" fmla="*/ 18481 h 16510"/>
              <a:gd name="T2" fmla="*/ 30518 w 33020"/>
              <a:gd name="T3" fmla="*/ 0 h 16510"/>
              <a:gd name="T4" fmla="*/ 0 60000 65536"/>
              <a:gd name="T5" fmla="*/ 0 60000 65536"/>
              <a:gd name="T6" fmla="*/ 0 w 33020"/>
              <a:gd name="T7" fmla="*/ 0 h 16510"/>
              <a:gd name="T8" fmla="*/ 33020 w 33020"/>
              <a:gd name="T9" fmla="*/ 16510 h 165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20" h="16510">
                <a:moveTo>
                  <a:pt x="0" y="16520"/>
                </a:moveTo>
                <a:lnTo>
                  <a:pt x="3300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1" name="object 31"/>
          <p:cNvSpPr>
            <a:spLocks/>
          </p:cNvSpPr>
          <p:nvPr/>
        </p:nvSpPr>
        <p:spPr bwMode="auto">
          <a:xfrm>
            <a:off x="4029075" y="2425700"/>
            <a:ext cx="34925" cy="19050"/>
          </a:xfrm>
          <a:custGeom>
            <a:avLst/>
            <a:gdLst>
              <a:gd name="T0" fmla="*/ 0 w 34289"/>
              <a:gd name="T1" fmla="*/ 19051 h 18414"/>
              <a:gd name="T2" fmla="*/ 35573 w 34289"/>
              <a:gd name="T3" fmla="*/ 0 h 18414"/>
              <a:gd name="T4" fmla="*/ 0 60000 65536"/>
              <a:gd name="T5" fmla="*/ 0 60000 65536"/>
              <a:gd name="T6" fmla="*/ 0 w 34289"/>
              <a:gd name="T7" fmla="*/ 0 h 18414"/>
              <a:gd name="T8" fmla="*/ 34289 w 34289"/>
              <a:gd name="T9" fmla="*/ 18414 h 184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8414">
                <a:moveTo>
                  <a:pt x="0" y="17800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2" name="object 32"/>
          <p:cNvSpPr>
            <a:spLocks/>
          </p:cNvSpPr>
          <p:nvPr/>
        </p:nvSpPr>
        <p:spPr bwMode="auto">
          <a:xfrm>
            <a:off x="4089400" y="2397125"/>
            <a:ext cx="34925" cy="15875"/>
          </a:xfrm>
          <a:custGeom>
            <a:avLst/>
            <a:gdLst>
              <a:gd name="T0" fmla="*/ 0 w 34289"/>
              <a:gd name="T1" fmla="*/ 15274 h 16510"/>
              <a:gd name="T2" fmla="*/ 35573 w 34289"/>
              <a:gd name="T3" fmla="*/ 0 h 16510"/>
              <a:gd name="T4" fmla="*/ 0 60000 65536"/>
              <a:gd name="T5" fmla="*/ 0 60000 65536"/>
              <a:gd name="T6" fmla="*/ 0 w 34289"/>
              <a:gd name="T7" fmla="*/ 0 h 16510"/>
              <a:gd name="T8" fmla="*/ 34289 w 34289"/>
              <a:gd name="T9" fmla="*/ 16510 h 165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6510">
                <a:moveTo>
                  <a:pt x="0" y="16520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3" name="object 33"/>
          <p:cNvSpPr>
            <a:spLocks/>
          </p:cNvSpPr>
          <p:nvPr/>
        </p:nvSpPr>
        <p:spPr bwMode="auto">
          <a:xfrm>
            <a:off x="4149725" y="2365375"/>
            <a:ext cx="31750" cy="19050"/>
          </a:xfrm>
          <a:custGeom>
            <a:avLst/>
            <a:gdLst>
              <a:gd name="T0" fmla="*/ 0 w 33020"/>
              <a:gd name="T1" fmla="*/ 20398 h 17780"/>
              <a:gd name="T2" fmla="*/ 30518 w 33020"/>
              <a:gd name="T3" fmla="*/ 0 h 17780"/>
              <a:gd name="T4" fmla="*/ 0 60000 65536"/>
              <a:gd name="T5" fmla="*/ 0 60000 65536"/>
              <a:gd name="T6" fmla="*/ 0 w 33020"/>
              <a:gd name="T7" fmla="*/ 0 h 17780"/>
              <a:gd name="T8" fmla="*/ 33020 w 33020"/>
              <a:gd name="T9" fmla="*/ 17780 h 17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20" h="17780">
                <a:moveTo>
                  <a:pt x="0" y="17769"/>
                </a:moveTo>
                <a:lnTo>
                  <a:pt x="3300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4" name="object 34"/>
          <p:cNvSpPr>
            <a:spLocks/>
          </p:cNvSpPr>
          <p:nvPr/>
        </p:nvSpPr>
        <p:spPr bwMode="auto">
          <a:xfrm>
            <a:off x="4206875" y="2336800"/>
            <a:ext cx="34925" cy="17463"/>
          </a:xfrm>
          <a:custGeom>
            <a:avLst/>
            <a:gdLst>
              <a:gd name="T0" fmla="*/ 0 w 34289"/>
              <a:gd name="T1" fmla="*/ 17141 h 17780"/>
              <a:gd name="T2" fmla="*/ 35573 w 34289"/>
              <a:gd name="T3" fmla="*/ 0 h 17780"/>
              <a:gd name="T4" fmla="*/ 0 60000 65536"/>
              <a:gd name="T5" fmla="*/ 0 60000 65536"/>
              <a:gd name="T6" fmla="*/ 0 w 34289"/>
              <a:gd name="T7" fmla="*/ 0 h 17780"/>
              <a:gd name="T8" fmla="*/ 34289 w 34289"/>
              <a:gd name="T9" fmla="*/ 17780 h 17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7780">
                <a:moveTo>
                  <a:pt x="0" y="17769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5" name="object 35"/>
          <p:cNvSpPr>
            <a:spLocks/>
          </p:cNvSpPr>
          <p:nvPr/>
        </p:nvSpPr>
        <p:spPr bwMode="auto">
          <a:xfrm>
            <a:off x="4267200" y="2308225"/>
            <a:ext cx="34925" cy="15875"/>
          </a:xfrm>
          <a:custGeom>
            <a:avLst/>
            <a:gdLst>
              <a:gd name="T0" fmla="*/ 0 w 34289"/>
              <a:gd name="T1" fmla="*/ 15274 h 16510"/>
              <a:gd name="T2" fmla="*/ 35573 w 34289"/>
              <a:gd name="T3" fmla="*/ 0 h 16510"/>
              <a:gd name="T4" fmla="*/ 0 60000 65536"/>
              <a:gd name="T5" fmla="*/ 0 60000 65536"/>
              <a:gd name="T6" fmla="*/ 0 w 34289"/>
              <a:gd name="T7" fmla="*/ 0 h 16510"/>
              <a:gd name="T8" fmla="*/ 34289 w 34289"/>
              <a:gd name="T9" fmla="*/ 16510 h 165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6510">
                <a:moveTo>
                  <a:pt x="0" y="16520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6" name="object 36"/>
          <p:cNvSpPr>
            <a:spLocks/>
          </p:cNvSpPr>
          <p:nvPr/>
        </p:nvSpPr>
        <p:spPr bwMode="auto">
          <a:xfrm>
            <a:off x="4327525" y="2276475"/>
            <a:ext cx="33338" cy="19050"/>
          </a:xfrm>
          <a:custGeom>
            <a:avLst/>
            <a:gdLst>
              <a:gd name="T0" fmla="*/ 0 w 33654"/>
              <a:gd name="T1" fmla="*/ 19051 h 18414"/>
              <a:gd name="T2" fmla="*/ 32423 w 33654"/>
              <a:gd name="T3" fmla="*/ 0 h 18414"/>
              <a:gd name="T4" fmla="*/ 0 60000 65536"/>
              <a:gd name="T5" fmla="*/ 0 60000 65536"/>
              <a:gd name="T6" fmla="*/ 0 w 33654"/>
              <a:gd name="T7" fmla="*/ 0 h 18414"/>
              <a:gd name="T8" fmla="*/ 33654 w 33654"/>
              <a:gd name="T9" fmla="*/ 18414 h 184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654" h="18414">
                <a:moveTo>
                  <a:pt x="0" y="17800"/>
                </a:moveTo>
                <a:lnTo>
                  <a:pt x="3304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7" name="object 37"/>
          <p:cNvSpPr>
            <a:spLocks/>
          </p:cNvSpPr>
          <p:nvPr/>
        </p:nvSpPr>
        <p:spPr bwMode="auto">
          <a:xfrm>
            <a:off x="4384675" y="2247900"/>
            <a:ext cx="34925" cy="17463"/>
          </a:xfrm>
          <a:custGeom>
            <a:avLst/>
            <a:gdLst>
              <a:gd name="T0" fmla="*/ 0 w 34289"/>
              <a:gd name="T1" fmla="*/ 17141 h 17780"/>
              <a:gd name="T2" fmla="*/ 35573 w 34289"/>
              <a:gd name="T3" fmla="*/ 0 h 17780"/>
              <a:gd name="T4" fmla="*/ 0 60000 65536"/>
              <a:gd name="T5" fmla="*/ 0 60000 65536"/>
              <a:gd name="T6" fmla="*/ 0 w 34289"/>
              <a:gd name="T7" fmla="*/ 0 h 17780"/>
              <a:gd name="T8" fmla="*/ 34289 w 34289"/>
              <a:gd name="T9" fmla="*/ 17780 h 17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7780">
                <a:moveTo>
                  <a:pt x="0" y="17769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8" name="object 38"/>
          <p:cNvSpPr>
            <a:spLocks/>
          </p:cNvSpPr>
          <p:nvPr/>
        </p:nvSpPr>
        <p:spPr bwMode="auto">
          <a:xfrm>
            <a:off x="4445000" y="2219325"/>
            <a:ext cx="34925" cy="15875"/>
          </a:xfrm>
          <a:custGeom>
            <a:avLst/>
            <a:gdLst>
              <a:gd name="T0" fmla="*/ 0 w 34289"/>
              <a:gd name="T1" fmla="*/ 15245 h 16510"/>
              <a:gd name="T2" fmla="*/ 35573 w 34289"/>
              <a:gd name="T3" fmla="*/ 0 h 16510"/>
              <a:gd name="T4" fmla="*/ 0 60000 65536"/>
              <a:gd name="T5" fmla="*/ 0 60000 65536"/>
              <a:gd name="T6" fmla="*/ 0 w 34289"/>
              <a:gd name="T7" fmla="*/ 0 h 16510"/>
              <a:gd name="T8" fmla="*/ 34289 w 34289"/>
              <a:gd name="T9" fmla="*/ 16510 h 165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6510">
                <a:moveTo>
                  <a:pt x="0" y="16489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399" name="object 39"/>
          <p:cNvSpPr>
            <a:spLocks/>
          </p:cNvSpPr>
          <p:nvPr/>
        </p:nvSpPr>
        <p:spPr bwMode="auto">
          <a:xfrm>
            <a:off x="4503738" y="2187575"/>
            <a:ext cx="33337" cy="19050"/>
          </a:xfrm>
          <a:custGeom>
            <a:avLst/>
            <a:gdLst>
              <a:gd name="T0" fmla="*/ 0 w 34289"/>
              <a:gd name="T1" fmla="*/ 20398 h 17780"/>
              <a:gd name="T2" fmla="*/ 32411 w 34289"/>
              <a:gd name="T3" fmla="*/ 0 h 17780"/>
              <a:gd name="T4" fmla="*/ 0 60000 65536"/>
              <a:gd name="T5" fmla="*/ 0 60000 65536"/>
              <a:gd name="T6" fmla="*/ 0 w 34289"/>
              <a:gd name="T7" fmla="*/ 0 h 17780"/>
              <a:gd name="T8" fmla="*/ 34289 w 34289"/>
              <a:gd name="T9" fmla="*/ 17780 h 17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7780">
                <a:moveTo>
                  <a:pt x="0" y="17769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0" name="object 40"/>
          <p:cNvSpPr>
            <a:spLocks/>
          </p:cNvSpPr>
          <p:nvPr/>
        </p:nvSpPr>
        <p:spPr bwMode="auto">
          <a:xfrm>
            <a:off x="4562475" y="2159000"/>
            <a:ext cx="34925" cy="19050"/>
          </a:xfrm>
          <a:custGeom>
            <a:avLst/>
            <a:gdLst>
              <a:gd name="T0" fmla="*/ 0 w 34289"/>
              <a:gd name="T1" fmla="*/ 19051 h 18414"/>
              <a:gd name="T2" fmla="*/ 35573 w 34289"/>
              <a:gd name="T3" fmla="*/ 0 h 18414"/>
              <a:gd name="T4" fmla="*/ 0 60000 65536"/>
              <a:gd name="T5" fmla="*/ 0 60000 65536"/>
              <a:gd name="T6" fmla="*/ 0 w 34289"/>
              <a:gd name="T7" fmla="*/ 0 h 18414"/>
              <a:gd name="T8" fmla="*/ 34289 w 34289"/>
              <a:gd name="T9" fmla="*/ 18414 h 184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8414">
                <a:moveTo>
                  <a:pt x="0" y="17800"/>
                </a:moveTo>
                <a:lnTo>
                  <a:pt x="342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1" name="object 41"/>
          <p:cNvSpPr>
            <a:spLocks/>
          </p:cNvSpPr>
          <p:nvPr/>
        </p:nvSpPr>
        <p:spPr bwMode="auto">
          <a:xfrm>
            <a:off x="4622800" y="2133600"/>
            <a:ext cx="25400" cy="12700"/>
          </a:xfrm>
          <a:custGeom>
            <a:avLst/>
            <a:gdLst>
              <a:gd name="T0" fmla="*/ 0 w 25400"/>
              <a:gd name="T1" fmla="*/ 12710 h 12700"/>
              <a:gd name="T2" fmla="*/ 25389 w 25400"/>
              <a:gd name="T3" fmla="*/ 0 h 12700"/>
              <a:gd name="T4" fmla="*/ 0 60000 65536"/>
              <a:gd name="T5" fmla="*/ 0 60000 65536"/>
              <a:gd name="T6" fmla="*/ 0 w 25400"/>
              <a:gd name="T7" fmla="*/ 0 h 12700"/>
              <a:gd name="T8" fmla="*/ 25400 w 2540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400" h="12700">
                <a:moveTo>
                  <a:pt x="0" y="12710"/>
                </a:moveTo>
                <a:lnTo>
                  <a:pt x="2538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2" name="object 42"/>
          <p:cNvSpPr>
            <a:spLocks/>
          </p:cNvSpPr>
          <p:nvPr/>
        </p:nvSpPr>
        <p:spPr bwMode="auto">
          <a:xfrm>
            <a:off x="3810000" y="2590800"/>
            <a:ext cx="15875" cy="34925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3" name="object 43"/>
          <p:cNvSpPr>
            <a:spLocks/>
          </p:cNvSpPr>
          <p:nvPr/>
        </p:nvSpPr>
        <p:spPr bwMode="auto">
          <a:xfrm>
            <a:off x="3838575" y="2651125"/>
            <a:ext cx="15875" cy="33338"/>
          </a:xfrm>
          <a:custGeom>
            <a:avLst/>
            <a:gdLst>
              <a:gd name="T0" fmla="*/ 0 w 15239"/>
              <a:gd name="T1" fmla="*/ 0 h 34289"/>
              <a:gd name="T2" fmla="*/ 16538 w 15239"/>
              <a:gd name="T3" fmla="*/ 32413 h 34289"/>
              <a:gd name="T4" fmla="*/ 0 60000 65536"/>
              <a:gd name="T5" fmla="*/ 0 60000 65536"/>
              <a:gd name="T6" fmla="*/ 0 w 15239"/>
              <a:gd name="T7" fmla="*/ 0 h 34289"/>
              <a:gd name="T8" fmla="*/ 15239 w 15239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239" h="34289">
                <a:moveTo>
                  <a:pt x="0" y="0"/>
                </a:moveTo>
                <a:lnTo>
                  <a:pt x="1523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4" name="object 44"/>
          <p:cNvSpPr>
            <a:spLocks/>
          </p:cNvSpPr>
          <p:nvPr/>
        </p:nvSpPr>
        <p:spPr bwMode="auto">
          <a:xfrm>
            <a:off x="3867150" y="2709863"/>
            <a:ext cx="15875" cy="34925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5" name="object 45"/>
          <p:cNvSpPr>
            <a:spLocks/>
          </p:cNvSpPr>
          <p:nvPr/>
        </p:nvSpPr>
        <p:spPr bwMode="auto">
          <a:xfrm>
            <a:off x="3895725" y="2770188"/>
            <a:ext cx="17463" cy="33337"/>
          </a:xfrm>
          <a:custGeom>
            <a:avLst/>
            <a:gdLst>
              <a:gd name="T0" fmla="*/ 0 w 16510"/>
              <a:gd name="T1" fmla="*/ 0 h 34289"/>
              <a:gd name="T2" fmla="*/ 18483 w 16510"/>
              <a:gd name="T3" fmla="*/ 32411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6" name="object 46"/>
          <p:cNvSpPr>
            <a:spLocks/>
          </p:cNvSpPr>
          <p:nvPr/>
        </p:nvSpPr>
        <p:spPr bwMode="auto">
          <a:xfrm>
            <a:off x="3924300" y="2828925"/>
            <a:ext cx="15875" cy="34925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7" name="object 47"/>
          <p:cNvSpPr>
            <a:spLocks/>
          </p:cNvSpPr>
          <p:nvPr/>
        </p:nvSpPr>
        <p:spPr bwMode="auto">
          <a:xfrm>
            <a:off x="3952875" y="2889250"/>
            <a:ext cx="17463" cy="34925"/>
          </a:xfrm>
          <a:custGeom>
            <a:avLst/>
            <a:gdLst>
              <a:gd name="T0" fmla="*/ 0 w 16510"/>
              <a:gd name="T1" fmla="*/ 0 h 34289"/>
              <a:gd name="T2" fmla="*/ 18483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8" name="object 48"/>
          <p:cNvSpPr>
            <a:spLocks/>
          </p:cNvSpPr>
          <p:nvPr/>
        </p:nvSpPr>
        <p:spPr bwMode="auto">
          <a:xfrm>
            <a:off x="3983038" y="2949575"/>
            <a:ext cx="15875" cy="33338"/>
          </a:xfrm>
          <a:custGeom>
            <a:avLst/>
            <a:gdLst>
              <a:gd name="T0" fmla="*/ 0 w 16510"/>
              <a:gd name="T1" fmla="*/ 0 h 34289"/>
              <a:gd name="T2" fmla="*/ 15245 w 16510"/>
              <a:gd name="T3" fmla="*/ 3241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48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09" name="object 49"/>
          <p:cNvSpPr>
            <a:spLocks/>
          </p:cNvSpPr>
          <p:nvPr/>
        </p:nvSpPr>
        <p:spPr bwMode="auto">
          <a:xfrm>
            <a:off x="4010025" y="3008313"/>
            <a:ext cx="17463" cy="34925"/>
          </a:xfrm>
          <a:custGeom>
            <a:avLst/>
            <a:gdLst>
              <a:gd name="T0" fmla="*/ 0 w 16510"/>
              <a:gd name="T1" fmla="*/ 0 h 34289"/>
              <a:gd name="T2" fmla="*/ 18483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0" name="object 50"/>
          <p:cNvSpPr>
            <a:spLocks/>
          </p:cNvSpPr>
          <p:nvPr/>
        </p:nvSpPr>
        <p:spPr bwMode="auto">
          <a:xfrm>
            <a:off x="4040188" y="3068638"/>
            <a:ext cx="15875" cy="33337"/>
          </a:xfrm>
          <a:custGeom>
            <a:avLst/>
            <a:gdLst>
              <a:gd name="T0" fmla="*/ 0 w 16510"/>
              <a:gd name="T1" fmla="*/ 0 h 34289"/>
              <a:gd name="T2" fmla="*/ 15245 w 16510"/>
              <a:gd name="T3" fmla="*/ 32411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48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1" name="object 51"/>
          <p:cNvSpPr>
            <a:spLocks/>
          </p:cNvSpPr>
          <p:nvPr/>
        </p:nvSpPr>
        <p:spPr bwMode="auto">
          <a:xfrm>
            <a:off x="4067175" y="3127375"/>
            <a:ext cx="17463" cy="34925"/>
          </a:xfrm>
          <a:custGeom>
            <a:avLst/>
            <a:gdLst>
              <a:gd name="T0" fmla="*/ 0 w 16510"/>
              <a:gd name="T1" fmla="*/ 0 h 34289"/>
              <a:gd name="T2" fmla="*/ 18483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2" name="object 52"/>
          <p:cNvSpPr>
            <a:spLocks/>
          </p:cNvSpPr>
          <p:nvPr/>
        </p:nvSpPr>
        <p:spPr bwMode="auto">
          <a:xfrm>
            <a:off x="4097338" y="3187700"/>
            <a:ext cx="15875" cy="34925"/>
          </a:xfrm>
          <a:custGeom>
            <a:avLst/>
            <a:gdLst>
              <a:gd name="T0" fmla="*/ 0 w 16510"/>
              <a:gd name="T1" fmla="*/ 0 h 34289"/>
              <a:gd name="T2" fmla="*/ 15245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48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3" name="object 53"/>
          <p:cNvSpPr>
            <a:spLocks/>
          </p:cNvSpPr>
          <p:nvPr/>
        </p:nvSpPr>
        <p:spPr bwMode="auto">
          <a:xfrm>
            <a:off x="4125913" y="3248025"/>
            <a:ext cx="17462" cy="33338"/>
          </a:xfrm>
          <a:custGeom>
            <a:avLst/>
            <a:gdLst>
              <a:gd name="T0" fmla="*/ 0 w 16510"/>
              <a:gd name="T1" fmla="*/ 0 h 34289"/>
              <a:gd name="T2" fmla="*/ 18481 w 16510"/>
              <a:gd name="T3" fmla="*/ 3241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4" name="object 54"/>
          <p:cNvSpPr>
            <a:spLocks/>
          </p:cNvSpPr>
          <p:nvPr/>
        </p:nvSpPr>
        <p:spPr bwMode="auto">
          <a:xfrm>
            <a:off x="4154488" y="3306763"/>
            <a:ext cx="17462" cy="34925"/>
          </a:xfrm>
          <a:custGeom>
            <a:avLst/>
            <a:gdLst>
              <a:gd name="T0" fmla="*/ 0 w 17779"/>
              <a:gd name="T1" fmla="*/ 0 h 34289"/>
              <a:gd name="T2" fmla="*/ 17141 w 17779"/>
              <a:gd name="T3" fmla="*/ 35573 h 34289"/>
              <a:gd name="T4" fmla="*/ 0 60000 65536"/>
              <a:gd name="T5" fmla="*/ 0 60000 65536"/>
              <a:gd name="T6" fmla="*/ 0 w 17779"/>
              <a:gd name="T7" fmla="*/ 0 h 34289"/>
              <a:gd name="T8" fmla="*/ 17779 w 17779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779" h="34289">
                <a:moveTo>
                  <a:pt x="0" y="0"/>
                </a:moveTo>
                <a:lnTo>
                  <a:pt x="1776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5" name="object 55"/>
          <p:cNvSpPr>
            <a:spLocks/>
          </p:cNvSpPr>
          <p:nvPr/>
        </p:nvSpPr>
        <p:spPr bwMode="auto">
          <a:xfrm>
            <a:off x="4183063" y="3367088"/>
            <a:ext cx="17462" cy="33337"/>
          </a:xfrm>
          <a:custGeom>
            <a:avLst/>
            <a:gdLst>
              <a:gd name="T0" fmla="*/ 0 w 16510"/>
              <a:gd name="T1" fmla="*/ 0 h 34289"/>
              <a:gd name="T2" fmla="*/ 18481 w 16510"/>
              <a:gd name="T3" fmla="*/ 32411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6" name="object 56"/>
          <p:cNvSpPr>
            <a:spLocks/>
          </p:cNvSpPr>
          <p:nvPr/>
        </p:nvSpPr>
        <p:spPr bwMode="auto">
          <a:xfrm>
            <a:off x="4213225" y="3425825"/>
            <a:ext cx="15875" cy="34925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7" name="object 57"/>
          <p:cNvSpPr>
            <a:spLocks/>
          </p:cNvSpPr>
          <p:nvPr/>
        </p:nvSpPr>
        <p:spPr bwMode="auto">
          <a:xfrm>
            <a:off x="4240213" y="3486150"/>
            <a:ext cx="17462" cy="34925"/>
          </a:xfrm>
          <a:custGeom>
            <a:avLst/>
            <a:gdLst>
              <a:gd name="T0" fmla="*/ 0 w 16510"/>
              <a:gd name="T1" fmla="*/ 0 h 34289"/>
              <a:gd name="T2" fmla="*/ 18481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8" name="object 58"/>
          <p:cNvSpPr>
            <a:spLocks/>
          </p:cNvSpPr>
          <p:nvPr/>
        </p:nvSpPr>
        <p:spPr bwMode="auto">
          <a:xfrm>
            <a:off x="4270375" y="3546475"/>
            <a:ext cx="15875" cy="33338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241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19" name="object 59"/>
          <p:cNvSpPr>
            <a:spLocks/>
          </p:cNvSpPr>
          <p:nvPr/>
        </p:nvSpPr>
        <p:spPr bwMode="auto">
          <a:xfrm>
            <a:off x="4298950" y="3605213"/>
            <a:ext cx="15875" cy="34925"/>
          </a:xfrm>
          <a:custGeom>
            <a:avLst/>
            <a:gdLst>
              <a:gd name="T0" fmla="*/ 0 w 16510"/>
              <a:gd name="T1" fmla="*/ 0 h 34289"/>
              <a:gd name="T2" fmla="*/ 15245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48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0" name="object 60"/>
          <p:cNvSpPr>
            <a:spLocks/>
          </p:cNvSpPr>
          <p:nvPr/>
        </p:nvSpPr>
        <p:spPr bwMode="auto">
          <a:xfrm>
            <a:off x="4327525" y="3665538"/>
            <a:ext cx="15875" cy="33337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2411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1" name="object 61"/>
          <p:cNvSpPr>
            <a:spLocks/>
          </p:cNvSpPr>
          <p:nvPr/>
        </p:nvSpPr>
        <p:spPr bwMode="auto">
          <a:xfrm>
            <a:off x="4356100" y="3724275"/>
            <a:ext cx="15875" cy="34925"/>
          </a:xfrm>
          <a:custGeom>
            <a:avLst/>
            <a:gdLst>
              <a:gd name="T0" fmla="*/ 0 w 16510"/>
              <a:gd name="T1" fmla="*/ 0 h 34289"/>
              <a:gd name="T2" fmla="*/ 15245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48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2" name="object 62"/>
          <p:cNvSpPr>
            <a:spLocks/>
          </p:cNvSpPr>
          <p:nvPr/>
        </p:nvSpPr>
        <p:spPr bwMode="auto">
          <a:xfrm>
            <a:off x="4384675" y="3784600"/>
            <a:ext cx="15875" cy="34925"/>
          </a:xfrm>
          <a:custGeom>
            <a:avLst/>
            <a:gdLst>
              <a:gd name="T0" fmla="*/ 0 w 15239"/>
              <a:gd name="T1" fmla="*/ 0 h 34289"/>
              <a:gd name="T2" fmla="*/ 16538 w 15239"/>
              <a:gd name="T3" fmla="*/ 35567 h 34289"/>
              <a:gd name="T4" fmla="*/ 0 60000 65536"/>
              <a:gd name="T5" fmla="*/ 0 60000 65536"/>
              <a:gd name="T6" fmla="*/ 0 w 15239"/>
              <a:gd name="T7" fmla="*/ 0 h 34289"/>
              <a:gd name="T8" fmla="*/ 15239 w 15239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239" h="34289">
                <a:moveTo>
                  <a:pt x="0" y="0"/>
                </a:moveTo>
                <a:lnTo>
                  <a:pt x="15239" y="34283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3" name="object 63"/>
          <p:cNvSpPr>
            <a:spLocks/>
          </p:cNvSpPr>
          <p:nvPr/>
        </p:nvSpPr>
        <p:spPr bwMode="auto">
          <a:xfrm>
            <a:off x="4413250" y="3844925"/>
            <a:ext cx="15875" cy="33338"/>
          </a:xfrm>
          <a:custGeom>
            <a:avLst/>
            <a:gdLst>
              <a:gd name="T0" fmla="*/ 0 w 16510"/>
              <a:gd name="T1" fmla="*/ 0 h 34289"/>
              <a:gd name="T2" fmla="*/ 15245 w 16510"/>
              <a:gd name="T3" fmla="*/ 3241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48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4" name="object 64"/>
          <p:cNvSpPr>
            <a:spLocks/>
          </p:cNvSpPr>
          <p:nvPr/>
        </p:nvSpPr>
        <p:spPr bwMode="auto">
          <a:xfrm>
            <a:off x="4441825" y="3903663"/>
            <a:ext cx="17463" cy="34925"/>
          </a:xfrm>
          <a:custGeom>
            <a:avLst/>
            <a:gdLst>
              <a:gd name="T0" fmla="*/ 0 w 16510"/>
              <a:gd name="T1" fmla="*/ 0 h 34289"/>
              <a:gd name="T2" fmla="*/ 18483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5" name="object 65"/>
          <p:cNvSpPr>
            <a:spLocks/>
          </p:cNvSpPr>
          <p:nvPr/>
        </p:nvSpPr>
        <p:spPr bwMode="auto">
          <a:xfrm>
            <a:off x="4470400" y="3963988"/>
            <a:ext cx="15875" cy="33337"/>
          </a:xfrm>
          <a:custGeom>
            <a:avLst/>
            <a:gdLst>
              <a:gd name="T0" fmla="*/ 0 w 16510"/>
              <a:gd name="T1" fmla="*/ 0 h 34289"/>
              <a:gd name="T2" fmla="*/ 15245 w 16510"/>
              <a:gd name="T3" fmla="*/ 32411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48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6" name="object 66"/>
          <p:cNvSpPr>
            <a:spLocks/>
          </p:cNvSpPr>
          <p:nvPr/>
        </p:nvSpPr>
        <p:spPr bwMode="auto">
          <a:xfrm>
            <a:off x="4498975" y="4022725"/>
            <a:ext cx="17463" cy="34925"/>
          </a:xfrm>
          <a:custGeom>
            <a:avLst/>
            <a:gdLst>
              <a:gd name="T0" fmla="*/ 0 w 16510"/>
              <a:gd name="T1" fmla="*/ 0 h 34289"/>
              <a:gd name="T2" fmla="*/ 18483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7" name="object 67"/>
          <p:cNvSpPr>
            <a:spLocks/>
          </p:cNvSpPr>
          <p:nvPr/>
        </p:nvSpPr>
        <p:spPr bwMode="auto">
          <a:xfrm>
            <a:off x="4529138" y="4083050"/>
            <a:ext cx="14287" cy="34925"/>
          </a:xfrm>
          <a:custGeom>
            <a:avLst/>
            <a:gdLst>
              <a:gd name="T0" fmla="*/ 0 w 15239"/>
              <a:gd name="T1" fmla="*/ 0 h 34289"/>
              <a:gd name="T2" fmla="*/ 13394 w 15239"/>
              <a:gd name="T3" fmla="*/ 35573 h 34289"/>
              <a:gd name="T4" fmla="*/ 0 60000 65536"/>
              <a:gd name="T5" fmla="*/ 0 60000 65536"/>
              <a:gd name="T6" fmla="*/ 0 w 15239"/>
              <a:gd name="T7" fmla="*/ 0 h 34289"/>
              <a:gd name="T8" fmla="*/ 15239 w 15239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239" h="34289">
                <a:moveTo>
                  <a:pt x="0" y="0"/>
                </a:moveTo>
                <a:lnTo>
                  <a:pt x="1523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8" name="object 68"/>
          <p:cNvSpPr>
            <a:spLocks/>
          </p:cNvSpPr>
          <p:nvPr/>
        </p:nvSpPr>
        <p:spPr bwMode="auto">
          <a:xfrm>
            <a:off x="4556125" y="4143375"/>
            <a:ext cx="17463" cy="33338"/>
          </a:xfrm>
          <a:custGeom>
            <a:avLst/>
            <a:gdLst>
              <a:gd name="T0" fmla="*/ 0 w 16510"/>
              <a:gd name="T1" fmla="*/ 0 h 34289"/>
              <a:gd name="T2" fmla="*/ 18483 w 16510"/>
              <a:gd name="T3" fmla="*/ 3241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29" name="object 69"/>
          <p:cNvSpPr>
            <a:spLocks/>
          </p:cNvSpPr>
          <p:nvPr/>
        </p:nvSpPr>
        <p:spPr bwMode="auto">
          <a:xfrm>
            <a:off x="4586288" y="4202113"/>
            <a:ext cx="15875" cy="34925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30" name="object 70"/>
          <p:cNvSpPr>
            <a:spLocks/>
          </p:cNvSpPr>
          <p:nvPr/>
        </p:nvSpPr>
        <p:spPr bwMode="auto">
          <a:xfrm>
            <a:off x="4613275" y="4262438"/>
            <a:ext cx="17463" cy="33337"/>
          </a:xfrm>
          <a:custGeom>
            <a:avLst/>
            <a:gdLst>
              <a:gd name="T0" fmla="*/ 0 w 16510"/>
              <a:gd name="T1" fmla="*/ 0 h 34289"/>
              <a:gd name="T2" fmla="*/ 18483 w 16510"/>
              <a:gd name="T3" fmla="*/ 32411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31" name="object 71"/>
          <p:cNvSpPr>
            <a:spLocks/>
          </p:cNvSpPr>
          <p:nvPr/>
        </p:nvSpPr>
        <p:spPr bwMode="auto">
          <a:xfrm>
            <a:off x="4643438" y="4321175"/>
            <a:ext cx="15875" cy="34925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32" name="object 72"/>
          <p:cNvSpPr>
            <a:spLocks/>
          </p:cNvSpPr>
          <p:nvPr/>
        </p:nvSpPr>
        <p:spPr bwMode="auto">
          <a:xfrm>
            <a:off x="4672013" y="4381500"/>
            <a:ext cx="17462" cy="34925"/>
          </a:xfrm>
          <a:custGeom>
            <a:avLst/>
            <a:gdLst>
              <a:gd name="T0" fmla="*/ 0 w 16510"/>
              <a:gd name="T1" fmla="*/ 0 h 34289"/>
              <a:gd name="T2" fmla="*/ 18446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48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33" name="object 73"/>
          <p:cNvSpPr>
            <a:spLocks/>
          </p:cNvSpPr>
          <p:nvPr/>
        </p:nvSpPr>
        <p:spPr bwMode="auto">
          <a:xfrm>
            <a:off x="4700588" y="4441825"/>
            <a:ext cx="15875" cy="33338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241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34" name="object 74"/>
          <p:cNvSpPr>
            <a:spLocks/>
          </p:cNvSpPr>
          <p:nvPr/>
        </p:nvSpPr>
        <p:spPr bwMode="auto">
          <a:xfrm>
            <a:off x="4729163" y="4500563"/>
            <a:ext cx="17462" cy="34925"/>
          </a:xfrm>
          <a:custGeom>
            <a:avLst/>
            <a:gdLst>
              <a:gd name="T0" fmla="*/ 0 w 16510"/>
              <a:gd name="T1" fmla="*/ 0 h 34289"/>
              <a:gd name="T2" fmla="*/ 18446 w 16510"/>
              <a:gd name="T3" fmla="*/ 35573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489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35" name="object 75"/>
          <p:cNvSpPr>
            <a:spLocks/>
          </p:cNvSpPr>
          <p:nvPr/>
        </p:nvSpPr>
        <p:spPr bwMode="auto">
          <a:xfrm>
            <a:off x="4759325" y="4560888"/>
            <a:ext cx="15875" cy="33337"/>
          </a:xfrm>
          <a:custGeom>
            <a:avLst/>
            <a:gdLst>
              <a:gd name="T0" fmla="*/ 0 w 16510"/>
              <a:gd name="T1" fmla="*/ 0 h 34289"/>
              <a:gd name="T2" fmla="*/ 15274 w 16510"/>
              <a:gd name="T3" fmla="*/ 32411 h 34289"/>
              <a:gd name="T4" fmla="*/ 0 60000 65536"/>
              <a:gd name="T5" fmla="*/ 0 60000 65536"/>
              <a:gd name="T6" fmla="*/ 0 w 16510"/>
              <a:gd name="T7" fmla="*/ 0 h 34289"/>
              <a:gd name="T8" fmla="*/ 16510 w 16510"/>
              <a:gd name="T9" fmla="*/ 34289 h 342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10" h="34289">
                <a:moveTo>
                  <a:pt x="0" y="0"/>
                </a:moveTo>
                <a:lnTo>
                  <a:pt x="16520" y="34289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36" name="object 76"/>
          <p:cNvSpPr>
            <a:spLocks/>
          </p:cNvSpPr>
          <p:nvPr/>
        </p:nvSpPr>
        <p:spPr bwMode="auto">
          <a:xfrm>
            <a:off x="4786313" y="4619625"/>
            <a:ext cx="14287" cy="28575"/>
          </a:xfrm>
          <a:custGeom>
            <a:avLst/>
            <a:gdLst>
              <a:gd name="T0" fmla="*/ 0 w 13970"/>
              <a:gd name="T1" fmla="*/ 0 h 27939"/>
              <a:gd name="T2" fmla="*/ 14600 w 13970"/>
              <a:gd name="T3" fmla="*/ 29231 h 27939"/>
              <a:gd name="T4" fmla="*/ 0 60000 65536"/>
              <a:gd name="T5" fmla="*/ 0 60000 65536"/>
              <a:gd name="T6" fmla="*/ 0 w 13970"/>
              <a:gd name="T7" fmla="*/ 0 h 27939"/>
              <a:gd name="T8" fmla="*/ 13970 w 13970"/>
              <a:gd name="T9" fmla="*/ 27939 h 279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970" h="27939">
                <a:moveTo>
                  <a:pt x="0" y="0"/>
                </a:moveTo>
                <a:lnTo>
                  <a:pt x="13959" y="27944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63588" y="3043238"/>
            <a:ext cx="917575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spc="-35" dirty="0">
                <a:solidFill>
                  <a:srgbClr val="FF3200"/>
                </a:solidFill>
                <a:latin typeface="Arial"/>
                <a:cs typeface="Arial"/>
              </a:rPr>
              <a:t>M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sz="1600"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sz="1600"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3200"/>
                </a:solidFill>
                <a:latin typeface="Arial"/>
                <a:cs typeface="Arial"/>
              </a:rPr>
              <a:t>±</a:t>
            </a:r>
            <a:r>
              <a:rPr sz="1600" spc="-15" dirty="0">
                <a:solidFill>
                  <a:srgbClr val="FF3200"/>
                </a:solidFill>
                <a:latin typeface="Arial"/>
                <a:cs typeface="Arial"/>
              </a:rPr>
              <a:t>1,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0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897188" y="2281238"/>
            <a:ext cx="806450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spc="-25" dirty="0">
                <a:solidFill>
                  <a:srgbClr val="FF3200"/>
                </a:solidFill>
                <a:latin typeface="Arial"/>
                <a:cs typeface="Arial"/>
              </a:rPr>
              <a:t>M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8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sz="1600" spc="4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3200"/>
                </a:solidFill>
                <a:latin typeface="Arial"/>
                <a:cs typeface="Arial"/>
              </a:rPr>
              <a:t>±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1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049588" y="3500438"/>
            <a:ext cx="636587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spc="-35" dirty="0">
                <a:solidFill>
                  <a:srgbClr val="FF3200"/>
                </a:solidFill>
                <a:latin typeface="Arial"/>
                <a:cs typeface="Arial"/>
              </a:rPr>
              <a:t>M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sz="1600"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sz="1600" spc="4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0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183188" y="4721225"/>
            <a:ext cx="704850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spc="-35" dirty="0">
                <a:solidFill>
                  <a:srgbClr val="FF3200"/>
                </a:solidFill>
                <a:latin typeface="Arial"/>
                <a:cs typeface="Arial"/>
              </a:rPr>
              <a:t>M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sz="1600"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sz="1600" spc="4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3200"/>
                </a:solidFill>
                <a:latin typeface="Arial"/>
                <a:cs typeface="Arial"/>
              </a:rPr>
              <a:t>-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1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029200" y="3578225"/>
            <a:ext cx="638175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spc="-25" dirty="0">
                <a:solidFill>
                  <a:srgbClr val="FF3200"/>
                </a:solidFill>
                <a:latin typeface="Arial"/>
                <a:cs typeface="Arial"/>
              </a:rPr>
              <a:t>M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sz="1600"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sz="1600" spc="4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0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802188" y="1824038"/>
            <a:ext cx="755650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spc="-35" dirty="0">
                <a:solidFill>
                  <a:srgbClr val="FF3200"/>
                </a:solidFill>
                <a:latin typeface="Arial"/>
                <a:cs typeface="Arial"/>
              </a:rPr>
              <a:t>M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sz="1600"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sz="1600" spc="5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FF3200"/>
                </a:solidFill>
                <a:latin typeface="Arial"/>
                <a:cs typeface="Arial"/>
              </a:rPr>
              <a:t>+</a:t>
            </a:r>
            <a:r>
              <a:rPr sz="1600" dirty="0">
                <a:solidFill>
                  <a:srgbClr val="FF3200"/>
                </a:solidFill>
                <a:latin typeface="Arial"/>
                <a:cs typeface="Arial"/>
              </a:rPr>
              <a:t>1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030788" y="2897188"/>
            <a:ext cx="1017587" cy="293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pc="-20" dirty="0">
                <a:solidFill>
                  <a:srgbClr val="FF0065"/>
                </a:solidFill>
                <a:latin typeface="Arial"/>
                <a:cs typeface="Arial"/>
              </a:rPr>
              <a:t>∆E</a:t>
            </a:r>
            <a:r>
              <a:rPr sz="1575" spc="-15" baseline="-23809" dirty="0">
                <a:solidFill>
                  <a:srgbClr val="FF0065"/>
                </a:solidFill>
                <a:latin typeface="Arial"/>
                <a:cs typeface="Arial"/>
              </a:rPr>
              <a:t>1</a:t>
            </a:r>
            <a:r>
              <a:rPr sz="1575" baseline="-23809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z="1575" spc="-44" baseline="-23809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FF0065"/>
                </a:solidFill>
                <a:latin typeface="Arial"/>
                <a:cs typeface="Arial"/>
              </a:rPr>
              <a:t>=</a:t>
            </a:r>
            <a:r>
              <a:rPr spc="55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pc="-20" dirty="0">
                <a:solidFill>
                  <a:srgbClr val="FF0065"/>
                </a:solidFill>
                <a:latin typeface="Arial"/>
                <a:cs typeface="Arial"/>
              </a:rPr>
              <a:t>∆</a:t>
            </a:r>
            <a:r>
              <a:rPr spc="-10" dirty="0">
                <a:solidFill>
                  <a:srgbClr val="FF0065"/>
                </a:solidFill>
                <a:latin typeface="Arial"/>
                <a:cs typeface="Arial"/>
              </a:rPr>
              <a:t>E</a:t>
            </a:r>
            <a:r>
              <a:rPr sz="1575" spc="-15" baseline="-23809" dirty="0">
                <a:solidFill>
                  <a:srgbClr val="FF0065"/>
                </a:solidFill>
                <a:latin typeface="Arial"/>
                <a:cs typeface="Arial"/>
              </a:rPr>
              <a:t>2</a:t>
            </a:r>
            <a:endParaRPr sz="1575" baseline="-238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85800" y="5700713"/>
            <a:ext cx="752475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spc="-10" dirty="0">
                <a:solidFill>
                  <a:srgbClr val="00FF00"/>
                </a:solidFill>
                <a:latin typeface="Arial"/>
                <a:cs typeface="Arial"/>
              </a:rPr>
              <a:t>Z</a:t>
            </a:r>
            <a:r>
              <a:rPr sz="1600" b="1" spc="-20" dirty="0">
                <a:solidFill>
                  <a:srgbClr val="00FF00"/>
                </a:solidFill>
                <a:latin typeface="Arial"/>
                <a:cs typeface="Arial"/>
              </a:rPr>
              <a:t>F</a:t>
            </a:r>
            <a:r>
              <a:rPr sz="1600" b="1" spc="-15" dirty="0">
                <a:solidFill>
                  <a:srgbClr val="00FF00"/>
                </a:solidFill>
                <a:latin typeface="Arial"/>
                <a:cs typeface="Arial"/>
              </a:rPr>
              <a:t>S</a:t>
            </a:r>
            <a:r>
              <a:rPr sz="1600" b="1" spc="40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FF00"/>
                </a:solidFill>
                <a:latin typeface="Arial"/>
                <a:cs typeface="Arial"/>
              </a:rPr>
              <a:t>=</a:t>
            </a:r>
            <a:r>
              <a:rPr sz="1600" b="1" spc="40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FF00"/>
                </a:solidFill>
                <a:latin typeface="Arial"/>
                <a:cs typeface="Arial"/>
              </a:rPr>
              <a:t>0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445" name="object 85"/>
          <p:cNvSpPr>
            <a:spLocks/>
          </p:cNvSpPr>
          <p:nvPr/>
        </p:nvSpPr>
        <p:spPr bwMode="auto">
          <a:xfrm>
            <a:off x="4876800" y="3498850"/>
            <a:ext cx="0" cy="1001713"/>
          </a:xfrm>
          <a:custGeom>
            <a:avLst/>
            <a:gdLst>
              <a:gd name="T0" fmla="*/ 1001391 h 1002029"/>
              <a:gd name="T1" fmla="*/ 0 h 1002029"/>
              <a:gd name="T2" fmla="*/ 0 60000 65536"/>
              <a:gd name="T3" fmla="*/ 0 60000 65536"/>
              <a:gd name="T4" fmla="*/ 0 h 1002029"/>
              <a:gd name="T5" fmla="*/ 1002029 h 1002029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1002029">
                <a:moveTo>
                  <a:pt x="0" y="1002023"/>
                </a:moveTo>
                <a:lnTo>
                  <a:pt x="0" y="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46" name="object 86"/>
          <p:cNvSpPr>
            <a:spLocks/>
          </p:cNvSpPr>
          <p:nvPr/>
        </p:nvSpPr>
        <p:spPr bwMode="auto">
          <a:xfrm>
            <a:off x="4838700" y="4495800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6200"/>
              <a:gd name="T14" fmla="*/ 76200 w 76200"/>
              <a:gd name="T15" fmla="*/ 76200 h 76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47" name="object 87"/>
          <p:cNvSpPr>
            <a:spLocks/>
          </p:cNvSpPr>
          <p:nvPr/>
        </p:nvSpPr>
        <p:spPr bwMode="auto">
          <a:xfrm>
            <a:off x="4838700" y="3429000"/>
            <a:ext cx="76200" cy="74613"/>
          </a:xfrm>
          <a:custGeom>
            <a:avLst/>
            <a:gdLst>
              <a:gd name="T0" fmla="*/ 38099 w 76200"/>
              <a:gd name="T1" fmla="*/ 0 h 74929"/>
              <a:gd name="T2" fmla="*/ 0 w 76200"/>
              <a:gd name="T3" fmla="*/ 74288 h 74929"/>
              <a:gd name="T4" fmla="*/ 76199 w 76200"/>
              <a:gd name="T5" fmla="*/ 74288 h 74929"/>
              <a:gd name="T6" fmla="*/ 38099 w 76200"/>
              <a:gd name="T7" fmla="*/ 0 h 74929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4929"/>
              <a:gd name="T14" fmla="*/ 76200 w 76200"/>
              <a:gd name="T15" fmla="*/ 74929 h 749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4929">
                <a:moveTo>
                  <a:pt x="38099" y="0"/>
                </a:moveTo>
                <a:lnTo>
                  <a:pt x="0" y="74919"/>
                </a:lnTo>
                <a:lnTo>
                  <a:pt x="76199" y="74919"/>
                </a:lnTo>
                <a:lnTo>
                  <a:pt x="38099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48" name="object 88"/>
          <p:cNvSpPr>
            <a:spLocks/>
          </p:cNvSpPr>
          <p:nvPr/>
        </p:nvSpPr>
        <p:spPr bwMode="auto">
          <a:xfrm>
            <a:off x="4953000" y="2205038"/>
            <a:ext cx="0" cy="1154112"/>
          </a:xfrm>
          <a:custGeom>
            <a:avLst/>
            <a:gdLst>
              <a:gd name="T0" fmla="*/ 0 h 1153795"/>
              <a:gd name="T1" fmla="*/ 1153814 h 1153795"/>
              <a:gd name="T2" fmla="*/ 0 60000 65536"/>
              <a:gd name="T3" fmla="*/ 0 60000 65536"/>
              <a:gd name="T4" fmla="*/ 0 h 1153795"/>
              <a:gd name="T5" fmla="*/ 1153795 h 1153795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1153795">
                <a:moveTo>
                  <a:pt x="0" y="0"/>
                </a:moveTo>
                <a:lnTo>
                  <a:pt x="0" y="115318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49" name="object 89"/>
          <p:cNvSpPr>
            <a:spLocks/>
          </p:cNvSpPr>
          <p:nvPr/>
        </p:nvSpPr>
        <p:spPr bwMode="auto">
          <a:xfrm>
            <a:off x="4914900" y="2133600"/>
            <a:ext cx="76200" cy="76200"/>
          </a:xfrm>
          <a:custGeom>
            <a:avLst/>
            <a:gdLst>
              <a:gd name="T0" fmla="*/ 38099 w 76200"/>
              <a:gd name="T1" fmla="*/ 0 h 76200"/>
              <a:gd name="T2" fmla="*/ 0 w 76200"/>
              <a:gd name="T3" fmla="*/ 76199 h 76200"/>
              <a:gd name="T4" fmla="*/ 76199 w 76200"/>
              <a:gd name="T5" fmla="*/ 76199 h 76200"/>
              <a:gd name="T6" fmla="*/ 380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6200"/>
              <a:gd name="T14" fmla="*/ 76200 w 76200"/>
              <a:gd name="T15" fmla="*/ 76200 h 76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6200">
                <a:moveTo>
                  <a:pt x="38099" y="0"/>
                </a:moveTo>
                <a:lnTo>
                  <a:pt x="0" y="76199"/>
                </a:lnTo>
                <a:lnTo>
                  <a:pt x="76199" y="76199"/>
                </a:lnTo>
                <a:lnTo>
                  <a:pt x="38099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0" name="object 90"/>
          <p:cNvSpPr>
            <a:spLocks/>
          </p:cNvSpPr>
          <p:nvPr/>
        </p:nvSpPr>
        <p:spPr bwMode="auto">
          <a:xfrm>
            <a:off x="4914900" y="3352800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6200"/>
              <a:gd name="T14" fmla="*/ 76200 w 76200"/>
              <a:gd name="T15" fmla="*/ 76200 h 76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1" name="object 91"/>
          <p:cNvSpPr>
            <a:spLocks/>
          </p:cNvSpPr>
          <p:nvPr/>
        </p:nvSpPr>
        <p:spPr bwMode="auto">
          <a:xfrm>
            <a:off x="6934200" y="3429000"/>
            <a:ext cx="1295400" cy="0"/>
          </a:xfrm>
          <a:custGeom>
            <a:avLst/>
            <a:gdLst>
              <a:gd name="T0" fmla="*/ 0 w 1295400"/>
              <a:gd name="T1" fmla="*/ 1295399 w 1295400"/>
              <a:gd name="T2" fmla="*/ 0 60000 65536"/>
              <a:gd name="T3" fmla="*/ 0 60000 65536"/>
              <a:gd name="T4" fmla="*/ 0 w 1295400"/>
              <a:gd name="T5" fmla="*/ 1295400 w 12954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295400">
                <a:moveTo>
                  <a:pt x="0" y="0"/>
                </a:moveTo>
                <a:lnTo>
                  <a:pt x="1295399" y="0"/>
                </a:lnTo>
              </a:path>
            </a:pathLst>
          </a:custGeom>
          <a:noFill/>
          <a:ln w="9344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2" name="object 92"/>
          <p:cNvSpPr>
            <a:spLocks/>
          </p:cNvSpPr>
          <p:nvPr/>
        </p:nvSpPr>
        <p:spPr bwMode="auto">
          <a:xfrm>
            <a:off x="6858000" y="4267200"/>
            <a:ext cx="1219200" cy="0"/>
          </a:xfrm>
          <a:custGeom>
            <a:avLst/>
            <a:gdLst>
              <a:gd name="T0" fmla="*/ 0 w 1219200"/>
              <a:gd name="T1" fmla="*/ 1219199 w 1219200"/>
              <a:gd name="T2" fmla="*/ 0 60000 65536"/>
              <a:gd name="T3" fmla="*/ 0 60000 65536"/>
              <a:gd name="T4" fmla="*/ 0 w 1219200"/>
              <a:gd name="T5" fmla="*/ 1219200 w 12192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219200">
                <a:moveTo>
                  <a:pt x="0" y="0"/>
                </a:moveTo>
                <a:lnTo>
                  <a:pt x="1219199" y="0"/>
                </a:lnTo>
              </a:path>
            </a:pathLst>
          </a:custGeom>
          <a:noFill/>
          <a:ln w="9344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3" name="object 93"/>
          <p:cNvSpPr>
            <a:spLocks/>
          </p:cNvSpPr>
          <p:nvPr/>
        </p:nvSpPr>
        <p:spPr bwMode="auto">
          <a:xfrm>
            <a:off x="6934200" y="1828800"/>
            <a:ext cx="1143000" cy="0"/>
          </a:xfrm>
          <a:custGeom>
            <a:avLst/>
            <a:gdLst>
              <a:gd name="T0" fmla="*/ 0 w 1143000"/>
              <a:gd name="T1" fmla="*/ 1142999 w 1143000"/>
              <a:gd name="T2" fmla="*/ 0 60000 65536"/>
              <a:gd name="T3" fmla="*/ 0 60000 65536"/>
              <a:gd name="T4" fmla="*/ 0 w 1143000"/>
              <a:gd name="T5" fmla="*/ 1143000 w 11430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143000">
                <a:moveTo>
                  <a:pt x="0" y="0"/>
                </a:moveTo>
                <a:lnTo>
                  <a:pt x="1142999" y="0"/>
                </a:lnTo>
              </a:path>
            </a:pathLst>
          </a:custGeom>
          <a:noFill/>
          <a:ln w="9344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4" name="object 94"/>
          <p:cNvSpPr>
            <a:spLocks/>
          </p:cNvSpPr>
          <p:nvPr/>
        </p:nvSpPr>
        <p:spPr bwMode="auto">
          <a:xfrm>
            <a:off x="5867400" y="2124075"/>
            <a:ext cx="36513" cy="9525"/>
          </a:xfrm>
          <a:custGeom>
            <a:avLst/>
            <a:gdLst>
              <a:gd name="T0" fmla="*/ 0 w 36829"/>
              <a:gd name="T1" fmla="*/ 8920 h 10160"/>
              <a:gd name="T2" fmla="*/ 36190 w 36829"/>
              <a:gd name="T3" fmla="*/ 0 h 10160"/>
              <a:gd name="T4" fmla="*/ 0 60000 65536"/>
              <a:gd name="T5" fmla="*/ 0 60000 65536"/>
              <a:gd name="T6" fmla="*/ 0 w 36829"/>
              <a:gd name="T7" fmla="*/ 0 h 10160"/>
              <a:gd name="T8" fmla="*/ 36829 w 36829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10160">
                <a:moveTo>
                  <a:pt x="0" y="10149"/>
                </a:moveTo>
                <a:lnTo>
                  <a:pt x="3681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5" name="object 95"/>
          <p:cNvSpPr>
            <a:spLocks/>
          </p:cNvSpPr>
          <p:nvPr/>
        </p:nvSpPr>
        <p:spPr bwMode="auto">
          <a:xfrm>
            <a:off x="5930900" y="2105025"/>
            <a:ext cx="38100" cy="9525"/>
          </a:xfrm>
          <a:custGeom>
            <a:avLst/>
            <a:gdLst>
              <a:gd name="T0" fmla="*/ 0 w 37464"/>
              <a:gd name="T1" fmla="*/ 8920 h 10160"/>
              <a:gd name="T2" fmla="*/ 38112 w 37464"/>
              <a:gd name="T3" fmla="*/ 0 h 10160"/>
              <a:gd name="T4" fmla="*/ 0 60000 65536"/>
              <a:gd name="T5" fmla="*/ 0 60000 65536"/>
              <a:gd name="T6" fmla="*/ 0 w 37464"/>
              <a:gd name="T7" fmla="*/ 0 h 10160"/>
              <a:gd name="T8" fmla="*/ 37464 w 37464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10160">
                <a:moveTo>
                  <a:pt x="0" y="10149"/>
                </a:moveTo>
                <a:lnTo>
                  <a:pt x="3685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6" name="object 96"/>
          <p:cNvSpPr>
            <a:spLocks/>
          </p:cNvSpPr>
          <p:nvPr/>
        </p:nvSpPr>
        <p:spPr bwMode="auto">
          <a:xfrm>
            <a:off x="5994400" y="2085975"/>
            <a:ext cx="36513" cy="11113"/>
          </a:xfrm>
          <a:custGeom>
            <a:avLst/>
            <a:gdLst>
              <a:gd name="T0" fmla="*/ 0 w 36829"/>
              <a:gd name="T1" fmla="*/ 10791 h 10794"/>
              <a:gd name="T2" fmla="*/ 36190 w 36829"/>
              <a:gd name="T3" fmla="*/ 0 h 10794"/>
              <a:gd name="T4" fmla="*/ 0 60000 65536"/>
              <a:gd name="T5" fmla="*/ 0 60000 65536"/>
              <a:gd name="T6" fmla="*/ 0 w 36829"/>
              <a:gd name="T7" fmla="*/ 0 h 10794"/>
              <a:gd name="T8" fmla="*/ 36829 w 36829"/>
              <a:gd name="T9" fmla="*/ 10794 h 107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10794">
                <a:moveTo>
                  <a:pt x="0" y="10180"/>
                </a:moveTo>
                <a:lnTo>
                  <a:pt x="3681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7" name="object 97"/>
          <p:cNvSpPr>
            <a:spLocks/>
          </p:cNvSpPr>
          <p:nvPr/>
        </p:nvSpPr>
        <p:spPr bwMode="auto">
          <a:xfrm>
            <a:off x="6057900" y="2068513"/>
            <a:ext cx="36513" cy="11112"/>
          </a:xfrm>
          <a:custGeom>
            <a:avLst/>
            <a:gdLst>
              <a:gd name="T0" fmla="*/ 0 w 36829"/>
              <a:gd name="T1" fmla="*/ 12140 h 10160"/>
              <a:gd name="T2" fmla="*/ 36190 w 36829"/>
              <a:gd name="T3" fmla="*/ 0 h 10160"/>
              <a:gd name="T4" fmla="*/ 0 60000 65536"/>
              <a:gd name="T5" fmla="*/ 0 60000 65536"/>
              <a:gd name="T6" fmla="*/ 0 w 36829"/>
              <a:gd name="T7" fmla="*/ 0 h 10160"/>
              <a:gd name="T8" fmla="*/ 36829 w 36829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10160">
                <a:moveTo>
                  <a:pt x="0" y="10149"/>
                </a:moveTo>
                <a:lnTo>
                  <a:pt x="3681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8" name="object 98"/>
          <p:cNvSpPr>
            <a:spLocks/>
          </p:cNvSpPr>
          <p:nvPr/>
        </p:nvSpPr>
        <p:spPr bwMode="auto">
          <a:xfrm>
            <a:off x="6122988" y="2049463"/>
            <a:ext cx="34925" cy="11112"/>
          </a:xfrm>
          <a:custGeom>
            <a:avLst/>
            <a:gdLst>
              <a:gd name="T0" fmla="*/ 0 w 35560"/>
              <a:gd name="T1" fmla="*/ 10802 h 11430"/>
              <a:gd name="T2" fmla="*/ 34311 w 35560"/>
              <a:gd name="T3" fmla="*/ 0 h 11430"/>
              <a:gd name="T4" fmla="*/ 0 60000 65536"/>
              <a:gd name="T5" fmla="*/ 0 60000 65536"/>
              <a:gd name="T6" fmla="*/ 0 w 35560"/>
              <a:gd name="T7" fmla="*/ 0 h 11430"/>
              <a:gd name="T8" fmla="*/ 35560 w 35560"/>
              <a:gd name="T9" fmla="*/ 11430 h 114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1430">
                <a:moveTo>
                  <a:pt x="0" y="11429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59" name="object 99"/>
          <p:cNvSpPr>
            <a:spLocks/>
          </p:cNvSpPr>
          <p:nvPr/>
        </p:nvSpPr>
        <p:spPr bwMode="auto">
          <a:xfrm>
            <a:off x="6186488" y="2032000"/>
            <a:ext cx="34925" cy="9525"/>
          </a:xfrm>
          <a:custGeom>
            <a:avLst/>
            <a:gdLst>
              <a:gd name="T0" fmla="*/ 0 w 35560"/>
              <a:gd name="T1" fmla="*/ 8920 h 10160"/>
              <a:gd name="T2" fmla="*/ 34311 w 35560"/>
              <a:gd name="T3" fmla="*/ 0 h 10160"/>
              <a:gd name="T4" fmla="*/ 0 60000 65536"/>
              <a:gd name="T5" fmla="*/ 0 60000 65536"/>
              <a:gd name="T6" fmla="*/ 0 w 35560"/>
              <a:gd name="T7" fmla="*/ 0 h 10160"/>
              <a:gd name="T8" fmla="*/ 35560 w 35560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0160">
                <a:moveTo>
                  <a:pt x="0" y="10149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0" name="object 100"/>
          <p:cNvSpPr>
            <a:spLocks/>
          </p:cNvSpPr>
          <p:nvPr/>
        </p:nvSpPr>
        <p:spPr bwMode="auto">
          <a:xfrm>
            <a:off x="6249988" y="2014538"/>
            <a:ext cx="34925" cy="11112"/>
          </a:xfrm>
          <a:custGeom>
            <a:avLst/>
            <a:gdLst>
              <a:gd name="T0" fmla="*/ 0 w 35560"/>
              <a:gd name="T1" fmla="*/ 10789 h 10794"/>
              <a:gd name="T2" fmla="*/ 34281 w 35560"/>
              <a:gd name="T3" fmla="*/ 0 h 10794"/>
              <a:gd name="T4" fmla="*/ 0 60000 65536"/>
              <a:gd name="T5" fmla="*/ 0 60000 65536"/>
              <a:gd name="T6" fmla="*/ 0 w 35560"/>
              <a:gd name="T7" fmla="*/ 0 h 10794"/>
              <a:gd name="T8" fmla="*/ 35560 w 35560"/>
              <a:gd name="T9" fmla="*/ 10794 h 107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0794">
                <a:moveTo>
                  <a:pt x="0" y="10180"/>
                </a:moveTo>
                <a:lnTo>
                  <a:pt x="3553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1" name="object 101"/>
          <p:cNvSpPr>
            <a:spLocks/>
          </p:cNvSpPr>
          <p:nvPr/>
        </p:nvSpPr>
        <p:spPr bwMode="auto">
          <a:xfrm>
            <a:off x="6313488" y="1995488"/>
            <a:ext cx="34925" cy="11112"/>
          </a:xfrm>
          <a:custGeom>
            <a:avLst/>
            <a:gdLst>
              <a:gd name="T0" fmla="*/ 0 w 35560"/>
              <a:gd name="T1" fmla="*/ 10789 h 10794"/>
              <a:gd name="T2" fmla="*/ 34311 w 35560"/>
              <a:gd name="T3" fmla="*/ 0 h 10794"/>
              <a:gd name="T4" fmla="*/ 0 60000 65536"/>
              <a:gd name="T5" fmla="*/ 0 60000 65536"/>
              <a:gd name="T6" fmla="*/ 0 w 35560"/>
              <a:gd name="T7" fmla="*/ 0 h 10794"/>
              <a:gd name="T8" fmla="*/ 35560 w 35560"/>
              <a:gd name="T9" fmla="*/ 10794 h 107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0794">
                <a:moveTo>
                  <a:pt x="0" y="10180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2" name="object 102"/>
          <p:cNvSpPr>
            <a:spLocks/>
          </p:cNvSpPr>
          <p:nvPr/>
        </p:nvSpPr>
        <p:spPr bwMode="auto">
          <a:xfrm>
            <a:off x="6376988" y="1978025"/>
            <a:ext cx="36512" cy="9525"/>
          </a:xfrm>
          <a:custGeom>
            <a:avLst/>
            <a:gdLst>
              <a:gd name="T0" fmla="*/ 0 w 37464"/>
              <a:gd name="T1" fmla="*/ 8920 h 10160"/>
              <a:gd name="T2" fmla="*/ 35001 w 37464"/>
              <a:gd name="T3" fmla="*/ 0 h 10160"/>
              <a:gd name="T4" fmla="*/ 0 60000 65536"/>
              <a:gd name="T5" fmla="*/ 0 60000 65536"/>
              <a:gd name="T6" fmla="*/ 0 w 37464"/>
              <a:gd name="T7" fmla="*/ 0 h 10160"/>
              <a:gd name="T8" fmla="*/ 37464 w 37464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10160">
                <a:moveTo>
                  <a:pt x="0" y="10149"/>
                </a:moveTo>
                <a:lnTo>
                  <a:pt x="3685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3" name="object 103"/>
          <p:cNvSpPr>
            <a:spLocks/>
          </p:cNvSpPr>
          <p:nvPr/>
        </p:nvSpPr>
        <p:spPr bwMode="auto">
          <a:xfrm>
            <a:off x="6440488" y="1958975"/>
            <a:ext cx="36512" cy="11113"/>
          </a:xfrm>
          <a:custGeom>
            <a:avLst/>
            <a:gdLst>
              <a:gd name="T0" fmla="*/ 0 w 36829"/>
              <a:gd name="T1" fmla="*/ 12142 h 10160"/>
              <a:gd name="T2" fmla="*/ 36188 w 36829"/>
              <a:gd name="T3" fmla="*/ 0 h 10160"/>
              <a:gd name="T4" fmla="*/ 0 60000 65536"/>
              <a:gd name="T5" fmla="*/ 0 60000 65536"/>
              <a:gd name="T6" fmla="*/ 0 w 36829"/>
              <a:gd name="T7" fmla="*/ 0 h 10160"/>
              <a:gd name="T8" fmla="*/ 36829 w 36829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10160">
                <a:moveTo>
                  <a:pt x="0" y="10149"/>
                </a:moveTo>
                <a:lnTo>
                  <a:pt x="3681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4" name="object 104"/>
          <p:cNvSpPr>
            <a:spLocks/>
          </p:cNvSpPr>
          <p:nvPr/>
        </p:nvSpPr>
        <p:spPr bwMode="auto">
          <a:xfrm>
            <a:off x="6503988" y="1939925"/>
            <a:ext cx="36512" cy="11113"/>
          </a:xfrm>
          <a:custGeom>
            <a:avLst/>
            <a:gdLst>
              <a:gd name="T0" fmla="*/ 0 w 36829"/>
              <a:gd name="T1" fmla="*/ 12142 h 10160"/>
              <a:gd name="T2" fmla="*/ 36188 w 36829"/>
              <a:gd name="T3" fmla="*/ 0 h 10160"/>
              <a:gd name="T4" fmla="*/ 0 60000 65536"/>
              <a:gd name="T5" fmla="*/ 0 60000 65536"/>
              <a:gd name="T6" fmla="*/ 0 w 36829"/>
              <a:gd name="T7" fmla="*/ 0 h 10160"/>
              <a:gd name="T8" fmla="*/ 36829 w 36829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10160">
                <a:moveTo>
                  <a:pt x="0" y="10149"/>
                </a:moveTo>
                <a:lnTo>
                  <a:pt x="3681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5" name="object 105"/>
          <p:cNvSpPr>
            <a:spLocks/>
          </p:cNvSpPr>
          <p:nvPr/>
        </p:nvSpPr>
        <p:spPr bwMode="auto">
          <a:xfrm>
            <a:off x="6569075" y="1922463"/>
            <a:ext cx="34925" cy="11112"/>
          </a:xfrm>
          <a:custGeom>
            <a:avLst/>
            <a:gdLst>
              <a:gd name="T0" fmla="*/ 0 w 35559"/>
              <a:gd name="T1" fmla="*/ 10789 h 10794"/>
              <a:gd name="T2" fmla="*/ 34313 w 35559"/>
              <a:gd name="T3" fmla="*/ 0 h 10794"/>
              <a:gd name="T4" fmla="*/ 0 60000 65536"/>
              <a:gd name="T5" fmla="*/ 0 60000 65536"/>
              <a:gd name="T6" fmla="*/ 0 w 35559"/>
              <a:gd name="T7" fmla="*/ 0 h 10794"/>
              <a:gd name="T8" fmla="*/ 35559 w 35559"/>
              <a:gd name="T9" fmla="*/ 10794 h 107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0794">
                <a:moveTo>
                  <a:pt x="0" y="10180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6" name="object 106"/>
          <p:cNvSpPr>
            <a:spLocks/>
          </p:cNvSpPr>
          <p:nvPr/>
        </p:nvSpPr>
        <p:spPr bwMode="auto">
          <a:xfrm>
            <a:off x="6632575" y="1905000"/>
            <a:ext cx="34925" cy="9525"/>
          </a:xfrm>
          <a:custGeom>
            <a:avLst/>
            <a:gdLst>
              <a:gd name="T0" fmla="*/ 0 w 35559"/>
              <a:gd name="T1" fmla="*/ 8920 h 10160"/>
              <a:gd name="T2" fmla="*/ 34313 w 35559"/>
              <a:gd name="T3" fmla="*/ 0 h 10160"/>
              <a:gd name="T4" fmla="*/ 0 60000 65536"/>
              <a:gd name="T5" fmla="*/ 0 60000 65536"/>
              <a:gd name="T6" fmla="*/ 0 w 35559"/>
              <a:gd name="T7" fmla="*/ 0 h 10160"/>
              <a:gd name="T8" fmla="*/ 35559 w 35559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0160">
                <a:moveTo>
                  <a:pt x="0" y="10149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7" name="object 107"/>
          <p:cNvSpPr>
            <a:spLocks/>
          </p:cNvSpPr>
          <p:nvPr/>
        </p:nvSpPr>
        <p:spPr bwMode="auto">
          <a:xfrm>
            <a:off x="6696075" y="1885950"/>
            <a:ext cx="36513" cy="11113"/>
          </a:xfrm>
          <a:custGeom>
            <a:avLst/>
            <a:gdLst>
              <a:gd name="T0" fmla="*/ 0 w 36829"/>
              <a:gd name="T1" fmla="*/ 10804 h 11430"/>
              <a:gd name="T2" fmla="*/ 36190 w 36829"/>
              <a:gd name="T3" fmla="*/ 0 h 11430"/>
              <a:gd name="T4" fmla="*/ 0 60000 65536"/>
              <a:gd name="T5" fmla="*/ 0 60000 65536"/>
              <a:gd name="T6" fmla="*/ 0 w 36829"/>
              <a:gd name="T7" fmla="*/ 0 h 11430"/>
              <a:gd name="T8" fmla="*/ 36829 w 36829"/>
              <a:gd name="T9" fmla="*/ 11430 h 114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11430">
                <a:moveTo>
                  <a:pt x="0" y="11429"/>
                </a:moveTo>
                <a:lnTo>
                  <a:pt x="3681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8" name="object 108"/>
          <p:cNvSpPr>
            <a:spLocks/>
          </p:cNvSpPr>
          <p:nvPr/>
        </p:nvSpPr>
        <p:spPr bwMode="auto">
          <a:xfrm>
            <a:off x="6759575" y="1868488"/>
            <a:ext cx="36513" cy="9525"/>
          </a:xfrm>
          <a:custGeom>
            <a:avLst/>
            <a:gdLst>
              <a:gd name="T0" fmla="*/ 0 w 36829"/>
              <a:gd name="T1" fmla="*/ 8920 h 10160"/>
              <a:gd name="T2" fmla="*/ 36190 w 36829"/>
              <a:gd name="T3" fmla="*/ 0 h 10160"/>
              <a:gd name="T4" fmla="*/ 0 60000 65536"/>
              <a:gd name="T5" fmla="*/ 0 60000 65536"/>
              <a:gd name="T6" fmla="*/ 0 w 36829"/>
              <a:gd name="T7" fmla="*/ 0 h 10160"/>
              <a:gd name="T8" fmla="*/ 36829 w 36829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10160">
                <a:moveTo>
                  <a:pt x="0" y="10149"/>
                </a:moveTo>
                <a:lnTo>
                  <a:pt x="3681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69" name="object 109"/>
          <p:cNvSpPr>
            <a:spLocks/>
          </p:cNvSpPr>
          <p:nvPr/>
        </p:nvSpPr>
        <p:spPr bwMode="auto">
          <a:xfrm>
            <a:off x="6823075" y="1851025"/>
            <a:ext cx="36513" cy="9525"/>
          </a:xfrm>
          <a:custGeom>
            <a:avLst/>
            <a:gdLst>
              <a:gd name="T0" fmla="*/ 0 w 37465"/>
              <a:gd name="T1" fmla="*/ 7927 h 10794"/>
              <a:gd name="T2" fmla="*/ 35001 w 37465"/>
              <a:gd name="T3" fmla="*/ 0 h 10794"/>
              <a:gd name="T4" fmla="*/ 0 60000 65536"/>
              <a:gd name="T5" fmla="*/ 0 60000 65536"/>
              <a:gd name="T6" fmla="*/ 0 w 37465"/>
              <a:gd name="T7" fmla="*/ 0 h 10794"/>
              <a:gd name="T8" fmla="*/ 37465 w 37465"/>
              <a:gd name="T9" fmla="*/ 10794 h 107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5" h="10794">
                <a:moveTo>
                  <a:pt x="0" y="10180"/>
                </a:moveTo>
                <a:lnTo>
                  <a:pt x="3685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0" name="object 110"/>
          <p:cNvSpPr>
            <a:spLocks/>
          </p:cNvSpPr>
          <p:nvPr/>
        </p:nvSpPr>
        <p:spPr bwMode="auto">
          <a:xfrm>
            <a:off x="6886575" y="1831975"/>
            <a:ext cx="36513" cy="9525"/>
          </a:xfrm>
          <a:custGeom>
            <a:avLst/>
            <a:gdLst>
              <a:gd name="T0" fmla="*/ 0 w 36829"/>
              <a:gd name="T1" fmla="*/ 7927 h 10794"/>
              <a:gd name="T2" fmla="*/ 36190 w 36829"/>
              <a:gd name="T3" fmla="*/ 0 h 10794"/>
              <a:gd name="T4" fmla="*/ 0 60000 65536"/>
              <a:gd name="T5" fmla="*/ 0 60000 65536"/>
              <a:gd name="T6" fmla="*/ 0 w 36829"/>
              <a:gd name="T7" fmla="*/ 0 h 10794"/>
              <a:gd name="T8" fmla="*/ 36829 w 36829"/>
              <a:gd name="T9" fmla="*/ 10794 h 107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10794">
                <a:moveTo>
                  <a:pt x="0" y="10180"/>
                </a:moveTo>
                <a:lnTo>
                  <a:pt x="3681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1" name="object 111"/>
          <p:cNvSpPr>
            <a:spLocks/>
          </p:cNvSpPr>
          <p:nvPr/>
        </p:nvSpPr>
        <p:spPr bwMode="auto">
          <a:xfrm>
            <a:off x="6019800" y="4559300"/>
            <a:ext cx="34925" cy="12700"/>
          </a:xfrm>
          <a:custGeom>
            <a:avLst/>
            <a:gdLst>
              <a:gd name="T0" fmla="*/ 0 w 35560"/>
              <a:gd name="T1" fmla="*/ 12704 h 12700"/>
              <a:gd name="T2" fmla="*/ 34311 w 35560"/>
              <a:gd name="T3" fmla="*/ 0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12704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2" name="object 112"/>
          <p:cNvSpPr>
            <a:spLocks/>
          </p:cNvSpPr>
          <p:nvPr/>
        </p:nvSpPr>
        <p:spPr bwMode="auto">
          <a:xfrm>
            <a:off x="6081713" y="4537075"/>
            <a:ext cx="36512" cy="12700"/>
          </a:xfrm>
          <a:custGeom>
            <a:avLst/>
            <a:gdLst>
              <a:gd name="T0" fmla="*/ 0 w 35560"/>
              <a:gd name="T1" fmla="*/ 12704 h 12700"/>
              <a:gd name="T2" fmla="*/ 37467 w 35560"/>
              <a:gd name="T3" fmla="*/ 0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12704"/>
                </a:moveTo>
                <a:lnTo>
                  <a:pt x="3553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3" name="object 113"/>
          <p:cNvSpPr>
            <a:spLocks/>
          </p:cNvSpPr>
          <p:nvPr/>
        </p:nvSpPr>
        <p:spPr bwMode="auto">
          <a:xfrm>
            <a:off x="6143625" y="4513263"/>
            <a:ext cx="36513" cy="12700"/>
          </a:xfrm>
          <a:custGeom>
            <a:avLst/>
            <a:gdLst>
              <a:gd name="T0" fmla="*/ 0 w 35560"/>
              <a:gd name="T1" fmla="*/ 12704 h 12700"/>
              <a:gd name="T2" fmla="*/ 37502 w 35560"/>
              <a:gd name="T3" fmla="*/ 0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12704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4" name="object 114"/>
          <p:cNvSpPr>
            <a:spLocks/>
          </p:cNvSpPr>
          <p:nvPr/>
        </p:nvSpPr>
        <p:spPr bwMode="auto">
          <a:xfrm>
            <a:off x="6207125" y="4491038"/>
            <a:ext cx="34925" cy="12700"/>
          </a:xfrm>
          <a:custGeom>
            <a:avLst/>
            <a:gdLst>
              <a:gd name="T0" fmla="*/ 0 w 35560"/>
              <a:gd name="T1" fmla="*/ 12704 h 12700"/>
              <a:gd name="T2" fmla="*/ 34311 w 35560"/>
              <a:gd name="T3" fmla="*/ 0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12704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5" name="object 115"/>
          <p:cNvSpPr>
            <a:spLocks/>
          </p:cNvSpPr>
          <p:nvPr/>
        </p:nvSpPr>
        <p:spPr bwMode="auto">
          <a:xfrm>
            <a:off x="6269038" y="4467225"/>
            <a:ext cx="34925" cy="12700"/>
          </a:xfrm>
          <a:custGeom>
            <a:avLst/>
            <a:gdLst>
              <a:gd name="T0" fmla="*/ 0 w 35560"/>
              <a:gd name="T1" fmla="*/ 12704 h 12700"/>
              <a:gd name="T2" fmla="*/ 34281 w 35560"/>
              <a:gd name="T3" fmla="*/ 0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12704"/>
                </a:moveTo>
                <a:lnTo>
                  <a:pt x="3553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6" name="object 116"/>
          <p:cNvSpPr>
            <a:spLocks/>
          </p:cNvSpPr>
          <p:nvPr/>
        </p:nvSpPr>
        <p:spPr bwMode="auto">
          <a:xfrm>
            <a:off x="6330950" y="4446588"/>
            <a:ext cx="34925" cy="11112"/>
          </a:xfrm>
          <a:custGeom>
            <a:avLst/>
            <a:gdLst>
              <a:gd name="T0" fmla="*/ 0 w 35560"/>
              <a:gd name="T1" fmla="*/ 10804 h 11429"/>
              <a:gd name="T2" fmla="*/ 34311 w 35560"/>
              <a:gd name="T3" fmla="*/ 0 h 11429"/>
              <a:gd name="T4" fmla="*/ 0 60000 65536"/>
              <a:gd name="T5" fmla="*/ 0 60000 65536"/>
              <a:gd name="T6" fmla="*/ 0 w 35560"/>
              <a:gd name="T7" fmla="*/ 0 h 11429"/>
              <a:gd name="T8" fmla="*/ 35560 w 35560"/>
              <a:gd name="T9" fmla="*/ 11429 h 114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1429">
                <a:moveTo>
                  <a:pt x="0" y="11429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7" name="object 117"/>
          <p:cNvSpPr>
            <a:spLocks/>
          </p:cNvSpPr>
          <p:nvPr/>
        </p:nvSpPr>
        <p:spPr bwMode="auto">
          <a:xfrm>
            <a:off x="6392863" y="4422775"/>
            <a:ext cx="36512" cy="12700"/>
          </a:xfrm>
          <a:custGeom>
            <a:avLst/>
            <a:gdLst>
              <a:gd name="T0" fmla="*/ 0 w 35560"/>
              <a:gd name="T1" fmla="*/ 12704 h 12700"/>
              <a:gd name="T2" fmla="*/ 37500 w 35560"/>
              <a:gd name="T3" fmla="*/ 0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12704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8" name="object 118"/>
          <p:cNvSpPr>
            <a:spLocks/>
          </p:cNvSpPr>
          <p:nvPr/>
        </p:nvSpPr>
        <p:spPr bwMode="auto">
          <a:xfrm>
            <a:off x="6454775" y="4400550"/>
            <a:ext cx="36513" cy="12700"/>
          </a:xfrm>
          <a:custGeom>
            <a:avLst/>
            <a:gdLst>
              <a:gd name="T0" fmla="*/ 0 w 35560"/>
              <a:gd name="T1" fmla="*/ 12704 h 12700"/>
              <a:gd name="T2" fmla="*/ 37469 w 35560"/>
              <a:gd name="T3" fmla="*/ 0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12704"/>
                </a:moveTo>
                <a:lnTo>
                  <a:pt x="3553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79" name="object 119"/>
          <p:cNvSpPr>
            <a:spLocks/>
          </p:cNvSpPr>
          <p:nvPr/>
        </p:nvSpPr>
        <p:spPr bwMode="auto">
          <a:xfrm>
            <a:off x="6518275" y="4378325"/>
            <a:ext cx="34925" cy="12700"/>
          </a:xfrm>
          <a:custGeom>
            <a:avLst/>
            <a:gdLst>
              <a:gd name="T0" fmla="*/ 0 w 35559"/>
              <a:gd name="T1" fmla="*/ 12704 h 12700"/>
              <a:gd name="T2" fmla="*/ 34313 w 35559"/>
              <a:gd name="T3" fmla="*/ 0 h 12700"/>
              <a:gd name="T4" fmla="*/ 0 60000 65536"/>
              <a:gd name="T5" fmla="*/ 0 60000 65536"/>
              <a:gd name="T6" fmla="*/ 0 w 35559"/>
              <a:gd name="T7" fmla="*/ 0 h 12700"/>
              <a:gd name="T8" fmla="*/ 35559 w 3555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2700">
                <a:moveTo>
                  <a:pt x="0" y="12704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0" name="object 120"/>
          <p:cNvSpPr>
            <a:spLocks/>
          </p:cNvSpPr>
          <p:nvPr/>
        </p:nvSpPr>
        <p:spPr bwMode="auto">
          <a:xfrm>
            <a:off x="6580188" y="4354513"/>
            <a:ext cx="34925" cy="12700"/>
          </a:xfrm>
          <a:custGeom>
            <a:avLst/>
            <a:gdLst>
              <a:gd name="T0" fmla="*/ 0 w 35559"/>
              <a:gd name="T1" fmla="*/ 12704 h 12700"/>
              <a:gd name="T2" fmla="*/ 34313 w 35559"/>
              <a:gd name="T3" fmla="*/ 0 h 12700"/>
              <a:gd name="T4" fmla="*/ 0 60000 65536"/>
              <a:gd name="T5" fmla="*/ 0 60000 65536"/>
              <a:gd name="T6" fmla="*/ 0 w 35559"/>
              <a:gd name="T7" fmla="*/ 0 h 12700"/>
              <a:gd name="T8" fmla="*/ 35559 w 3555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2700">
                <a:moveTo>
                  <a:pt x="0" y="12704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1" name="object 121"/>
          <p:cNvSpPr>
            <a:spLocks/>
          </p:cNvSpPr>
          <p:nvPr/>
        </p:nvSpPr>
        <p:spPr bwMode="auto">
          <a:xfrm>
            <a:off x="6642100" y="4332288"/>
            <a:ext cx="34925" cy="12700"/>
          </a:xfrm>
          <a:custGeom>
            <a:avLst/>
            <a:gdLst>
              <a:gd name="T0" fmla="*/ 0 w 35559"/>
              <a:gd name="T1" fmla="*/ 12704 h 12700"/>
              <a:gd name="T2" fmla="*/ 34283 w 35559"/>
              <a:gd name="T3" fmla="*/ 0 h 12700"/>
              <a:gd name="T4" fmla="*/ 0 60000 65536"/>
              <a:gd name="T5" fmla="*/ 0 60000 65536"/>
              <a:gd name="T6" fmla="*/ 0 w 35559"/>
              <a:gd name="T7" fmla="*/ 0 h 12700"/>
              <a:gd name="T8" fmla="*/ 35559 w 3555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2700">
                <a:moveTo>
                  <a:pt x="0" y="12704"/>
                </a:moveTo>
                <a:lnTo>
                  <a:pt x="3553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2" name="object 122"/>
          <p:cNvSpPr>
            <a:spLocks/>
          </p:cNvSpPr>
          <p:nvPr/>
        </p:nvSpPr>
        <p:spPr bwMode="auto">
          <a:xfrm>
            <a:off x="6704013" y="4308475"/>
            <a:ext cx="36512" cy="14288"/>
          </a:xfrm>
          <a:custGeom>
            <a:avLst/>
            <a:gdLst>
              <a:gd name="T0" fmla="*/ 0 w 35559"/>
              <a:gd name="T1" fmla="*/ 14608 h 13970"/>
              <a:gd name="T2" fmla="*/ 37502 w 35559"/>
              <a:gd name="T3" fmla="*/ 0 h 13970"/>
              <a:gd name="T4" fmla="*/ 0 60000 65536"/>
              <a:gd name="T5" fmla="*/ 0 60000 65536"/>
              <a:gd name="T6" fmla="*/ 0 w 35559"/>
              <a:gd name="T7" fmla="*/ 0 h 13970"/>
              <a:gd name="T8" fmla="*/ 35559 w 3555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3970">
                <a:moveTo>
                  <a:pt x="0" y="13965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3" name="object 123"/>
          <p:cNvSpPr>
            <a:spLocks/>
          </p:cNvSpPr>
          <p:nvPr/>
        </p:nvSpPr>
        <p:spPr bwMode="auto">
          <a:xfrm>
            <a:off x="6765925" y="4286250"/>
            <a:ext cx="36513" cy="14288"/>
          </a:xfrm>
          <a:custGeom>
            <a:avLst/>
            <a:gdLst>
              <a:gd name="T0" fmla="*/ 0 w 35559"/>
              <a:gd name="T1" fmla="*/ 14608 h 13970"/>
              <a:gd name="T2" fmla="*/ 37504 w 35559"/>
              <a:gd name="T3" fmla="*/ 0 h 13970"/>
              <a:gd name="T4" fmla="*/ 0 60000 65536"/>
              <a:gd name="T5" fmla="*/ 0 60000 65536"/>
              <a:gd name="T6" fmla="*/ 0 w 35559"/>
              <a:gd name="T7" fmla="*/ 0 h 13970"/>
              <a:gd name="T8" fmla="*/ 35559 w 3555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3970">
                <a:moveTo>
                  <a:pt x="0" y="13965"/>
                </a:moveTo>
                <a:lnTo>
                  <a:pt x="3557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4" name="object 124"/>
          <p:cNvSpPr>
            <a:spLocks/>
          </p:cNvSpPr>
          <p:nvPr/>
        </p:nvSpPr>
        <p:spPr bwMode="auto">
          <a:xfrm>
            <a:off x="6829425" y="4267200"/>
            <a:ext cx="28575" cy="9525"/>
          </a:xfrm>
          <a:custGeom>
            <a:avLst/>
            <a:gdLst>
              <a:gd name="T0" fmla="*/ 0 w 29209"/>
              <a:gd name="T1" fmla="*/ 8925 h 10160"/>
              <a:gd name="T2" fmla="*/ 27945 w 29209"/>
              <a:gd name="T3" fmla="*/ 0 h 10160"/>
              <a:gd name="T4" fmla="*/ 0 60000 65536"/>
              <a:gd name="T5" fmla="*/ 0 60000 65536"/>
              <a:gd name="T6" fmla="*/ 0 w 29209"/>
              <a:gd name="T7" fmla="*/ 0 h 10160"/>
              <a:gd name="T8" fmla="*/ 29209 w 29209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09" h="10160">
                <a:moveTo>
                  <a:pt x="0" y="10155"/>
                </a:moveTo>
                <a:lnTo>
                  <a:pt x="29199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5" name="object 125"/>
          <p:cNvSpPr>
            <a:spLocks/>
          </p:cNvSpPr>
          <p:nvPr/>
        </p:nvSpPr>
        <p:spPr bwMode="auto">
          <a:xfrm>
            <a:off x="7239000" y="1989138"/>
            <a:ext cx="0" cy="1279525"/>
          </a:xfrm>
          <a:custGeom>
            <a:avLst/>
            <a:gdLst>
              <a:gd name="T0" fmla="*/ 0 h 1280160"/>
              <a:gd name="T1" fmla="*/ 1278889 h 1280160"/>
              <a:gd name="T2" fmla="*/ 0 60000 65536"/>
              <a:gd name="T3" fmla="*/ 0 60000 65536"/>
              <a:gd name="T4" fmla="*/ 0 h 1280160"/>
              <a:gd name="T5" fmla="*/ 1280160 h 1280160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1280160">
                <a:moveTo>
                  <a:pt x="0" y="0"/>
                </a:moveTo>
                <a:lnTo>
                  <a:pt x="0" y="1280159"/>
                </a:lnTo>
              </a:path>
            </a:pathLst>
          </a:custGeom>
          <a:noFill/>
          <a:ln w="57149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6" name="object 126"/>
          <p:cNvSpPr>
            <a:spLocks/>
          </p:cNvSpPr>
          <p:nvPr/>
        </p:nvSpPr>
        <p:spPr bwMode="auto">
          <a:xfrm>
            <a:off x="7153275" y="1828800"/>
            <a:ext cx="171450" cy="171450"/>
          </a:xfrm>
          <a:custGeom>
            <a:avLst/>
            <a:gdLst>
              <a:gd name="T0" fmla="*/ 85084 w 172720"/>
              <a:gd name="T1" fmla="*/ 0 h 171450"/>
              <a:gd name="T2" fmla="*/ 0 w 172720"/>
              <a:gd name="T3" fmla="*/ 171449 h 171450"/>
              <a:gd name="T4" fmla="*/ 170168 w 172720"/>
              <a:gd name="T5" fmla="*/ 171449 h 171450"/>
              <a:gd name="T6" fmla="*/ 85084 w 172720"/>
              <a:gd name="T7" fmla="*/ 0 h 171450"/>
              <a:gd name="T8" fmla="*/ 0 60000 65536"/>
              <a:gd name="T9" fmla="*/ 0 60000 65536"/>
              <a:gd name="T10" fmla="*/ 0 60000 65536"/>
              <a:gd name="T11" fmla="*/ 0 60000 65536"/>
              <a:gd name="T12" fmla="*/ 0 w 172720"/>
              <a:gd name="T13" fmla="*/ 0 h 171450"/>
              <a:gd name="T14" fmla="*/ 172720 w 172720"/>
              <a:gd name="T15" fmla="*/ 171450 h 171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720" h="171450">
                <a:moveTo>
                  <a:pt x="86349" y="0"/>
                </a:moveTo>
                <a:lnTo>
                  <a:pt x="0" y="171449"/>
                </a:lnTo>
                <a:lnTo>
                  <a:pt x="172699" y="171449"/>
                </a:lnTo>
                <a:lnTo>
                  <a:pt x="86349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7" name="object 127"/>
          <p:cNvSpPr>
            <a:spLocks/>
          </p:cNvSpPr>
          <p:nvPr/>
        </p:nvSpPr>
        <p:spPr bwMode="auto">
          <a:xfrm>
            <a:off x="7153275" y="3257550"/>
            <a:ext cx="171450" cy="171450"/>
          </a:xfrm>
          <a:custGeom>
            <a:avLst/>
            <a:gdLst>
              <a:gd name="T0" fmla="*/ 170168 w 172720"/>
              <a:gd name="T1" fmla="*/ 0 h 171450"/>
              <a:gd name="T2" fmla="*/ 0 w 172720"/>
              <a:gd name="T3" fmla="*/ 0 h 171450"/>
              <a:gd name="T4" fmla="*/ 85084 w 172720"/>
              <a:gd name="T5" fmla="*/ 171449 h 171450"/>
              <a:gd name="T6" fmla="*/ 170168 w 172720"/>
              <a:gd name="T7" fmla="*/ 0 h 171450"/>
              <a:gd name="T8" fmla="*/ 0 60000 65536"/>
              <a:gd name="T9" fmla="*/ 0 60000 65536"/>
              <a:gd name="T10" fmla="*/ 0 60000 65536"/>
              <a:gd name="T11" fmla="*/ 0 60000 65536"/>
              <a:gd name="T12" fmla="*/ 0 w 172720"/>
              <a:gd name="T13" fmla="*/ 0 h 171450"/>
              <a:gd name="T14" fmla="*/ 172720 w 172720"/>
              <a:gd name="T15" fmla="*/ 171450 h 171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720" h="171450">
                <a:moveTo>
                  <a:pt x="172699" y="0"/>
                </a:moveTo>
                <a:lnTo>
                  <a:pt x="0" y="0"/>
                </a:lnTo>
                <a:lnTo>
                  <a:pt x="86349" y="171449"/>
                </a:lnTo>
                <a:lnTo>
                  <a:pt x="172699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8" name="object 128"/>
          <p:cNvSpPr>
            <a:spLocks/>
          </p:cNvSpPr>
          <p:nvPr/>
        </p:nvSpPr>
        <p:spPr bwMode="auto">
          <a:xfrm>
            <a:off x="7696200" y="3589338"/>
            <a:ext cx="0" cy="517525"/>
          </a:xfrm>
          <a:custGeom>
            <a:avLst/>
            <a:gdLst>
              <a:gd name="T0" fmla="*/ 0 h 518160"/>
              <a:gd name="T1" fmla="*/ 516890 h 518160"/>
              <a:gd name="T2" fmla="*/ 0 60000 65536"/>
              <a:gd name="T3" fmla="*/ 0 60000 65536"/>
              <a:gd name="T4" fmla="*/ 0 h 518160"/>
              <a:gd name="T5" fmla="*/ 518160 h 518160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518160">
                <a:moveTo>
                  <a:pt x="0" y="0"/>
                </a:moveTo>
                <a:lnTo>
                  <a:pt x="0" y="518159"/>
                </a:lnTo>
              </a:path>
            </a:pathLst>
          </a:custGeom>
          <a:noFill/>
          <a:ln w="57149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89" name="object 129"/>
          <p:cNvSpPr>
            <a:spLocks/>
          </p:cNvSpPr>
          <p:nvPr/>
        </p:nvSpPr>
        <p:spPr bwMode="auto">
          <a:xfrm>
            <a:off x="7610475" y="3429000"/>
            <a:ext cx="171450" cy="171450"/>
          </a:xfrm>
          <a:custGeom>
            <a:avLst/>
            <a:gdLst>
              <a:gd name="T0" fmla="*/ 85084 w 172720"/>
              <a:gd name="T1" fmla="*/ 0 h 171450"/>
              <a:gd name="T2" fmla="*/ 0 w 172720"/>
              <a:gd name="T3" fmla="*/ 171449 h 171450"/>
              <a:gd name="T4" fmla="*/ 170168 w 172720"/>
              <a:gd name="T5" fmla="*/ 171449 h 171450"/>
              <a:gd name="T6" fmla="*/ 85084 w 172720"/>
              <a:gd name="T7" fmla="*/ 0 h 171450"/>
              <a:gd name="T8" fmla="*/ 0 60000 65536"/>
              <a:gd name="T9" fmla="*/ 0 60000 65536"/>
              <a:gd name="T10" fmla="*/ 0 60000 65536"/>
              <a:gd name="T11" fmla="*/ 0 60000 65536"/>
              <a:gd name="T12" fmla="*/ 0 w 172720"/>
              <a:gd name="T13" fmla="*/ 0 h 171450"/>
              <a:gd name="T14" fmla="*/ 172720 w 172720"/>
              <a:gd name="T15" fmla="*/ 171450 h 171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720" h="171450">
                <a:moveTo>
                  <a:pt x="86349" y="0"/>
                </a:moveTo>
                <a:lnTo>
                  <a:pt x="0" y="171449"/>
                </a:lnTo>
                <a:lnTo>
                  <a:pt x="172699" y="171449"/>
                </a:lnTo>
                <a:lnTo>
                  <a:pt x="86349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0" name="object 130"/>
          <p:cNvSpPr>
            <a:spLocks/>
          </p:cNvSpPr>
          <p:nvPr/>
        </p:nvSpPr>
        <p:spPr bwMode="auto">
          <a:xfrm>
            <a:off x="7610475" y="4095750"/>
            <a:ext cx="171450" cy="171450"/>
          </a:xfrm>
          <a:custGeom>
            <a:avLst/>
            <a:gdLst>
              <a:gd name="T0" fmla="*/ 170168 w 172720"/>
              <a:gd name="T1" fmla="*/ 0 h 171450"/>
              <a:gd name="T2" fmla="*/ 0 w 172720"/>
              <a:gd name="T3" fmla="*/ 0 h 171450"/>
              <a:gd name="T4" fmla="*/ 85084 w 172720"/>
              <a:gd name="T5" fmla="*/ 171449 h 171450"/>
              <a:gd name="T6" fmla="*/ 170168 w 172720"/>
              <a:gd name="T7" fmla="*/ 0 h 171450"/>
              <a:gd name="T8" fmla="*/ 0 60000 65536"/>
              <a:gd name="T9" fmla="*/ 0 60000 65536"/>
              <a:gd name="T10" fmla="*/ 0 60000 65536"/>
              <a:gd name="T11" fmla="*/ 0 60000 65536"/>
              <a:gd name="T12" fmla="*/ 0 w 172720"/>
              <a:gd name="T13" fmla="*/ 0 h 171450"/>
              <a:gd name="T14" fmla="*/ 172720 w 172720"/>
              <a:gd name="T15" fmla="*/ 171450 h 171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720" h="171450">
                <a:moveTo>
                  <a:pt x="172699" y="0"/>
                </a:moveTo>
                <a:lnTo>
                  <a:pt x="0" y="0"/>
                </a:lnTo>
                <a:lnTo>
                  <a:pt x="86349" y="171449"/>
                </a:lnTo>
                <a:lnTo>
                  <a:pt x="172699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1" name="object 131"/>
          <p:cNvSpPr>
            <a:spLocks/>
          </p:cNvSpPr>
          <p:nvPr/>
        </p:nvSpPr>
        <p:spPr bwMode="auto">
          <a:xfrm>
            <a:off x="6019800" y="4572000"/>
            <a:ext cx="2209800" cy="0"/>
          </a:xfrm>
          <a:custGeom>
            <a:avLst/>
            <a:gdLst>
              <a:gd name="T0" fmla="*/ 0 w 2209800"/>
              <a:gd name="T1" fmla="*/ 2209798 w 2209800"/>
              <a:gd name="T2" fmla="*/ 0 60000 65536"/>
              <a:gd name="T3" fmla="*/ 0 60000 65536"/>
              <a:gd name="T4" fmla="*/ 0 w 2209800"/>
              <a:gd name="T5" fmla="*/ 2209800 w 22098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209800">
                <a:moveTo>
                  <a:pt x="0" y="0"/>
                </a:moveTo>
                <a:lnTo>
                  <a:pt x="2209799" y="0"/>
                </a:lnTo>
              </a:path>
            </a:pathLst>
          </a:custGeom>
          <a:noFill/>
          <a:ln w="889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2" name="object 132"/>
          <p:cNvSpPr>
            <a:spLocks/>
          </p:cNvSpPr>
          <p:nvPr/>
        </p:nvSpPr>
        <p:spPr bwMode="auto">
          <a:xfrm>
            <a:off x="5791200" y="2133600"/>
            <a:ext cx="2286000" cy="0"/>
          </a:xfrm>
          <a:custGeom>
            <a:avLst/>
            <a:gdLst>
              <a:gd name="T0" fmla="*/ 0 w 2286000"/>
              <a:gd name="T1" fmla="*/ 2285998 w 2286000"/>
              <a:gd name="T2" fmla="*/ 0 60000 65536"/>
              <a:gd name="T3" fmla="*/ 0 60000 65536"/>
              <a:gd name="T4" fmla="*/ 0 w 2286000"/>
              <a:gd name="T5" fmla="*/ 2286000 w 22860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286000">
                <a:moveTo>
                  <a:pt x="0" y="0"/>
                </a:moveTo>
                <a:lnTo>
                  <a:pt x="2285999" y="0"/>
                </a:lnTo>
              </a:path>
            </a:pathLst>
          </a:custGeom>
          <a:noFill/>
          <a:ln w="889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3" name="object 133"/>
          <p:cNvSpPr>
            <a:spLocks/>
          </p:cNvSpPr>
          <p:nvPr/>
        </p:nvSpPr>
        <p:spPr bwMode="auto">
          <a:xfrm>
            <a:off x="7315200" y="4373563"/>
            <a:ext cx="0" cy="92075"/>
          </a:xfrm>
          <a:custGeom>
            <a:avLst/>
            <a:gdLst>
              <a:gd name="T0" fmla="*/ 0 h 91439"/>
              <a:gd name="T1" fmla="*/ 92715 h 91439"/>
              <a:gd name="T2" fmla="*/ 0 60000 65536"/>
              <a:gd name="T3" fmla="*/ 0 60000 65536"/>
              <a:gd name="T4" fmla="*/ 0 h 91439"/>
              <a:gd name="T5" fmla="*/ 91439 h 91439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91439">
                <a:moveTo>
                  <a:pt x="0" y="0"/>
                </a:moveTo>
                <a:lnTo>
                  <a:pt x="0" y="91439"/>
                </a:lnTo>
              </a:path>
            </a:pathLst>
          </a:custGeom>
          <a:noFill/>
          <a:ln w="38099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4" name="object 134"/>
          <p:cNvSpPr>
            <a:spLocks/>
          </p:cNvSpPr>
          <p:nvPr/>
        </p:nvSpPr>
        <p:spPr bwMode="auto">
          <a:xfrm>
            <a:off x="7258050" y="4267200"/>
            <a:ext cx="114300" cy="114300"/>
          </a:xfrm>
          <a:custGeom>
            <a:avLst/>
            <a:gdLst>
              <a:gd name="T0" fmla="*/ 57149 w 114300"/>
              <a:gd name="T1" fmla="*/ 0 h 114300"/>
              <a:gd name="T2" fmla="*/ 0 w 114300"/>
              <a:gd name="T3" fmla="*/ 114299 h 114300"/>
              <a:gd name="T4" fmla="*/ 114299 w 114300"/>
              <a:gd name="T5" fmla="*/ 114299 h 114300"/>
              <a:gd name="T6" fmla="*/ 57149 w 114300"/>
              <a:gd name="T7" fmla="*/ 0 h 114300"/>
              <a:gd name="T8" fmla="*/ 0 60000 65536"/>
              <a:gd name="T9" fmla="*/ 0 60000 65536"/>
              <a:gd name="T10" fmla="*/ 0 60000 65536"/>
              <a:gd name="T11" fmla="*/ 0 60000 65536"/>
              <a:gd name="T12" fmla="*/ 0 w 114300"/>
              <a:gd name="T13" fmla="*/ 0 h 114300"/>
              <a:gd name="T14" fmla="*/ 114300 w 114300"/>
              <a:gd name="T15" fmla="*/ 114300 h 114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300" h="114300">
                <a:moveTo>
                  <a:pt x="57149" y="0"/>
                </a:moveTo>
                <a:lnTo>
                  <a:pt x="0" y="114299"/>
                </a:lnTo>
                <a:lnTo>
                  <a:pt x="114299" y="114299"/>
                </a:lnTo>
                <a:lnTo>
                  <a:pt x="57149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5" name="object 135"/>
          <p:cNvSpPr>
            <a:spLocks/>
          </p:cNvSpPr>
          <p:nvPr/>
        </p:nvSpPr>
        <p:spPr bwMode="auto">
          <a:xfrm>
            <a:off x="7258050" y="4457700"/>
            <a:ext cx="114300" cy="114300"/>
          </a:xfrm>
          <a:custGeom>
            <a:avLst/>
            <a:gdLst>
              <a:gd name="T0" fmla="*/ 114299 w 114300"/>
              <a:gd name="T1" fmla="*/ 0 h 114300"/>
              <a:gd name="T2" fmla="*/ 0 w 114300"/>
              <a:gd name="T3" fmla="*/ 0 h 114300"/>
              <a:gd name="T4" fmla="*/ 57149 w 114300"/>
              <a:gd name="T5" fmla="*/ 114299 h 114300"/>
              <a:gd name="T6" fmla="*/ 114299 w 114300"/>
              <a:gd name="T7" fmla="*/ 0 h 114300"/>
              <a:gd name="T8" fmla="*/ 0 60000 65536"/>
              <a:gd name="T9" fmla="*/ 0 60000 65536"/>
              <a:gd name="T10" fmla="*/ 0 60000 65536"/>
              <a:gd name="T11" fmla="*/ 0 60000 65536"/>
              <a:gd name="T12" fmla="*/ 0 w 114300"/>
              <a:gd name="T13" fmla="*/ 0 h 114300"/>
              <a:gd name="T14" fmla="*/ 114300 w 114300"/>
              <a:gd name="T15" fmla="*/ 114300 h 114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300" h="114300">
                <a:moveTo>
                  <a:pt x="114299" y="0"/>
                </a:moveTo>
                <a:lnTo>
                  <a:pt x="0" y="0"/>
                </a:lnTo>
                <a:lnTo>
                  <a:pt x="57149" y="114299"/>
                </a:lnTo>
                <a:lnTo>
                  <a:pt x="114299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6" name="object 136"/>
          <p:cNvSpPr>
            <a:spLocks/>
          </p:cNvSpPr>
          <p:nvPr/>
        </p:nvSpPr>
        <p:spPr bwMode="auto">
          <a:xfrm>
            <a:off x="7620000" y="1935163"/>
            <a:ext cx="0" cy="92075"/>
          </a:xfrm>
          <a:custGeom>
            <a:avLst/>
            <a:gdLst>
              <a:gd name="T0" fmla="*/ 0 h 91439"/>
              <a:gd name="T1" fmla="*/ 92715 h 91439"/>
              <a:gd name="T2" fmla="*/ 0 60000 65536"/>
              <a:gd name="T3" fmla="*/ 0 60000 65536"/>
              <a:gd name="T4" fmla="*/ 0 h 91439"/>
              <a:gd name="T5" fmla="*/ 91439 h 91439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91439">
                <a:moveTo>
                  <a:pt x="0" y="0"/>
                </a:moveTo>
                <a:lnTo>
                  <a:pt x="0" y="91439"/>
                </a:lnTo>
              </a:path>
            </a:pathLst>
          </a:custGeom>
          <a:noFill/>
          <a:ln w="38099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7" name="object 137"/>
          <p:cNvSpPr>
            <a:spLocks/>
          </p:cNvSpPr>
          <p:nvPr/>
        </p:nvSpPr>
        <p:spPr bwMode="auto">
          <a:xfrm>
            <a:off x="7562850" y="1828800"/>
            <a:ext cx="114300" cy="114300"/>
          </a:xfrm>
          <a:custGeom>
            <a:avLst/>
            <a:gdLst>
              <a:gd name="T0" fmla="*/ 57149 w 114300"/>
              <a:gd name="T1" fmla="*/ 0 h 114300"/>
              <a:gd name="T2" fmla="*/ 0 w 114300"/>
              <a:gd name="T3" fmla="*/ 114299 h 114300"/>
              <a:gd name="T4" fmla="*/ 114299 w 114300"/>
              <a:gd name="T5" fmla="*/ 114299 h 114300"/>
              <a:gd name="T6" fmla="*/ 57149 w 114300"/>
              <a:gd name="T7" fmla="*/ 0 h 114300"/>
              <a:gd name="T8" fmla="*/ 0 60000 65536"/>
              <a:gd name="T9" fmla="*/ 0 60000 65536"/>
              <a:gd name="T10" fmla="*/ 0 60000 65536"/>
              <a:gd name="T11" fmla="*/ 0 60000 65536"/>
              <a:gd name="T12" fmla="*/ 0 w 114300"/>
              <a:gd name="T13" fmla="*/ 0 h 114300"/>
              <a:gd name="T14" fmla="*/ 114300 w 114300"/>
              <a:gd name="T15" fmla="*/ 114300 h 114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300" h="114300">
                <a:moveTo>
                  <a:pt x="57149" y="0"/>
                </a:moveTo>
                <a:lnTo>
                  <a:pt x="0" y="114299"/>
                </a:lnTo>
                <a:lnTo>
                  <a:pt x="114299" y="114299"/>
                </a:lnTo>
                <a:lnTo>
                  <a:pt x="57149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8" name="object 138"/>
          <p:cNvSpPr>
            <a:spLocks/>
          </p:cNvSpPr>
          <p:nvPr/>
        </p:nvSpPr>
        <p:spPr bwMode="auto">
          <a:xfrm>
            <a:off x="7562850" y="2019300"/>
            <a:ext cx="114300" cy="114300"/>
          </a:xfrm>
          <a:custGeom>
            <a:avLst/>
            <a:gdLst>
              <a:gd name="T0" fmla="*/ 114299 w 114300"/>
              <a:gd name="T1" fmla="*/ 0 h 114300"/>
              <a:gd name="T2" fmla="*/ 0 w 114300"/>
              <a:gd name="T3" fmla="*/ 0 h 114300"/>
              <a:gd name="T4" fmla="*/ 57149 w 114300"/>
              <a:gd name="T5" fmla="*/ 114299 h 114300"/>
              <a:gd name="T6" fmla="*/ 114299 w 114300"/>
              <a:gd name="T7" fmla="*/ 0 h 114300"/>
              <a:gd name="T8" fmla="*/ 0 60000 65536"/>
              <a:gd name="T9" fmla="*/ 0 60000 65536"/>
              <a:gd name="T10" fmla="*/ 0 60000 65536"/>
              <a:gd name="T11" fmla="*/ 0 60000 65536"/>
              <a:gd name="T12" fmla="*/ 0 w 114300"/>
              <a:gd name="T13" fmla="*/ 0 h 114300"/>
              <a:gd name="T14" fmla="*/ 114300 w 114300"/>
              <a:gd name="T15" fmla="*/ 114300 h 114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300" h="114300">
                <a:moveTo>
                  <a:pt x="114299" y="0"/>
                </a:moveTo>
                <a:lnTo>
                  <a:pt x="0" y="0"/>
                </a:lnTo>
                <a:lnTo>
                  <a:pt x="57149" y="114299"/>
                </a:lnTo>
                <a:lnTo>
                  <a:pt x="114299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499" name="object 139"/>
          <p:cNvSpPr txBox="1">
            <a:spLocks noChangeArrowheads="1"/>
          </p:cNvSpPr>
          <p:nvPr/>
        </p:nvSpPr>
        <p:spPr bwMode="auto">
          <a:xfrm>
            <a:off x="7772400" y="1900238"/>
            <a:ext cx="1730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  <a:latin typeface="Arial" charset="0"/>
              </a:rPr>
              <a:t>D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500" name="object 140"/>
          <p:cNvSpPr txBox="1">
            <a:spLocks noChangeArrowheads="1"/>
          </p:cNvSpPr>
          <p:nvPr/>
        </p:nvSpPr>
        <p:spPr bwMode="auto">
          <a:xfrm>
            <a:off x="7543800" y="4338638"/>
            <a:ext cx="1730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  <a:latin typeface="Arial" charset="0"/>
              </a:rPr>
              <a:t>D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8EAAB-34AA-4C61-BF6B-2011F5378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1283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/>
              <a:t>KRA</a:t>
            </a:r>
            <a:r>
              <a:rPr spc="-20" dirty="0"/>
              <a:t>M</a:t>
            </a:r>
            <a:r>
              <a:rPr spc="-30" dirty="0"/>
              <a:t>E</a:t>
            </a:r>
            <a:r>
              <a:rPr spc="5" dirty="0"/>
              <a:t>R</a:t>
            </a:r>
            <a:r>
              <a:rPr spc="-25" dirty="0"/>
              <a:t>’S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spc="-55" dirty="0"/>
              <a:t>T</a:t>
            </a:r>
            <a:r>
              <a:rPr spc="-5" dirty="0"/>
              <a:t>H</a:t>
            </a:r>
            <a:r>
              <a:rPr dirty="0"/>
              <a:t>E</a:t>
            </a:r>
            <a:r>
              <a:rPr spc="-45" dirty="0"/>
              <a:t>O</a:t>
            </a:r>
            <a:r>
              <a:rPr spc="5" dirty="0"/>
              <a:t>R</a:t>
            </a:r>
            <a:r>
              <a:rPr spc="-30" dirty="0"/>
              <a:t>E</a:t>
            </a:r>
            <a:r>
              <a:rPr dirty="0"/>
              <a:t>M</a:t>
            </a:r>
          </a:p>
        </p:txBody>
      </p:sp>
      <p:sp>
        <p:nvSpPr>
          <p:cNvPr id="16388" name="object 4"/>
          <p:cNvSpPr txBox="1">
            <a:spLocks noChangeArrowheads="1"/>
          </p:cNvSpPr>
          <p:nvPr/>
        </p:nvSpPr>
        <p:spPr bwMode="auto">
          <a:xfrm>
            <a:off x="534988" y="1695450"/>
            <a:ext cx="7945437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Systems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with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even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no.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unpaired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e-s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will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contain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state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with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=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0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50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But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case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odd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e-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no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state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with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=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0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since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=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½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In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such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cases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even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after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ZFS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spin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states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with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opposite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Ms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values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remain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degenerate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which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is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called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Kramer’s</a:t>
            </a:r>
            <a:r>
              <a:rPr lang="en-US" sz="25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3200"/>
                </a:solidFill>
                <a:latin typeface="Arial" charset="0"/>
              </a:rPr>
              <a:t>degeneracy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988" y="2154238"/>
            <a:ext cx="6327775" cy="342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Th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ar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ca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spc="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500" b="1" spc="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K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rame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’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ub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et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endParaRPr sz="2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412" name="object 4"/>
          <p:cNvSpPr txBox="1">
            <a:spLocks noChangeArrowheads="1"/>
          </p:cNvSpPr>
          <p:nvPr/>
        </p:nvSpPr>
        <p:spPr bwMode="auto">
          <a:xfrm>
            <a:off x="534988" y="3148013"/>
            <a:ext cx="7366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“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IN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ANY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SYSTEM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WITH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ODD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NUMBER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UNPAIRED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e</a:t>
            </a:r>
            <a:r>
              <a:rPr lang="en-US" sz="2100" b="1" baseline="29000" smtClean="0">
                <a:solidFill>
                  <a:srgbClr val="FF65FF"/>
                </a:solidFill>
                <a:latin typeface="Arial" charset="0"/>
              </a:rPr>
              <a:t>-s</a:t>
            </a:r>
            <a:r>
              <a:rPr lang="en-US" sz="2100" b="1" baseline="29000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ZFS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LEAVES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GROUND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STATE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AT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LEAST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TWO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FOLD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65FF"/>
                </a:solidFill>
                <a:latin typeface="Arial" charset="0"/>
              </a:rPr>
              <a:t>DEGENERATE</a:t>
            </a:r>
            <a:r>
              <a:rPr lang="en-US" sz="2500" b="1" smtClean="0">
                <a:solidFill>
                  <a:srgbClr val="FF65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65FF"/>
                </a:solidFill>
                <a:latin typeface="Arial" charset="0"/>
              </a:rPr>
              <a:t>”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8661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30" dirty="0"/>
              <a:t>EF</a:t>
            </a:r>
            <a:r>
              <a:rPr spc="-40" dirty="0"/>
              <a:t>F</a:t>
            </a:r>
            <a:r>
              <a:rPr spc="-25" dirty="0"/>
              <a:t>E</a:t>
            </a:r>
            <a:r>
              <a:rPr spc="-5" dirty="0"/>
              <a:t>C</a:t>
            </a:r>
            <a:r>
              <a:rPr dirty="0"/>
              <a:t>T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45" dirty="0"/>
              <a:t>O</a:t>
            </a:r>
            <a:r>
              <a:rPr spc="-25" dirty="0"/>
              <a:t>F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30" dirty="0"/>
              <a:t>ZF</a:t>
            </a:r>
            <a:r>
              <a:rPr spc="-25" dirty="0"/>
              <a:t>S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35" dirty="0"/>
              <a:t>O</a:t>
            </a:r>
            <a:r>
              <a:rPr dirty="0"/>
              <a:t>N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10" dirty="0"/>
              <a:t>M</a:t>
            </a:r>
            <a:r>
              <a:rPr spc="-40" dirty="0"/>
              <a:t>n</a:t>
            </a:r>
            <a:r>
              <a:rPr spc="-15" dirty="0"/>
              <a:t>(I</a:t>
            </a:r>
            <a:r>
              <a:rPr spc="-25" dirty="0"/>
              <a:t>I</a:t>
            </a:r>
            <a:r>
              <a:rPr dirty="0"/>
              <a:t>)</a:t>
            </a:r>
          </a:p>
        </p:txBody>
      </p:sp>
      <p:sp>
        <p:nvSpPr>
          <p:cNvPr id="18436" name="object 4"/>
          <p:cNvSpPr>
            <a:spLocks/>
          </p:cNvSpPr>
          <p:nvPr/>
        </p:nvSpPr>
        <p:spPr bwMode="auto">
          <a:xfrm>
            <a:off x="6858000" y="2057400"/>
            <a:ext cx="1066800" cy="0"/>
          </a:xfrm>
          <a:custGeom>
            <a:avLst/>
            <a:gdLst>
              <a:gd name="T0" fmla="*/ 0 w 1066800"/>
              <a:gd name="T1" fmla="*/ 1066799 w 1066800"/>
              <a:gd name="T2" fmla="*/ 0 60000 65536"/>
              <a:gd name="T3" fmla="*/ 0 60000 65536"/>
              <a:gd name="T4" fmla="*/ 0 w 1066800"/>
              <a:gd name="T5" fmla="*/ 1066800 w 10668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066800">
                <a:moveTo>
                  <a:pt x="0" y="0"/>
                </a:moveTo>
                <a:lnTo>
                  <a:pt x="1066799" y="0"/>
                </a:lnTo>
              </a:path>
            </a:pathLst>
          </a:custGeom>
          <a:noFill/>
          <a:ln w="9344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37" name="object 5"/>
          <p:cNvSpPr>
            <a:spLocks/>
          </p:cNvSpPr>
          <p:nvPr/>
        </p:nvSpPr>
        <p:spPr bwMode="auto">
          <a:xfrm>
            <a:off x="6934200" y="2743200"/>
            <a:ext cx="990600" cy="0"/>
          </a:xfrm>
          <a:custGeom>
            <a:avLst/>
            <a:gdLst>
              <a:gd name="T0" fmla="*/ 0 w 990600"/>
              <a:gd name="T1" fmla="*/ 990599 w 990600"/>
              <a:gd name="T2" fmla="*/ 0 60000 65536"/>
              <a:gd name="T3" fmla="*/ 0 60000 65536"/>
              <a:gd name="T4" fmla="*/ 0 w 990600"/>
              <a:gd name="T5" fmla="*/ 990600 w 9906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990600">
                <a:moveTo>
                  <a:pt x="0" y="0"/>
                </a:moveTo>
                <a:lnTo>
                  <a:pt x="990599" y="0"/>
                </a:lnTo>
              </a:path>
            </a:pathLst>
          </a:custGeom>
          <a:noFill/>
          <a:ln w="9344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38" name="object 6"/>
          <p:cNvSpPr>
            <a:spLocks/>
          </p:cNvSpPr>
          <p:nvPr/>
        </p:nvSpPr>
        <p:spPr bwMode="auto">
          <a:xfrm>
            <a:off x="6934200" y="3276600"/>
            <a:ext cx="1066800" cy="0"/>
          </a:xfrm>
          <a:custGeom>
            <a:avLst/>
            <a:gdLst>
              <a:gd name="T0" fmla="*/ 0 w 1066800"/>
              <a:gd name="T1" fmla="*/ 1066799 w 1066800"/>
              <a:gd name="T2" fmla="*/ 0 60000 65536"/>
              <a:gd name="T3" fmla="*/ 0 60000 65536"/>
              <a:gd name="T4" fmla="*/ 0 w 1066800"/>
              <a:gd name="T5" fmla="*/ 1066800 w 10668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066800">
                <a:moveTo>
                  <a:pt x="0" y="0"/>
                </a:moveTo>
                <a:lnTo>
                  <a:pt x="1066799" y="0"/>
                </a:lnTo>
              </a:path>
            </a:pathLst>
          </a:custGeom>
          <a:noFill/>
          <a:ln w="9344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39" name="object 7"/>
          <p:cNvSpPr>
            <a:spLocks/>
          </p:cNvSpPr>
          <p:nvPr/>
        </p:nvSpPr>
        <p:spPr bwMode="auto">
          <a:xfrm>
            <a:off x="7086600" y="4495800"/>
            <a:ext cx="838200" cy="0"/>
          </a:xfrm>
          <a:custGeom>
            <a:avLst/>
            <a:gdLst>
              <a:gd name="T0" fmla="*/ 0 w 838200"/>
              <a:gd name="T1" fmla="*/ 838199 w 838200"/>
              <a:gd name="T2" fmla="*/ 0 60000 65536"/>
              <a:gd name="T3" fmla="*/ 0 60000 65536"/>
              <a:gd name="T4" fmla="*/ 0 w 838200"/>
              <a:gd name="T5" fmla="*/ 838200 w 8382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838200">
                <a:moveTo>
                  <a:pt x="0" y="0"/>
                </a:moveTo>
                <a:lnTo>
                  <a:pt x="838199" y="0"/>
                </a:lnTo>
              </a:path>
            </a:pathLst>
          </a:custGeom>
          <a:noFill/>
          <a:ln w="9344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0" name="object 8"/>
          <p:cNvSpPr>
            <a:spLocks/>
          </p:cNvSpPr>
          <p:nvPr/>
        </p:nvSpPr>
        <p:spPr bwMode="auto">
          <a:xfrm>
            <a:off x="7086600" y="5029200"/>
            <a:ext cx="838200" cy="0"/>
          </a:xfrm>
          <a:custGeom>
            <a:avLst/>
            <a:gdLst>
              <a:gd name="T0" fmla="*/ 0 w 838200"/>
              <a:gd name="T1" fmla="*/ 838199 w 838200"/>
              <a:gd name="T2" fmla="*/ 0 60000 65536"/>
              <a:gd name="T3" fmla="*/ 0 60000 65536"/>
              <a:gd name="T4" fmla="*/ 0 w 838200"/>
              <a:gd name="T5" fmla="*/ 838200 w 8382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838200">
                <a:moveTo>
                  <a:pt x="0" y="0"/>
                </a:moveTo>
                <a:lnTo>
                  <a:pt x="838199" y="0"/>
                </a:lnTo>
              </a:path>
            </a:pathLst>
          </a:custGeom>
          <a:noFill/>
          <a:ln w="9344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1" name="object 9"/>
          <p:cNvSpPr>
            <a:spLocks/>
          </p:cNvSpPr>
          <p:nvPr/>
        </p:nvSpPr>
        <p:spPr bwMode="auto">
          <a:xfrm>
            <a:off x="7162800" y="5638800"/>
            <a:ext cx="914400" cy="0"/>
          </a:xfrm>
          <a:custGeom>
            <a:avLst/>
            <a:gdLst>
              <a:gd name="T0" fmla="*/ 0 w 914400"/>
              <a:gd name="T1" fmla="*/ 914399 w 914400"/>
              <a:gd name="T2" fmla="*/ 0 60000 65536"/>
              <a:gd name="T3" fmla="*/ 0 60000 65536"/>
              <a:gd name="T4" fmla="*/ 0 w 914400"/>
              <a:gd name="T5" fmla="*/ 914400 w 9144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914400">
                <a:moveTo>
                  <a:pt x="0" y="0"/>
                </a:moveTo>
                <a:lnTo>
                  <a:pt x="914399" y="0"/>
                </a:lnTo>
              </a:path>
            </a:pathLst>
          </a:custGeom>
          <a:noFill/>
          <a:ln w="9344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2" name="object 10"/>
          <p:cNvSpPr>
            <a:spLocks/>
          </p:cNvSpPr>
          <p:nvPr/>
        </p:nvSpPr>
        <p:spPr bwMode="auto">
          <a:xfrm>
            <a:off x="6745288" y="2057400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3" name="object 11"/>
          <p:cNvSpPr>
            <a:spLocks/>
          </p:cNvSpPr>
          <p:nvPr/>
        </p:nvSpPr>
        <p:spPr bwMode="auto">
          <a:xfrm>
            <a:off x="6680200" y="2073275"/>
            <a:ext cx="36513" cy="6350"/>
          </a:xfrm>
          <a:custGeom>
            <a:avLst/>
            <a:gdLst>
              <a:gd name="T0" fmla="*/ 36190 w 36829"/>
              <a:gd name="T1" fmla="*/ 0 h 7619"/>
              <a:gd name="T2" fmla="*/ 0 w 36829"/>
              <a:gd name="T3" fmla="*/ 5292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4" name="object 12"/>
          <p:cNvSpPr>
            <a:spLocks/>
          </p:cNvSpPr>
          <p:nvPr/>
        </p:nvSpPr>
        <p:spPr bwMode="auto">
          <a:xfrm>
            <a:off x="6615113" y="2085975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5" name="object 13"/>
          <p:cNvSpPr>
            <a:spLocks/>
          </p:cNvSpPr>
          <p:nvPr/>
        </p:nvSpPr>
        <p:spPr bwMode="auto">
          <a:xfrm>
            <a:off x="6550025" y="2101850"/>
            <a:ext cx="38100" cy="7938"/>
          </a:xfrm>
          <a:custGeom>
            <a:avLst/>
            <a:gdLst>
              <a:gd name="T0" fmla="*/ 39405 w 36829"/>
              <a:gd name="T1" fmla="*/ 0 h 7619"/>
              <a:gd name="T2" fmla="*/ 0 w 36829"/>
              <a:gd name="T3" fmla="*/ 8270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6" name="object 14"/>
          <p:cNvSpPr>
            <a:spLocks/>
          </p:cNvSpPr>
          <p:nvPr/>
        </p:nvSpPr>
        <p:spPr bwMode="auto">
          <a:xfrm>
            <a:off x="6486525" y="2116138"/>
            <a:ext cx="36513" cy="7937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7071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7" name="object 15"/>
          <p:cNvSpPr>
            <a:spLocks/>
          </p:cNvSpPr>
          <p:nvPr/>
        </p:nvSpPr>
        <p:spPr bwMode="auto">
          <a:xfrm>
            <a:off x="6421438" y="2130425"/>
            <a:ext cx="36512" cy="7938"/>
          </a:xfrm>
          <a:custGeom>
            <a:avLst/>
            <a:gdLst>
              <a:gd name="T0" fmla="*/ 36188 w 36829"/>
              <a:gd name="T1" fmla="*/ 0 h 7619"/>
              <a:gd name="T2" fmla="*/ 0 w 36829"/>
              <a:gd name="T3" fmla="*/ 8270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8" name="object 16"/>
          <p:cNvSpPr>
            <a:spLocks/>
          </p:cNvSpPr>
          <p:nvPr/>
        </p:nvSpPr>
        <p:spPr bwMode="auto">
          <a:xfrm>
            <a:off x="6356350" y="2144713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49" name="object 17"/>
          <p:cNvSpPr>
            <a:spLocks/>
          </p:cNvSpPr>
          <p:nvPr/>
        </p:nvSpPr>
        <p:spPr bwMode="auto">
          <a:xfrm>
            <a:off x="6292850" y="2160588"/>
            <a:ext cx="38100" cy="7937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7096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0" name="object 18"/>
          <p:cNvSpPr>
            <a:spLocks/>
          </p:cNvSpPr>
          <p:nvPr/>
        </p:nvSpPr>
        <p:spPr bwMode="auto">
          <a:xfrm>
            <a:off x="6227763" y="2174875"/>
            <a:ext cx="38100" cy="7938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7098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1" name="object 19"/>
          <p:cNvSpPr>
            <a:spLocks/>
          </p:cNvSpPr>
          <p:nvPr/>
        </p:nvSpPr>
        <p:spPr bwMode="auto">
          <a:xfrm>
            <a:off x="6162675" y="2189163"/>
            <a:ext cx="38100" cy="9525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2" name="object 20"/>
          <p:cNvSpPr>
            <a:spLocks/>
          </p:cNvSpPr>
          <p:nvPr/>
        </p:nvSpPr>
        <p:spPr bwMode="auto">
          <a:xfrm>
            <a:off x="6099175" y="2205038"/>
            <a:ext cx="36513" cy="7937"/>
          </a:xfrm>
          <a:custGeom>
            <a:avLst/>
            <a:gdLst>
              <a:gd name="T0" fmla="*/ 35003 w 37464"/>
              <a:gd name="T1" fmla="*/ 0 h 7619"/>
              <a:gd name="T2" fmla="*/ 0 w 37464"/>
              <a:gd name="T3" fmla="*/ 8268 h 7619"/>
              <a:gd name="T4" fmla="*/ 0 60000 65536"/>
              <a:gd name="T5" fmla="*/ 0 60000 65536"/>
              <a:gd name="T6" fmla="*/ 0 w 37464"/>
              <a:gd name="T7" fmla="*/ 0 h 7619"/>
              <a:gd name="T8" fmla="*/ 37464 w 37464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19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3" name="object 21"/>
          <p:cNvSpPr>
            <a:spLocks/>
          </p:cNvSpPr>
          <p:nvPr/>
        </p:nvSpPr>
        <p:spPr bwMode="auto">
          <a:xfrm>
            <a:off x="6034088" y="2219325"/>
            <a:ext cx="36512" cy="7938"/>
          </a:xfrm>
          <a:custGeom>
            <a:avLst/>
            <a:gdLst>
              <a:gd name="T0" fmla="*/ 35001 w 37464"/>
              <a:gd name="T1" fmla="*/ 0 h 8889"/>
              <a:gd name="T2" fmla="*/ 0 w 37464"/>
              <a:gd name="T3" fmla="*/ 7073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4" name="object 22"/>
          <p:cNvSpPr>
            <a:spLocks/>
          </p:cNvSpPr>
          <p:nvPr/>
        </p:nvSpPr>
        <p:spPr bwMode="auto">
          <a:xfrm>
            <a:off x="5969000" y="2233613"/>
            <a:ext cx="38100" cy="7937"/>
          </a:xfrm>
          <a:custGeom>
            <a:avLst/>
            <a:gdLst>
              <a:gd name="T0" fmla="*/ 38112 w 37464"/>
              <a:gd name="T1" fmla="*/ 0 h 7619"/>
              <a:gd name="T2" fmla="*/ 0 w 37464"/>
              <a:gd name="T3" fmla="*/ 8268 h 7619"/>
              <a:gd name="T4" fmla="*/ 0 60000 65536"/>
              <a:gd name="T5" fmla="*/ 0 60000 65536"/>
              <a:gd name="T6" fmla="*/ 0 w 37464"/>
              <a:gd name="T7" fmla="*/ 0 h 7619"/>
              <a:gd name="T8" fmla="*/ 37464 w 37464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19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5" name="object 23"/>
          <p:cNvSpPr>
            <a:spLocks/>
          </p:cNvSpPr>
          <p:nvPr/>
        </p:nvSpPr>
        <p:spPr bwMode="auto">
          <a:xfrm>
            <a:off x="5903913" y="2247900"/>
            <a:ext cx="38100" cy="9525"/>
          </a:xfrm>
          <a:custGeom>
            <a:avLst/>
            <a:gdLst>
              <a:gd name="T0" fmla="*/ 38099 w 38100"/>
              <a:gd name="T1" fmla="*/ 0 h 8889"/>
              <a:gd name="T2" fmla="*/ 0 w 38100"/>
              <a:gd name="T3" fmla="*/ 10219 h 8889"/>
              <a:gd name="T4" fmla="*/ 0 60000 65536"/>
              <a:gd name="T5" fmla="*/ 0 60000 65536"/>
              <a:gd name="T6" fmla="*/ 0 w 38100"/>
              <a:gd name="T7" fmla="*/ 0 h 8889"/>
              <a:gd name="T8" fmla="*/ 38100 w 38100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8889">
                <a:moveTo>
                  <a:pt x="3809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6" name="object 24"/>
          <p:cNvSpPr>
            <a:spLocks/>
          </p:cNvSpPr>
          <p:nvPr/>
        </p:nvSpPr>
        <p:spPr bwMode="auto">
          <a:xfrm>
            <a:off x="5840413" y="2263775"/>
            <a:ext cx="36512" cy="6350"/>
          </a:xfrm>
          <a:custGeom>
            <a:avLst/>
            <a:gdLst>
              <a:gd name="T0" fmla="*/ 36188 w 36829"/>
              <a:gd name="T1" fmla="*/ 0 h 7619"/>
              <a:gd name="T2" fmla="*/ 0 w 36829"/>
              <a:gd name="T3" fmla="*/ 5292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7" name="object 25"/>
          <p:cNvSpPr>
            <a:spLocks/>
          </p:cNvSpPr>
          <p:nvPr/>
        </p:nvSpPr>
        <p:spPr bwMode="auto">
          <a:xfrm>
            <a:off x="5775325" y="2276475"/>
            <a:ext cx="38100" cy="9525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8" name="object 26"/>
          <p:cNvSpPr>
            <a:spLocks/>
          </p:cNvSpPr>
          <p:nvPr/>
        </p:nvSpPr>
        <p:spPr bwMode="auto">
          <a:xfrm>
            <a:off x="5711825" y="2292350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59" name="object 27"/>
          <p:cNvSpPr>
            <a:spLocks/>
          </p:cNvSpPr>
          <p:nvPr/>
        </p:nvSpPr>
        <p:spPr bwMode="auto">
          <a:xfrm>
            <a:off x="5646738" y="2306638"/>
            <a:ext cx="36512" cy="7937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7071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0" name="object 28"/>
          <p:cNvSpPr>
            <a:spLocks/>
          </p:cNvSpPr>
          <p:nvPr/>
        </p:nvSpPr>
        <p:spPr bwMode="auto">
          <a:xfrm>
            <a:off x="5581650" y="2320925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1" name="object 29"/>
          <p:cNvSpPr>
            <a:spLocks/>
          </p:cNvSpPr>
          <p:nvPr/>
        </p:nvSpPr>
        <p:spPr bwMode="auto">
          <a:xfrm>
            <a:off x="5516563" y="2336800"/>
            <a:ext cx="36512" cy="7938"/>
          </a:xfrm>
          <a:custGeom>
            <a:avLst/>
            <a:gdLst>
              <a:gd name="T0" fmla="*/ 36188 w 36829"/>
              <a:gd name="T1" fmla="*/ 0 h 7619"/>
              <a:gd name="T2" fmla="*/ 0 w 36829"/>
              <a:gd name="T3" fmla="*/ 8270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2" name="object 30"/>
          <p:cNvSpPr>
            <a:spLocks/>
          </p:cNvSpPr>
          <p:nvPr/>
        </p:nvSpPr>
        <p:spPr bwMode="auto">
          <a:xfrm>
            <a:off x="5451475" y="2351088"/>
            <a:ext cx="38100" cy="7937"/>
          </a:xfrm>
          <a:custGeom>
            <a:avLst/>
            <a:gdLst>
              <a:gd name="T0" fmla="*/ 38099 w 38100"/>
              <a:gd name="T1" fmla="*/ 0 h 8889"/>
              <a:gd name="T2" fmla="*/ 0 w 38100"/>
              <a:gd name="T3" fmla="*/ 7096 h 8889"/>
              <a:gd name="T4" fmla="*/ 0 60000 65536"/>
              <a:gd name="T5" fmla="*/ 0 60000 65536"/>
              <a:gd name="T6" fmla="*/ 0 w 38100"/>
              <a:gd name="T7" fmla="*/ 0 h 8889"/>
              <a:gd name="T8" fmla="*/ 38100 w 38100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8889">
                <a:moveTo>
                  <a:pt x="3809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3" name="object 31"/>
          <p:cNvSpPr>
            <a:spLocks/>
          </p:cNvSpPr>
          <p:nvPr/>
        </p:nvSpPr>
        <p:spPr bwMode="auto">
          <a:xfrm>
            <a:off x="5387975" y="2365375"/>
            <a:ext cx="38100" cy="7938"/>
          </a:xfrm>
          <a:custGeom>
            <a:avLst/>
            <a:gdLst>
              <a:gd name="T0" fmla="*/ 39405 w 36829"/>
              <a:gd name="T1" fmla="*/ 0 h 7619"/>
              <a:gd name="T2" fmla="*/ 0 w 36829"/>
              <a:gd name="T3" fmla="*/ 8270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4" name="object 32"/>
          <p:cNvSpPr>
            <a:spLocks/>
          </p:cNvSpPr>
          <p:nvPr/>
        </p:nvSpPr>
        <p:spPr bwMode="auto">
          <a:xfrm>
            <a:off x="5324475" y="2379663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5" name="object 33"/>
          <p:cNvSpPr>
            <a:spLocks/>
          </p:cNvSpPr>
          <p:nvPr/>
        </p:nvSpPr>
        <p:spPr bwMode="auto">
          <a:xfrm>
            <a:off x="5259388" y="2395538"/>
            <a:ext cx="36512" cy="7937"/>
          </a:xfrm>
          <a:custGeom>
            <a:avLst/>
            <a:gdLst>
              <a:gd name="T0" fmla="*/ 36188 w 36829"/>
              <a:gd name="T1" fmla="*/ 0 h 7619"/>
              <a:gd name="T2" fmla="*/ 0 w 36829"/>
              <a:gd name="T3" fmla="*/ 8268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6" name="object 34"/>
          <p:cNvSpPr>
            <a:spLocks/>
          </p:cNvSpPr>
          <p:nvPr/>
        </p:nvSpPr>
        <p:spPr bwMode="auto">
          <a:xfrm>
            <a:off x="5194300" y="2409825"/>
            <a:ext cx="36513" cy="7938"/>
          </a:xfrm>
          <a:custGeom>
            <a:avLst/>
            <a:gdLst>
              <a:gd name="T0" fmla="*/ 36190 w 36829"/>
              <a:gd name="T1" fmla="*/ 0 h 7619"/>
              <a:gd name="T2" fmla="*/ 0 w 36829"/>
              <a:gd name="T3" fmla="*/ 8270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7" name="object 35"/>
          <p:cNvSpPr>
            <a:spLocks/>
          </p:cNvSpPr>
          <p:nvPr/>
        </p:nvSpPr>
        <p:spPr bwMode="auto">
          <a:xfrm>
            <a:off x="5129213" y="2424113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8" name="object 36"/>
          <p:cNvSpPr>
            <a:spLocks/>
          </p:cNvSpPr>
          <p:nvPr/>
        </p:nvSpPr>
        <p:spPr bwMode="auto">
          <a:xfrm>
            <a:off x="5064125" y="2438400"/>
            <a:ext cx="38100" cy="9525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69" name="object 37"/>
          <p:cNvSpPr>
            <a:spLocks/>
          </p:cNvSpPr>
          <p:nvPr/>
        </p:nvSpPr>
        <p:spPr bwMode="auto">
          <a:xfrm>
            <a:off x="5000625" y="2454275"/>
            <a:ext cx="38100" cy="7938"/>
          </a:xfrm>
          <a:custGeom>
            <a:avLst/>
            <a:gdLst>
              <a:gd name="T0" fmla="*/ 38099 w 38100"/>
              <a:gd name="T1" fmla="*/ 0 h 8889"/>
              <a:gd name="T2" fmla="*/ 0 w 38100"/>
              <a:gd name="T3" fmla="*/ 7098 h 8889"/>
              <a:gd name="T4" fmla="*/ 0 60000 65536"/>
              <a:gd name="T5" fmla="*/ 0 60000 65536"/>
              <a:gd name="T6" fmla="*/ 0 w 38100"/>
              <a:gd name="T7" fmla="*/ 0 h 8889"/>
              <a:gd name="T8" fmla="*/ 38100 w 38100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8889">
                <a:moveTo>
                  <a:pt x="3809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0" name="object 38"/>
          <p:cNvSpPr>
            <a:spLocks/>
          </p:cNvSpPr>
          <p:nvPr/>
        </p:nvSpPr>
        <p:spPr bwMode="auto">
          <a:xfrm>
            <a:off x="4937125" y="2468563"/>
            <a:ext cx="34925" cy="7937"/>
          </a:xfrm>
          <a:custGeom>
            <a:avLst/>
            <a:gdLst>
              <a:gd name="T0" fmla="*/ 34311 w 35560"/>
              <a:gd name="T1" fmla="*/ 0 h 7619"/>
              <a:gd name="T2" fmla="*/ 0 w 35560"/>
              <a:gd name="T3" fmla="*/ 8268 h 7619"/>
              <a:gd name="T4" fmla="*/ 0 60000 65536"/>
              <a:gd name="T5" fmla="*/ 0 60000 65536"/>
              <a:gd name="T6" fmla="*/ 0 w 35560"/>
              <a:gd name="T7" fmla="*/ 0 h 7619"/>
              <a:gd name="T8" fmla="*/ 35560 w 35560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7619">
                <a:moveTo>
                  <a:pt x="3557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1" name="object 39"/>
          <p:cNvSpPr>
            <a:spLocks/>
          </p:cNvSpPr>
          <p:nvPr/>
        </p:nvSpPr>
        <p:spPr bwMode="auto">
          <a:xfrm>
            <a:off x="4872038" y="2482850"/>
            <a:ext cx="36512" cy="9525"/>
          </a:xfrm>
          <a:custGeom>
            <a:avLst/>
            <a:gdLst>
              <a:gd name="T0" fmla="*/ 35001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2" name="object 40"/>
          <p:cNvSpPr>
            <a:spLocks/>
          </p:cNvSpPr>
          <p:nvPr/>
        </p:nvSpPr>
        <p:spPr bwMode="auto">
          <a:xfrm>
            <a:off x="4806950" y="2498725"/>
            <a:ext cx="38100" cy="6350"/>
          </a:xfrm>
          <a:custGeom>
            <a:avLst/>
            <a:gdLst>
              <a:gd name="T0" fmla="*/ 38112 w 37464"/>
              <a:gd name="T1" fmla="*/ 0 h 7619"/>
              <a:gd name="T2" fmla="*/ 0 w 37464"/>
              <a:gd name="T3" fmla="*/ 5292 h 7619"/>
              <a:gd name="T4" fmla="*/ 0 60000 65536"/>
              <a:gd name="T5" fmla="*/ 0 60000 65536"/>
              <a:gd name="T6" fmla="*/ 0 w 37464"/>
              <a:gd name="T7" fmla="*/ 0 h 7619"/>
              <a:gd name="T8" fmla="*/ 37464 w 37464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19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3" name="object 41"/>
          <p:cNvSpPr>
            <a:spLocks/>
          </p:cNvSpPr>
          <p:nvPr/>
        </p:nvSpPr>
        <p:spPr bwMode="auto">
          <a:xfrm>
            <a:off x="4741863" y="2511425"/>
            <a:ext cx="38100" cy="9525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10184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4" name="object 42"/>
          <p:cNvSpPr>
            <a:spLocks/>
          </p:cNvSpPr>
          <p:nvPr/>
        </p:nvSpPr>
        <p:spPr bwMode="auto">
          <a:xfrm>
            <a:off x="4676775" y="2527300"/>
            <a:ext cx="38100" cy="7938"/>
          </a:xfrm>
          <a:custGeom>
            <a:avLst/>
            <a:gdLst>
              <a:gd name="T0" fmla="*/ 38112 w 37464"/>
              <a:gd name="T1" fmla="*/ 0 h 7619"/>
              <a:gd name="T2" fmla="*/ 0 w 37464"/>
              <a:gd name="T3" fmla="*/ 8270 h 7619"/>
              <a:gd name="T4" fmla="*/ 0 60000 65536"/>
              <a:gd name="T5" fmla="*/ 0 60000 65536"/>
              <a:gd name="T6" fmla="*/ 0 w 37464"/>
              <a:gd name="T7" fmla="*/ 0 h 7619"/>
              <a:gd name="T8" fmla="*/ 37464 w 37464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19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5" name="object 43"/>
          <p:cNvSpPr>
            <a:spLocks/>
          </p:cNvSpPr>
          <p:nvPr/>
        </p:nvSpPr>
        <p:spPr bwMode="auto">
          <a:xfrm>
            <a:off x="4613275" y="2543175"/>
            <a:ext cx="36513" cy="6350"/>
          </a:xfrm>
          <a:custGeom>
            <a:avLst/>
            <a:gdLst>
              <a:gd name="T0" fmla="*/ 35003 w 37464"/>
              <a:gd name="T1" fmla="*/ 0 h 7619"/>
              <a:gd name="T2" fmla="*/ 0 w 37464"/>
              <a:gd name="T3" fmla="*/ 5292 h 7619"/>
              <a:gd name="T4" fmla="*/ 0 60000 65536"/>
              <a:gd name="T5" fmla="*/ 0 60000 65536"/>
              <a:gd name="T6" fmla="*/ 0 w 37464"/>
              <a:gd name="T7" fmla="*/ 0 h 7619"/>
              <a:gd name="T8" fmla="*/ 37464 w 37464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19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6" name="object 44"/>
          <p:cNvSpPr>
            <a:spLocks/>
          </p:cNvSpPr>
          <p:nvPr/>
        </p:nvSpPr>
        <p:spPr bwMode="auto">
          <a:xfrm>
            <a:off x="4548188" y="2555875"/>
            <a:ext cx="36512" cy="9525"/>
          </a:xfrm>
          <a:custGeom>
            <a:avLst/>
            <a:gdLst>
              <a:gd name="T0" fmla="*/ 35001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7" name="object 45"/>
          <p:cNvSpPr>
            <a:spLocks/>
          </p:cNvSpPr>
          <p:nvPr/>
        </p:nvSpPr>
        <p:spPr bwMode="auto">
          <a:xfrm>
            <a:off x="4484688" y="2571750"/>
            <a:ext cx="34925" cy="7938"/>
          </a:xfrm>
          <a:custGeom>
            <a:avLst/>
            <a:gdLst>
              <a:gd name="T0" fmla="*/ 34311 w 35560"/>
              <a:gd name="T1" fmla="*/ 0 h 7619"/>
              <a:gd name="T2" fmla="*/ 0 w 35560"/>
              <a:gd name="T3" fmla="*/ 8270 h 7619"/>
              <a:gd name="T4" fmla="*/ 0 60000 65536"/>
              <a:gd name="T5" fmla="*/ 0 60000 65536"/>
              <a:gd name="T6" fmla="*/ 0 w 35560"/>
              <a:gd name="T7" fmla="*/ 0 h 7619"/>
              <a:gd name="T8" fmla="*/ 35560 w 35560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7619">
                <a:moveTo>
                  <a:pt x="3557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8" name="object 46"/>
          <p:cNvSpPr>
            <a:spLocks/>
          </p:cNvSpPr>
          <p:nvPr/>
        </p:nvSpPr>
        <p:spPr bwMode="auto">
          <a:xfrm>
            <a:off x="4419600" y="2586038"/>
            <a:ext cx="36513" cy="7937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7096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79" name="object 47"/>
          <p:cNvSpPr>
            <a:spLocks/>
          </p:cNvSpPr>
          <p:nvPr/>
        </p:nvSpPr>
        <p:spPr bwMode="auto">
          <a:xfrm>
            <a:off x="4354513" y="2600325"/>
            <a:ext cx="36512" cy="7938"/>
          </a:xfrm>
          <a:custGeom>
            <a:avLst/>
            <a:gdLst>
              <a:gd name="T0" fmla="*/ 36188 w 36829"/>
              <a:gd name="T1" fmla="*/ 0 h 7619"/>
              <a:gd name="T2" fmla="*/ 0 w 36829"/>
              <a:gd name="T3" fmla="*/ 8270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0" name="object 48"/>
          <p:cNvSpPr>
            <a:spLocks/>
          </p:cNvSpPr>
          <p:nvPr/>
        </p:nvSpPr>
        <p:spPr bwMode="auto">
          <a:xfrm>
            <a:off x="4289425" y="2614613"/>
            <a:ext cx="38100" cy="9525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1" name="object 49"/>
          <p:cNvSpPr>
            <a:spLocks/>
          </p:cNvSpPr>
          <p:nvPr/>
        </p:nvSpPr>
        <p:spPr bwMode="auto">
          <a:xfrm>
            <a:off x="4225925" y="2630488"/>
            <a:ext cx="36513" cy="7937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7071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2" name="object 50"/>
          <p:cNvSpPr>
            <a:spLocks/>
          </p:cNvSpPr>
          <p:nvPr/>
        </p:nvSpPr>
        <p:spPr bwMode="auto">
          <a:xfrm>
            <a:off x="4160838" y="2644775"/>
            <a:ext cx="36512" cy="7938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7098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3" name="object 51"/>
          <p:cNvSpPr>
            <a:spLocks/>
          </p:cNvSpPr>
          <p:nvPr/>
        </p:nvSpPr>
        <p:spPr bwMode="auto">
          <a:xfrm>
            <a:off x="4095750" y="2659063"/>
            <a:ext cx="36513" cy="7937"/>
          </a:xfrm>
          <a:custGeom>
            <a:avLst/>
            <a:gdLst>
              <a:gd name="T0" fmla="*/ 36190 w 36829"/>
              <a:gd name="T1" fmla="*/ 0 h 7619"/>
              <a:gd name="T2" fmla="*/ 0 w 36829"/>
              <a:gd name="T3" fmla="*/ 8268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4" name="object 52"/>
          <p:cNvSpPr>
            <a:spLocks/>
          </p:cNvSpPr>
          <p:nvPr/>
        </p:nvSpPr>
        <p:spPr bwMode="auto">
          <a:xfrm>
            <a:off x="4032250" y="2674938"/>
            <a:ext cx="34925" cy="7937"/>
          </a:xfrm>
          <a:custGeom>
            <a:avLst/>
            <a:gdLst>
              <a:gd name="T0" fmla="*/ 34281 w 35560"/>
              <a:gd name="T1" fmla="*/ 0 h 7619"/>
              <a:gd name="T2" fmla="*/ 0 w 35560"/>
              <a:gd name="T3" fmla="*/ 8268 h 7619"/>
              <a:gd name="T4" fmla="*/ 0 60000 65536"/>
              <a:gd name="T5" fmla="*/ 0 60000 65536"/>
              <a:gd name="T6" fmla="*/ 0 w 35560"/>
              <a:gd name="T7" fmla="*/ 0 h 7619"/>
              <a:gd name="T8" fmla="*/ 35560 w 35560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7619">
                <a:moveTo>
                  <a:pt x="3553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5" name="object 53"/>
          <p:cNvSpPr>
            <a:spLocks/>
          </p:cNvSpPr>
          <p:nvPr/>
        </p:nvSpPr>
        <p:spPr bwMode="auto">
          <a:xfrm>
            <a:off x="3965575" y="2689225"/>
            <a:ext cx="38100" cy="7938"/>
          </a:xfrm>
          <a:custGeom>
            <a:avLst/>
            <a:gdLst>
              <a:gd name="T0" fmla="*/ 38099 w 38100"/>
              <a:gd name="T1" fmla="*/ 0 h 8889"/>
              <a:gd name="T2" fmla="*/ 0 w 38100"/>
              <a:gd name="T3" fmla="*/ 7098 h 8889"/>
              <a:gd name="T4" fmla="*/ 0 60000 65536"/>
              <a:gd name="T5" fmla="*/ 0 60000 65536"/>
              <a:gd name="T6" fmla="*/ 0 w 38100"/>
              <a:gd name="T7" fmla="*/ 0 h 8889"/>
              <a:gd name="T8" fmla="*/ 38100 w 38100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8889">
                <a:moveTo>
                  <a:pt x="3809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6" name="object 54"/>
          <p:cNvSpPr>
            <a:spLocks/>
          </p:cNvSpPr>
          <p:nvPr/>
        </p:nvSpPr>
        <p:spPr bwMode="auto">
          <a:xfrm>
            <a:off x="3902075" y="2703513"/>
            <a:ext cx="38100" cy="7937"/>
          </a:xfrm>
          <a:custGeom>
            <a:avLst/>
            <a:gdLst>
              <a:gd name="T0" fmla="*/ 39405 w 36829"/>
              <a:gd name="T1" fmla="*/ 0 h 7619"/>
              <a:gd name="T2" fmla="*/ 0 w 36829"/>
              <a:gd name="T3" fmla="*/ 8268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7" name="object 55"/>
          <p:cNvSpPr>
            <a:spLocks/>
          </p:cNvSpPr>
          <p:nvPr/>
        </p:nvSpPr>
        <p:spPr bwMode="auto">
          <a:xfrm>
            <a:off x="3838575" y="2717800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8" name="object 56"/>
          <p:cNvSpPr>
            <a:spLocks/>
          </p:cNvSpPr>
          <p:nvPr/>
        </p:nvSpPr>
        <p:spPr bwMode="auto">
          <a:xfrm>
            <a:off x="3773488" y="2733675"/>
            <a:ext cx="36512" cy="6350"/>
          </a:xfrm>
          <a:custGeom>
            <a:avLst/>
            <a:gdLst>
              <a:gd name="T0" fmla="*/ 36188 w 36829"/>
              <a:gd name="T1" fmla="*/ 0 h 7619"/>
              <a:gd name="T2" fmla="*/ 0 w 36829"/>
              <a:gd name="T3" fmla="*/ 5292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89" name="object 57"/>
          <p:cNvSpPr>
            <a:spLocks/>
          </p:cNvSpPr>
          <p:nvPr/>
        </p:nvSpPr>
        <p:spPr bwMode="auto">
          <a:xfrm>
            <a:off x="3708400" y="2746375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0" name="object 58"/>
          <p:cNvSpPr>
            <a:spLocks/>
          </p:cNvSpPr>
          <p:nvPr/>
        </p:nvSpPr>
        <p:spPr bwMode="auto">
          <a:xfrm>
            <a:off x="3643313" y="2762250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1" name="object 59"/>
          <p:cNvSpPr>
            <a:spLocks/>
          </p:cNvSpPr>
          <p:nvPr/>
        </p:nvSpPr>
        <p:spPr bwMode="auto">
          <a:xfrm>
            <a:off x="3578225" y="2778125"/>
            <a:ext cx="38100" cy="6350"/>
          </a:xfrm>
          <a:custGeom>
            <a:avLst/>
            <a:gdLst>
              <a:gd name="T0" fmla="*/ 39405 w 36829"/>
              <a:gd name="T1" fmla="*/ 0 h 7619"/>
              <a:gd name="T2" fmla="*/ 0 w 36829"/>
              <a:gd name="T3" fmla="*/ 5292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2" name="object 60"/>
          <p:cNvSpPr>
            <a:spLocks/>
          </p:cNvSpPr>
          <p:nvPr/>
        </p:nvSpPr>
        <p:spPr bwMode="auto">
          <a:xfrm>
            <a:off x="3514725" y="2790825"/>
            <a:ext cx="38100" cy="9525"/>
          </a:xfrm>
          <a:custGeom>
            <a:avLst/>
            <a:gdLst>
              <a:gd name="T0" fmla="*/ 38099 w 38100"/>
              <a:gd name="T1" fmla="*/ 0 h 8889"/>
              <a:gd name="T2" fmla="*/ 0 w 38100"/>
              <a:gd name="T3" fmla="*/ 10219 h 8889"/>
              <a:gd name="T4" fmla="*/ 0 60000 65536"/>
              <a:gd name="T5" fmla="*/ 0 60000 65536"/>
              <a:gd name="T6" fmla="*/ 0 w 38100"/>
              <a:gd name="T7" fmla="*/ 0 h 8889"/>
              <a:gd name="T8" fmla="*/ 38100 w 38100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8889">
                <a:moveTo>
                  <a:pt x="3809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3" name="object 61"/>
          <p:cNvSpPr>
            <a:spLocks/>
          </p:cNvSpPr>
          <p:nvPr/>
        </p:nvSpPr>
        <p:spPr bwMode="auto">
          <a:xfrm>
            <a:off x="3451225" y="2806700"/>
            <a:ext cx="36513" cy="7938"/>
          </a:xfrm>
          <a:custGeom>
            <a:avLst/>
            <a:gdLst>
              <a:gd name="T0" fmla="*/ 35003 w 37464"/>
              <a:gd name="T1" fmla="*/ 0 h 7619"/>
              <a:gd name="T2" fmla="*/ 0 w 37464"/>
              <a:gd name="T3" fmla="*/ 8270 h 7619"/>
              <a:gd name="T4" fmla="*/ 0 60000 65536"/>
              <a:gd name="T5" fmla="*/ 0 60000 65536"/>
              <a:gd name="T6" fmla="*/ 0 w 37464"/>
              <a:gd name="T7" fmla="*/ 0 h 7619"/>
              <a:gd name="T8" fmla="*/ 37464 w 37464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19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4" name="object 62"/>
          <p:cNvSpPr>
            <a:spLocks/>
          </p:cNvSpPr>
          <p:nvPr/>
        </p:nvSpPr>
        <p:spPr bwMode="auto">
          <a:xfrm>
            <a:off x="3429000" y="2819400"/>
            <a:ext cx="30163" cy="22225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5" name="object 63"/>
          <p:cNvSpPr>
            <a:spLocks/>
          </p:cNvSpPr>
          <p:nvPr/>
        </p:nvSpPr>
        <p:spPr bwMode="auto">
          <a:xfrm>
            <a:off x="3482975" y="2860675"/>
            <a:ext cx="28575" cy="22225"/>
          </a:xfrm>
          <a:custGeom>
            <a:avLst/>
            <a:gdLst>
              <a:gd name="T0" fmla="*/ 0 w 29210"/>
              <a:gd name="T1" fmla="*/ 0 h 22225"/>
              <a:gd name="T2" fmla="*/ 27943 w 29210"/>
              <a:gd name="T3" fmla="*/ 21610 h 22225"/>
              <a:gd name="T4" fmla="*/ 0 60000 65536"/>
              <a:gd name="T5" fmla="*/ 0 60000 65536"/>
              <a:gd name="T6" fmla="*/ 0 w 29210"/>
              <a:gd name="T7" fmla="*/ 0 h 22225"/>
              <a:gd name="T8" fmla="*/ 29210 w 29210"/>
              <a:gd name="T9" fmla="*/ 22225 h 222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225">
                <a:moveTo>
                  <a:pt x="0" y="0"/>
                </a:moveTo>
                <a:lnTo>
                  <a:pt x="29199" y="21610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6" name="object 64"/>
          <p:cNvSpPr>
            <a:spLocks/>
          </p:cNvSpPr>
          <p:nvPr/>
        </p:nvSpPr>
        <p:spPr bwMode="auto">
          <a:xfrm>
            <a:off x="3533775" y="2898775"/>
            <a:ext cx="31750" cy="23813"/>
          </a:xfrm>
          <a:custGeom>
            <a:avLst/>
            <a:gdLst>
              <a:gd name="T0" fmla="*/ 0 w 30479"/>
              <a:gd name="T1" fmla="*/ 0 h 22860"/>
              <a:gd name="T2" fmla="*/ 33074 w 30479"/>
              <a:gd name="T3" fmla="*/ 24805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7" name="object 65"/>
          <p:cNvSpPr>
            <a:spLocks/>
          </p:cNvSpPr>
          <p:nvPr/>
        </p:nvSpPr>
        <p:spPr bwMode="auto">
          <a:xfrm>
            <a:off x="3587750" y="2938463"/>
            <a:ext cx="30163" cy="23812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8" name="object 66"/>
          <p:cNvSpPr>
            <a:spLocks/>
          </p:cNvSpPr>
          <p:nvPr/>
        </p:nvSpPr>
        <p:spPr bwMode="auto">
          <a:xfrm>
            <a:off x="3640138" y="2979738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499" name="object 67"/>
          <p:cNvSpPr>
            <a:spLocks/>
          </p:cNvSpPr>
          <p:nvPr/>
        </p:nvSpPr>
        <p:spPr bwMode="auto">
          <a:xfrm>
            <a:off x="3692525" y="3019425"/>
            <a:ext cx="31750" cy="22225"/>
          </a:xfrm>
          <a:custGeom>
            <a:avLst/>
            <a:gdLst>
              <a:gd name="T0" fmla="*/ 0 w 30479"/>
              <a:gd name="T1" fmla="*/ 0 h 22860"/>
              <a:gd name="T2" fmla="*/ 33074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0" name="object 68"/>
          <p:cNvSpPr>
            <a:spLocks/>
          </p:cNvSpPr>
          <p:nvPr/>
        </p:nvSpPr>
        <p:spPr bwMode="auto">
          <a:xfrm>
            <a:off x="3746500" y="3059113"/>
            <a:ext cx="30163" cy="22225"/>
          </a:xfrm>
          <a:custGeom>
            <a:avLst/>
            <a:gdLst>
              <a:gd name="T0" fmla="*/ 0 w 30479"/>
              <a:gd name="T1" fmla="*/ 0 h 21589"/>
              <a:gd name="T2" fmla="*/ 29850 w 30479"/>
              <a:gd name="T3" fmla="*/ 22869 h 21589"/>
              <a:gd name="T4" fmla="*/ 0 60000 65536"/>
              <a:gd name="T5" fmla="*/ 0 60000 65536"/>
              <a:gd name="T6" fmla="*/ 0 w 30479"/>
              <a:gd name="T7" fmla="*/ 0 h 21589"/>
              <a:gd name="T8" fmla="*/ 30479 w 30479"/>
              <a:gd name="T9" fmla="*/ 21589 h 215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1589">
                <a:moveTo>
                  <a:pt x="0" y="0"/>
                </a:moveTo>
                <a:lnTo>
                  <a:pt x="30479" y="2157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1" name="object 69"/>
          <p:cNvSpPr>
            <a:spLocks/>
          </p:cNvSpPr>
          <p:nvPr/>
        </p:nvSpPr>
        <p:spPr bwMode="auto">
          <a:xfrm>
            <a:off x="3798888" y="3098800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2" name="object 70"/>
          <p:cNvSpPr>
            <a:spLocks/>
          </p:cNvSpPr>
          <p:nvPr/>
        </p:nvSpPr>
        <p:spPr bwMode="auto">
          <a:xfrm>
            <a:off x="3851275" y="3140075"/>
            <a:ext cx="31750" cy="20638"/>
          </a:xfrm>
          <a:custGeom>
            <a:avLst/>
            <a:gdLst>
              <a:gd name="T0" fmla="*/ 0 w 30479"/>
              <a:gd name="T1" fmla="*/ 0 h 21589"/>
              <a:gd name="T2" fmla="*/ 33074 w 30479"/>
              <a:gd name="T3" fmla="*/ 19719 h 21589"/>
              <a:gd name="T4" fmla="*/ 0 60000 65536"/>
              <a:gd name="T5" fmla="*/ 0 60000 65536"/>
              <a:gd name="T6" fmla="*/ 0 w 30479"/>
              <a:gd name="T7" fmla="*/ 0 h 21589"/>
              <a:gd name="T8" fmla="*/ 30479 w 30479"/>
              <a:gd name="T9" fmla="*/ 21589 h 215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1589">
                <a:moveTo>
                  <a:pt x="0" y="0"/>
                </a:moveTo>
                <a:lnTo>
                  <a:pt x="30479" y="2157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3" name="object 71"/>
          <p:cNvSpPr>
            <a:spLocks/>
          </p:cNvSpPr>
          <p:nvPr/>
        </p:nvSpPr>
        <p:spPr bwMode="auto">
          <a:xfrm>
            <a:off x="3905250" y="3178175"/>
            <a:ext cx="28575" cy="23813"/>
          </a:xfrm>
          <a:custGeom>
            <a:avLst/>
            <a:gdLst>
              <a:gd name="T0" fmla="*/ 0 w 29210"/>
              <a:gd name="T1" fmla="*/ 0 h 22860"/>
              <a:gd name="T2" fmla="*/ 27943 w 29210"/>
              <a:gd name="T3" fmla="*/ 24805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4" name="object 72"/>
          <p:cNvSpPr>
            <a:spLocks/>
          </p:cNvSpPr>
          <p:nvPr/>
        </p:nvSpPr>
        <p:spPr bwMode="auto">
          <a:xfrm>
            <a:off x="3957638" y="3217863"/>
            <a:ext cx="30162" cy="23812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5" name="object 73"/>
          <p:cNvSpPr>
            <a:spLocks/>
          </p:cNvSpPr>
          <p:nvPr/>
        </p:nvSpPr>
        <p:spPr bwMode="auto">
          <a:xfrm>
            <a:off x="4010025" y="3259138"/>
            <a:ext cx="31750" cy="22225"/>
          </a:xfrm>
          <a:custGeom>
            <a:avLst/>
            <a:gdLst>
              <a:gd name="T0" fmla="*/ 0 w 30479"/>
              <a:gd name="T1" fmla="*/ 0 h 22860"/>
              <a:gd name="T2" fmla="*/ 33074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6" name="object 74"/>
          <p:cNvSpPr>
            <a:spLocks/>
          </p:cNvSpPr>
          <p:nvPr/>
        </p:nvSpPr>
        <p:spPr bwMode="auto">
          <a:xfrm>
            <a:off x="4062413" y="3298825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7" name="object 75"/>
          <p:cNvSpPr>
            <a:spLocks/>
          </p:cNvSpPr>
          <p:nvPr/>
        </p:nvSpPr>
        <p:spPr bwMode="auto">
          <a:xfrm>
            <a:off x="4116388" y="3338513"/>
            <a:ext cx="30162" cy="23812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8" name="object 76"/>
          <p:cNvSpPr>
            <a:spLocks/>
          </p:cNvSpPr>
          <p:nvPr/>
        </p:nvSpPr>
        <p:spPr bwMode="auto">
          <a:xfrm>
            <a:off x="4168775" y="3378200"/>
            <a:ext cx="31750" cy="22225"/>
          </a:xfrm>
          <a:custGeom>
            <a:avLst/>
            <a:gdLst>
              <a:gd name="T0" fmla="*/ 0 w 30479"/>
              <a:gd name="T1" fmla="*/ 0 h 22860"/>
              <a:gd name="T2" fmla="*/ 33074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09" name="object 77"/>
          <p:cNvSpPr>
            <a:spLocks/>
          </p:cNvSpPr>
          <p:nvPr/>
        </p:nvSpPr>
        <p:spPr bwMode="auto">
          <a:xfrm>
            <a:off x="4221163" y="3417888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0" name="object 78"/>
          <p:cNvSpPr>
            <a:spLocks/>
          </p:cNvSpPr>
          <p:nvPr/>
        </p:nvSpPr>
        <p:spPr bwMode="auto">
          <a:xfrm>
            <a:off x="4275138" y="3457575"/>
            <a:ext cx="30162" cy="23813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4805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1" name="object 79"/>
          <p:cNvSpPr>
            <a:spLocks/>
          </p:cNvSpPr>
          <p:nvPr/>
        </p:nvSpPr>
        <p:spPr bwMode="auto">
          <a:xfrm>
            <a:off x="4327525" y="3497263"/>
            <a:ext cx="30163" cy="23812"/>
          </a:xfrm>
          <a:custGeom>
            <a:avLst/>
            <a:gdLst>
              <a:gd name="T0" fmla="*/ 0 w 29210"/>
              <a:gd name="T1" fmla="*/ 0 h 22860"/>
              <a:gd name="T2" fmla="*/ 31136 w 29210"/>
              <a:gd name="T3" fmla="*/ 24803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2" name="object 80"/>
          <p:cNvSpPr>
            <a:spLocks/>
          </p:cNvSpPr>
          <p:nvPr/>
        </p:nvSpPr>
        <p:spPr bwMode="auto">
          <a:xfrm>
            <a:off x="4379913" y="3538538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3" name="object 81"/>
          <p:cNvSpPr>
            <a:spLocks/>
          </p:cNvSpPr>
          <p:nvPr/>
        </p:nvSpPr>
        <p:spPr bwMode="auto">
          <a:xfrm>
            <a:off x="4433888" y="3578225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4" name="object 82"/>
          <p:cNvSpPr>
            <a:spLocks/>
          </p:cNvSpPr>
          <p:nvPr/>
        </p:nvSpPr>
        <p:spPr bwMode="auto">
          <a:xfrm>
            <a:off x="4486275" y="3617913"/>
            <a:ext cx="30163" cy="23812"/>
          </a:xfrm>
          <a:custGeom>
            <a:avLst/>
            <a:gdLst>
              <a:gd name="T0" fmla="*/ 0 w 29845"/>
              <a:gd name="T1" fmla="*/ 0 h 22860"/>
              <a:gd name="T2" fmla="*/ 29856 w 29845"/>
              <a:gd name="T3" fmla="*/ 24803 h 22860"/>
              <a:gd name="T4" fmla="*/ 0 60000 65536"/>
              <a:gd name="T5" fmla="*/ 0 60000 65536"/>
              <a:gd name="T6" fmla="*/ 0 w 29845"/>
              <a:gd name="T7" fmla="*/ 0 h 22860"/>
              <a:gd name="T8" fmla="*/ 29845 w 29845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845" h="22860">
                <a:moveTo>
                  <a:pt x="0" y="0"/>
                </a:moveTo>
                <a:lnTo>
                  <a:pt x="29230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5" name="object 83"/>
          <p:cNvSpPr>
            <a:spLocks/>
          </p:cNvSpPr>
          <p:nvPr/>
        </p:nvSpPr>
        <p:spPr bwMode="auto">
          <a:xfrm>
            <a:off x="4538663" y="3657600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6" name="object 84"/>
          <p:cNvSpPr>
            <a:spLocks/>
          </p:cNvSpPr>
          <p:nvPr/>
        </p:nvSpPr>
        <p:spPr bwMode="auto">
          <a:xfrm>
            <a:off x="4592638" y="3697288"/>
            <a:ext cx="28575" cy="22225"/>
          </a:xfrm>
          <a:custGeom>
            <a:avLst/>
            <a:gdLst>
              <a:gd name="T0" fmla="*/ 0 w 29210"/>
              <a:gd name="T1" fmla="*/ 0 h 22860"/>
              <a:gd name="T2" fmla="*/ 27943 w 29210"/>
              <a:gd name="T3" fmla="*/ 21607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7" name="object 85"/>
          <p:cNvSpPr>
            <a:spLocks/>
          </p:cNvSpPr>
          <p:nvPr/>
        </p:nvSpPr>
        <p:spPr bwMode="auto">
          <a:xfrm>
            <a:off x="4645025" y="3736975"/>
            <a:ext cx="30163" cy="23813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4805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8" name="object 86"/>
          <p:cNvSpPr>
            <a:spLocks/>
          </p:cNvSpPr>
          <p:nvPr/>
        </p:nvSpPr>
        <p:spPr bwMode="auto">
          <a:xfrm>
            <a:off x="4697413" y="3776663"/>
            <a:ext cx="30162" cy="23812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19" name="object 87"/>
          <p:cNvSpPr>
            <a:spLocks/>
          </p:cNvSpPr>
          <p:nvPr/>
        </p:nvSpPr>
        <p:spPr bwMode="auto">
          <a:xfrm>
            <a:off x="4751388" y="3817938"/>
            <a:ext cx="28575" cy="22225"/>
          </a:xfrm>
          <a:custGeom>
            <a:avLst/>
            <a:gdLst>
              <a:gd name="T0" fmla="*/ 0 w 29210"/>
              <a:gd name="T1" fmla="*/ 0 h 22860"/>
              <a:gd name="T2" fmla="*/ 27943 w 29210"/>
              <a:gd name="T3" fmla="*/ 21607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0" name="object 88"/>
          <p:cNvSpPr>
            <a:spLocks/>
          </p:cNvSpPr>
          <p:nvPr/>
        </p:nvSpPr>
        <p:spPr bwMode="auto">
          <a:xfrm>
            <a:off x="4803775" y="3857625"/>
            <a:ext cx="30163" cy="22225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1" name="object 89"/>
          <p:cNvSpPr>
            <a:spLocks/>
          </p:cNvSpPr>
          <p:nvPr/>
        </p:nvSpPr>
        <p:spPr bwMode="auto">
          <a:xfrm>
            <a:off x="4856163" y="3897313"/>
            <a:ext cx="30162" cy="23812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2" name="object 90"/>
          <p:cNvSpPr>
            <a:spLocks/>
          </p:cNvSpPr>
          <p:nvPr/>
        </p:nvSpPr>
        <p:spPr bwMode="auto">
          <a:xfrm>
            <a:off x="4910138" y="3937000"/>
            <a:ext cx="30162" cy="22225"/>
          </a:xfrm>
          <a:custGeom>
            <a:avLst/>
            <a:gdLst>
              <a:gd name="T0" fmla="*/ 0 w 29845"/>
              <a:gd name="T1" fmla="*/ 0 h 22860"/>
              <a:gd name="T2" fmla="*/ 29854 w 29845"/>
              <a:gd name="T3" fmla="*/ 21607 h 22860"/>
              <a:gd name="T4" fmla="*/ 0 60000 65536"/>
              <a:gd name="T5" fmla="*/ 0 60000 65536"/>
              <a:gd name="T6" fmla="*/ 0 w 29845"/>
              <a:gd name="T7" fmla="*/ 0 h 22860"/>
              <a:gd name="T8" fmla="*/ 29845 w 29845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845" h="22860">
                <a:moveTo>
                  <a:pt x="0" y="0"/>
                </a:moveTo>
                <a:lnTo>
                  <a:pt x="29230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3" name="object 91"/>
          <p:cNvSpPr>
            <a:spLocks/>
          </p:cNvSpPr>
          <p:nvPr/>
        </p:nvSpPr>
        <p:spPr bwMode="auto">
          <a:xfrm>
            <a:off x="4962525" y="3976688"/>
            <a:ext cx="30163" cy="23812"/>
          </a:xfrm>
          <a:custGeom>
            <a:avLst/>
            <a:gdLst>
              <a:gd name="T0" fmla="*/ 0 w 30479"/>
              <a:gd name="T1" fmla="*/ 0 h 24129"/>
              <a:gd name="T2" fmla="*/ 29850 w 30479"/>
              <a:gd name="T3" fmla="*/ 23504 h 24129"/>
              <a:gd name="T4" fmla="*/ 0 60000 65536"/>
              <a:gd name="T5" fmla="*/ 0 60000 65536"/>
              <a:gd name="T6" fmla="*/ 0 w 30479"/>
              <a:gd name="T7" fmla="*/ 0 h 24129"/>
              <a:gd name="T8" fmla="*/ 30479 w 30479"/>
              <a:gd name="T9" fmla="*/ 24129 h 241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4129">
                <a:moveTo>
                  <a:pt x="0" y="0"/>
                </a:moveTo>
                <a:lnTo>
                  <a:pt x="30479" y="24134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4" name="object 92"/>
          <p:cNvSpPr>
            <a:spLocks/>
          </p:cNvSpPr>
          <p:nvPr/>
        </p:nvSpPr>
        <p:spPr bwMode="auto">
          <a:xfrm>
            <a:off x="5014913" y="4016375"/>
            <a:ext cx="30162" cy="23813"/>
          </a:xfrm>
          <a:custGeom>
            <a:avLst/>
            <a:gdLst>
              <a:gd name="T0" fmla="*/ 0 w 29210"/>
              <a:gd name="T1" fmla="*/ 0 h 22860"/>
              <a:gd name="T2" fmla="*/ 31134 w 29210"/>
              <a:gd name="T3" fmla="*/ 24805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5" name="object 93"/>
          <p:cNvSpPr>
            <a:spLocks/>
          </p:cNvSpPr>
          <p:nvPr/>
        </p:nvSpPr>
        <p:spPr bwMode="auto">
          <a:xfrm>
            <a:off x="5067300" y="4056063"/>
            <a:ext cx="30163" cy="23812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6" name="object 94"/>
          <p:cNvSpPr>
            <a:spLocks/>
          </p:cNvSpPr>
          <p:nvPr/>
        </p:nvSpPr>
        <p:spPr bwMode="auto">
          <a:xfrm>
            <a:off x="5121275" y="4097338"/>
            <a:ext cx="30163" cy="22225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7" name="object 95"/>
          <p:cNvSpPr>
            <a:spLocks/>
          </p:cNvSpPr>
          <p:nvPr/>
        </p:nvSpPr>
        <p:spPr bwMode="auto">
          <a:xfrm>
            <a:off x="5173663" y="4137025"/>
            <a:ext cx="30162" cy="22225"/>
          </a:xfrm>
          <a:custGeom>
            <a:avLst/>
            <a:gdLst>
              <a:gd name="T0" fmla="*/ 0 w 29210"/>
              <a:gd name="T1" fmla="*/ 0 h 22860"/>
              <a:gd name="T2" fmla="*/ 31134 w 29210"/>
              <a:gd name="T3" fmla="*/ 21607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8" name="object 96"/>
          <p:cNvSpPr>
            <a:spLocks/>
          </p:cNvSpPr>
          <p:nvPr/>
        </p:nvSpPr>
        <p:spPr bwMode="auto">
          <a:xfrm>
            <a:off x="5226050" y="4176713"/>
            <a:ext cx="30163" cy="23812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29" name="object 97"/>
          <p:cNvSpPr>
            <a:spLocks/>
          </p:cNvSpPr>
          <p:nvPr/>
        </p:nvSpPr>
        <p:spPr bwMode="auto">
          <a:xfrm>
            <a:off x="5280025" y="4216400"/>
            <a:ext cx="30163" cy="22225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0" name="object 98"/>
          <p:cNvSpPr>
            <a:spLocks/>
          </p:cNvSpPr>
          <p:nvPr/>
        </p:nvSpPr>
        <p:spPr bwMode="auto">
          <a:xfrm>
            <a:off x="5330825" y="4256088"/>
            <a:ext cx="31750" cy="23812"/>
          </a:xfrm>
          <a:custGeom>
            <a:avLst/>
            <a:gdLst>
              <a:gd name="T0" fmla="*/ 0 w 30479"/>
              <a:gd name="T1" fmla="*/ 0 h 24129"/>
              <a:gd name="T2" fmla="*/ 33074 w 30479"/>
              <a:gd name="T3" fmla="*/ 23504 h 24129"/>
              <a:gd name="T4" fmla="*/ 0 60000 65536"/>
              <a:gd name="T5" fmla="*/ 0 60000 65536"/>
              <a:gd name="T6" fmla="*/ 0 w 30479"/>
              <a:gd name="T7" fmla="*/ 0 h 24129"/>
              <a:gd name="T8" fmla="*/ 30479 w 30479"/>
              <a:gd name="T9" fmla="*/ 24129 h 241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4129">
                <a:moveTo>
                  <a:pt x="0" y="0"/>
                </a:moveTo>
                <a:lnTo>
                  <a:pt x="30479" y="24134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1" name="object 99"/>
          <p:cNvSpPr>
            <a:spLocks/>
          </p:cNvSpPr>
          <p:nvPr/>
        </p:nvSpPr>
        <p:spPr bwMode="auto">
          <a:xfrm>
            <a:off x="5384800" y="4295775"/>
            <a:ext cx="30163" cy="23813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4805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2" name="object 100"/>
          <p:cNvSpPr>
            <a:spLocks/>
          </p:cNvSpPr>
          <p:nvPr/>
        </p:nvSpPr>
        <p:spPr bwMode="auto">
          <a:xfrm>
            <a:off x="5438775" y="4335463"/>
            <a:ext cx="30163" cy="23812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3" name="object 101"/>
          <p:cNvSpPr>
            <a:spLocks/>
          </p:cNvSpPr>
          <p:nvPr/>
        </p:nvSpPr>
        <p:spPr bwMode="auto">
          <a:xfrm>
            <a:off x="5489575" y="4376738"/>
            <a:ext cx="31750" cy="22225"/>
          </a:xfrm>
          <a:custGeom>
            <a:avLst/>
            <a:gdLst>
              <a:gd name="T0" fmla="*/ 0 w 30479"/>
              <a:gd name="T1" fmla="*/ 0 h 22860"/>
              <a:gd name="T2" fmla="*/ 33074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4" name="object 102"/>
          <p:cNvSpPr>
            <a:spLocks/>
          </p:cNvSpPr>
          <p:nvPr/>
        </p:nvSpPr>
        <p:spPr bwMode="auto">
          <a:xfrm>
            <a:off x="5543550" y="4416425"/>
            <a:ext cx="30163" cy="22225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5" name="object 103"/>
          <p:cNvSpPr>
            <a:spLocks/>
          </p:cNvSpPr>
          <p:nvPr/>
        </p:nvSpPr>
        <p:spPr bwMode="auto">
          <a:xfrm>
            <a:off x="5597525" y="4456113"/>
            <a:ext cx="28575" cy="23812"/>
          </a:xfrm>
          <a:custGeom>
            <a:avLst/>
            <a:gdLst>
              <a:gd name="T0" fmla="*/ 0 w 29210"/>
              <a:gd name="T1" fmla="*/ 0 h 22860"/>
              <a:gd name="T2" fmla="*/ 27943 w 29210"/>
              <a:gd name="T3" fmla="*/ 24803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6" name="object 104"/>
          <p:cNvSpPr>
            <a:spLocks/>
          </p:cNvSpPr>
          <p:nvPr/>
        </p:nvSpPr>
        <p:spPr bwMode="auto">
          <a:xfrm>
            <a:off x="5648325" y="4495800"/>
            <a:ext cx="31750" cy="22225"/>
          </a:xfrm>
          <a:custGeom>
            <a:avLst/>
            <a:gdLst>
              <a:gd name="T0" fmla="*/ 0 w 30479"/>
              <a:gd name="T1" fmla="*/ 0 h 22860"/>
              <a:gd name="T2" fmla="*/ 33074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7" name="object 105"/>
          <p:cNvSpPr>
            <a:spLocks/>
          </p:cNvSpPr>
          <p:nvPr/>
        </p:nvSpPr>
        <p:spPr bwMode="auto">
          <a:xfrm>
            <a:off x="5702300" y="4535488"/>
            <a:ext cx="30163" cy="23812"/>
          </a:xfrm>
          <a:custGeom>
            <a:avLst/>
            <a:gdLst>
              <a:gd name="T0" fmla="*/ 0 w 30479"/>
              <a:gd name="T1" fmla="*/ 0 h 24129"/>
              <a:gd name="T2" fmla="*/ 29850 w 30479"/>
              <a:gd name="T3" fmla="*/ 23491 h 24129"/>
              <a:gd name="T4" fmla="*/ 0 60000 65536"/>
              <a:gd name="T5" fmla="*/ 0 60000 65536"/>
              <a:gd name="T6" fmla="*/ 0 w 30479"/>
              <a:gd name="T7" fmla="*/ 0 h 24129"/>
              <a:gd name="T8" fmla="*/ 30479 w 30479"/>
              <a:gd name="T9" fmla="*/ 24129 h 241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4129">
                <a:moveTo>
                  <a:pt x="0" y="0"/>
                </a:moveTo>
                <a:lnTo>
                  <a:pt x="30479" y="24121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8" name="object 106"/>
          <p:cNvSpPr>
            <a:spLocks/>
          </p:cNvSpPr>
          <p:nvPr/>
        </p:nvSpPr>
        <p:spPr bwMode="auto">
          <a:xfrm>
            <a:off x="5754688" y="4575175"/>
            <a:ext cx="30162" cy="23813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4805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39" name="object 107"/>
          <p:cNvSpPr>
            <a:spLocks/>
          </p:cNvSpPr>
          <p:nvPr/>
        </p:nvSpPr>
        <p:spPr bwMode="auto">
          <a:xfrm>
            <a:off x="5807075" y="4614863"/>
            <a:ext cx="31750" cy="23812"/>
          </a:xfrm>
          <a:custGeom>
            <a:avLst/>
            <a:gdLst>
              <a:gd name="T0" fmla="*/ 0 w 30479"/>
              <a:gd name="T1" fmla="*/ 0 h 22860"/>
              <a:gd name="T2" fmla="*/ 33074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0" name="object 108"/>
          <p:cNvSpPr>
            <a:spLocks/>
          </p:cNvSpPr>
          <p:nvPr/>
        </p:nvSpPr>
        <p:spPr bwMode="auto">
          <a:xfrm>
            <a:off x="5861050" y="4656138"/>
            <a:ext cx="30163" cy="22225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1" name="object 109"/>
          <p:cNvSpPr>
            <a:spLocks/>
          </p:cNvSpPr>
          <p:nvPr/>
        </p:nvSpPr>
        <p:spPr bwMode="auto">
          <a:xfrm>
            <a:off x="5913438" y="4695825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2" name="object 110"/>
          <p:cNvSpPr>
            <a:spLocks/>
          </p:cNvSpPr>
          <p:nvPr/>
        </p:nvSpPr>
        <p:spPr bwMode="auto">
          <a:xfrm>
            <a:off x="5965825" y="4735513"/>
            <a:ext cx="31750" cy="23812"/>
          </a:xfrm>
          <a:custGeom>
            <a:avLst/>
            <a:gdLst>
              <a:gd name="T0" fmla="*/ 0 w 30479"/>
              <a:gd name="T1" fmla="*/ 0 h 22860"/>
              <a:gd name="T2" fmla="*/ 33074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3" name="object 111"/>
          <p:cNvSpPr>
            <a:spLocks/>
          </p:cNvSpPr>
          <p:nvPr/>
        </p:nvSpPr>
        <p:spPr bwMode="auto">
          <a:xfrm>
            <a:off x="6019800" y="4775200"/>
            <a:ext cx="28575" cy="22225"/>
          </a:xfrm>
          <a:custGeom>
            <a:avLst/>
            <a:gdLst>
              <a:gd name="T0" fmla="*/ 0 w 29210"/>
              <a:gd name="T1" fmla="*/ 0 h 22860"/>
              <a:gd name="T2" fmla="*/ 27943 w 29210"/>
              <a:gd name="T3" fmla="*/ 21607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4" name="object 112"/>
          <p:cNvSpPr>
            <a:spLocks/>
          </p:cNvSpPr>
          <p:nvPr/>
        </p:nvSpPr>
        <p:spPr bwMode="auto">
          <a:xfrm>
            <a:off x="6072188" y="4816475"/>
            <a:ext cx="30162" cy="20638"/>
          </a:xfrm>
          <a:custGeom>
            <a:avLst/>
            <a:gdLst>
              <a:gd name="T0" fmla="*/ 0 w 30479"/>
              <a:gd name="T1" fmla="*/ 0 h 21589"/>
              <a:gd name="T2" fmla="*/ 29848 w 30479"/>
              <a:gd name="T3" fmla="*/ 19725 h 21589"/>
              <a:gd name="T4" fmla="*/ 0 60000 65536"/>
              <a:gd name="T5" fmla="*/ 0 60000 65536"/>
              <a:gd name="T6" fmla="*/ 0 w 30479"/>
              <a:gd name="T7" fmla="*/ 0 h 21589"/>
              <a:gd name="T8" fmla="*/ 30479 w 30479"/>
              <a:gd name="T9" fmla="*/ 21589 h 215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1589">
                <a:moveTo>
                  <a:pt x="0" y="0"/>
                </a:moveTo>
                <a:lnTo>
                  <a:pt x="30479" y="21585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5" name="object 113"/>
          <p:cNvSpPr>
            <a:spLocks/>
          </p:cNvSpPr>
          <p:nvPr/>
        </p:nvSpPr>
        <p:spPr bwMode="auto">
          <a:xfrm>
            <a:off x="6124575" y="4854575"/>
            <a:ext cx="31750" cy="23813"/>
          </a:xfrm>
          <a:custGeom>
            <a:avLst/>
            <a:gdLst>
              <a:gd name="T0" fmla="*/ 0 w 30479"/>
              <a:gd name="T1" fmla="*/ 0 h 22860"/>
              <a:gd name="T2" fmla="*/ 33074 w 30479"/>
              <a:gd name="T3" fmla="*/ 24805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6" name="object 114"/>
          <p:cNvSpPr>
            <a:spLocks/>
          </p:cNvSpPr>
          <p:nvPr/>
        </p:nvSpPr>
        <p:spPr bwMode="auto">
          <a:xfrm>
            <a:off x="6178550" y="4894263"/>
            <a:ext cx="30163" cy="23812"/>
          </a:xfrm>
          <a:custGeom>
            <a:avLst/>
            <a:gdLst>
              <a:gd name="T0" fmla="*/ 0 w 29845"/>
              <a:gd name="T1" fmla="*/ 0 h 22860"/>
              <a:gd name="T2" fmla="*/ 29856 w 29845"/>
              <a:gd name="T3" fmla="*/ 24803 h 22860"/>
              <a:gd name="T4" fmla="*/ 0 60000 65536"/>
              <a:gd name="T5" fmla="*/ 0 60000 65536"/>
              <a:gd name="T6" fmla="*/ 0 w 29845"/>
              <a:gd name="T7" fmla="*/ 0 h 22860"/>
              <a:gd name="T8" fmla="*/ 29845 w 29845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845" h="22860">
                <a:moveTo>
                  <a:pt x="0" y="0"/>
                </a:moveTo>
                <a:lnTo>
                  <a:pt x="29230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7" name="object 115"/>
          <p:cNvSpPr>
            <a:spLocks/>
          </p:cNvSpPr>
          <p:nvPr/>
        </p:nvSpPr>
        <p:spPr bwMode="auto">
          <a:xfrm>
            <a:off x="6230938" y="4935538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8" name="object 116"/>
          <p:cNvSpPr>
            <a:spLocks/>
          </p:cNvSpPr>
          <p:nvPr/>
        </p:nvSpPr>
        <p:spPr bwMode="auto">
          <a:xfrm>
            <a:off x="6283325" y="4975225"/>
            <a:ext cx="30163" cy="22225"/>
          </a:xfrm>
          <a:custGeom>
            <a:avLst/>
            <a:gdLst>
              <a:gd name="T0" fmla="*/ 0 w 29210"/>
              <a:gd name="T1" fmla="*/ 0 h 22860"/>
              <a:gd name="T2" fmla="*/ 31136 w 29210"/>
              <a:gd name="T3" fmla="*/ 21607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49" name="object 117"/>
          <p:cNvSpPr>
            <a:spLocks/>
          </p:cNvSpPr>
          <p:nvPr/>
        </p:nvSpPr>
        <p:spPr bwMode="auto">
          <a:xfrm>
            <a:off x="6337300" y="5014913"/>
            <a:ext cx="28575" cy="23812"/>
          </a:xfrm>
          <a:custGeom>
            <a:avLst/>
            <a:gdLst>
              <a:gd name="T0" fmla="*/ 0 w 29210"/>
              <a:gd name="T1" fmla="*/ 0 h 22860"/>
              <a:gd name="T2" fmla="*/ 27943 w 29210"/>
              <a:gd name="T3" fmla="*/ 24803 h 22860"/>
              <a:gd name="T4" fmla="*/ 0 60000 65536"/>
              <a:gd name="T5" fmla="*/ 0 60000 65536"/>
              <a:gd name="T6" fmla="*/ 0 w 29210"/>
              <a:gd name="T7" fmla="*/ 0 h 22860"/>
              <a:gd name="T8" fmla="*/ 29210 w 29210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0" name="object 118"/>
          <p:cNvSpPr>
            <a:spLocks/>
          </p:cNvSpPr>
          <p:nvPr/>
        </p:nvSpPr>
        <p:spPr bwMode="auto">
          <a:xfrm>
            <a:off x="6389688" y="5054600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1" name="object 119"/>
          <p:cNvSpPr>
            <a:spLocks/>
          </p:cNvSpPr>
          <p:nvPr/>
        </p:nvSpPr>
        <p:spPr bwMode="auto">
          <a:xfrm>
            <a:off x="6442075" y="5095875"/>
            <a:ext cx="30163" cy="20638"/>
          </a:xfrm>
          <a:custGeom>
            <a:avLst/>
            <a:gdLst>
              <a:gd name="T0" fmla="*/ 0 w 29210"/>
              <a:gd name="T1" fmla="*/ 0 h 21589"/>
              <a:gd name="T2" fmla="*/ 31136 w 29210"/>
              <a:gd name="T3" fmla="*/ 19725 h 21589"/>
              <a:gd name="T4" fmla="*/ 0 60000 65536"/>
              <a:gd name="T5" fmla="*/ 0 60000 65536"/>
              <a:gd name="T6" fmla="*/ 0 w 29210"/>
              <a:gd name="T7" fmla="*/ 0 h 21589"/>
              <a:gd name="T8" fmla="*/ 29210 w 29210"/>
              <a:gd name="T9" fmla="*/ 21589 h 215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10" h="21589">
                <a:moveTo>
                  <a:pt x="0" y="0"/>
                </a:moveTo>
                <a:lnTo>
                  <a:pt x="29199" y="21585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2" name="object 120"/>
          <p:cNvSpPr>
            <a:spLocks/>
          </p:cNvSpPr>
          <p:nvPr/>
        </p:nvSpPr>
        <p:spPr bwMode="auto">
          <a:xfrm>
            <a:off x="6494463" y="5133975"/>
            <a:ext cx="30162" cy="23813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4805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3" name="object 121"/>
          <p:cNvSpPr>
            <a:spLocks/>
          </p:cNvSpPr>
          <p:nvPr/>
        </p:nvSpPr>
        <p:spPr bwMode="auto">
          <a:xfrm>
            <a:off x="6548438" y="5173663"/>
            <a:ext cx="30162" cy="23812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4" name="object 122"/>
          <p:cNvSpPr>
            <a:spLocks/>
          </p:cNvSpPr>
          <p:nvPr/>
        </p:nvSpPr>
        <p:spPr bwMode="auto">
          <a:xfrm>
            <a:off x="6600825" y="5214938"/>
            <a:ext cx="30163" cy="22225"/>
          </a:xfrm>
          <a:custGeom>
            <a:avLst/>
            <a:gdLst>
              <a:gd name="T0" fmla="*/ 0 w 29845"/>
              <a:gd name="T1" fmla="*/ 0 h 22860"/>
              <a:gd name="T2" fmla="*/ 29856 w 29845"/>
              <a:gd name="T3" fmla="*/ 21607 h 22860"/>
              <a:gd name="T4" fmla="*/ 0 60000 65536"/>
              <a:gd name="T5" fmla="*/ 0 60000 65536"/>
              <a:gd name="T6" fmla="*/ 0 w 29845"/>
              <a:gd name="T7" fmla="*/ 0 h 22860"/>
              <a:gd name="T8" fmla="*/ 29845 w 29845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845" h="22860">
                <a:moveTo>
                  <a:pt x="0" y="0"/>
                </a:moveTo>
                <a:lnTo>
                  <a:pt x="29230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5" name="object 123"/>
          <p:cNvSpPr>
            <a:spLocks/>
          </p:cNvSpPr>
          <p:nvPr/>
        </p:nvSpPr>
        <p:spPr bwMode="auto">
          <a:xfrm>
            <a:off x="6653213" y="5254625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6" name="object 124"/>
          <p:cNvSpPr>
            <a:spLocks/>
          </p:cNvSpPr>
          <p:nvPr/>
        </p:nvSpPr>
        <p:spPr bwMode="auto">
          <a:xfrm>
            <a:off x="6707188" y="5294313"/>
            <a:ext cx="28575" cy="22225"/>
          </a:xfrm>
          <a:custGeom>
            <a:avLst/>
            <a:gdLst>
              <a:gd name="T0" fmla="*/ 0 w 29209"/>
              <a:gd name="T1" fmla="*/ 0 h 21589"/>
              <a:gd name="T2" fmla="*/ 27945 w 29209"/>
              <a:gd name="T3" fmla="*/ 22889 h 21589"/>
              <a:gd name="T4" fmla="*/ 0 60000 65536"/>
              <a:gd name="T5" fmla="*/ 0 60000 65536"/>
              <a:gd name="T6" fmla="*/ 0 w 29209"/>
              <a:gd name="T7" fmla="*/ 0 h 21589"/>
              <a:gd name="T8" fmla="*/ 29209 w 29209"/>
              <a:gd name="T9" fmla="*/ 21589 h 215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09" h="21589">
                <a:moveTo>
                  <a:pt x="0" y="0"/>
                </a:moveTo>
                <a:lnTo>
                  <a:pt x="29199" y="21598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7" name="object 125"/>
          <p:cNvSpPr>
            <a:spLocks/>
          </p:cNvSpPr>
          <p:nvPr/>
        </p:nvSpPr>
        <p:spPr bwMode="auto">
          <a:xfrm>
            <a:off x="6759575" y="5334000"/>
            <a:ext cx="30163" cy="22225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8" name="object 126"/>
          <p:cNvSpPr>
            <a:spLocks/>
          </p:cNvSpPr>
          <p:nvPr/>
        </p:nvSpPr>
        <p:spPr bwMode="auto">
          <a:xfrm>
            <a:off x="6811963" y="5375275"/>
            <a:ext cx="30162" cy="20638"/>
          </a:xfrm>
          <a:custGeom>
            <a:avLst/>
            <a:gdLst>
              <a:gd name="T0" fmla="*/ 0 w 30479"/>
              <a:gd name="T1" fmla="*/ 0 h 21589"/>
              <a:gd name="T2" fmla="*/ 29848 w 30479"/>
              <a:gd name="T3" fmla="*/ 19737 h 21589"/>
              <a:gd name="T4" fmla="*/ 0 60000 65536"/>
              <a:gd name="T5" fmla="*/ 0 60000 65536"/>
              <a:gd name="T6" fmla="*/ 0 w 30479"/>
              <a:gd name="T7" fmla="*/ 0 h 21589"/>
              <a:gd name="T8" fmla="*/ 30479 w 30479"/>
              <a:gd name="T9" fmla="*/ 21589 h 215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1589">
                <a:moveTo>
                  <a:pt x="0" y="0"/>
                </a:moveTo>
                <a:lnTo>
                  <a:pt x="30479" y="21598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59" name="object 127"/>
          <p:cNvSpPr>
            <a:spLocks/>
          </p:cNvSpPr>
          <p:nvPr/>
        </p:nvSpPr>
        <p:spPr bwMode="auto">
          <a:xfrm>
            <a:off x="6865938" y="5413375"/>
            <a:ext cx="28575" cy="23813"/>
          </a:xfrm>
          <a:custGeom>
            <a:avLst/>
            <a:gdLst>
              <a:gd name="T0" fmla="*/ 0 w 29209"/>
              <a:gd name="T1" fmla="*/ 0 h 22860"/>
              <a:gd name="T2" fmla="*/ 27945 w 29209"/>
              <a:gd name="T3" fmla="*/ 24805 h 22860"/>
              <a:gd name="T4" fmla="*/ 0 60000 65536"/>
              <a:gd name="T5" fmla="*/ 0 60000 65536"/>
              <a:gd name="T6" fmla="*/ 0 w 29209"/>
              <a:gd name="T7" fmla="*/ 0 h 22860"/>
              <a:gd name="T8" fmla="*/ 29209 w 2920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209" h="22860">
                <a:moveTo>
                  <a:pt x="0" y="0"/>
                </a:moveTo>
                <a:lnTo>
                  <a:pt x="2919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0" name="object 128"/>
          <p:cNvSpPr>
            <a:spLocks/>
          </p:cNvSpPr>
          <p:nvPr/>
        </p:nvSpPr>
        <p:spPr bwMode="auto">
          <a:xfrm>
            <a:off x="6918325" y="5453063"/>
            <a:ext cx="30163" cy="23812"/>
          </a:xfrm>
          <a:custGeom>
            <a:avLst/>
            <a:gdLst>
              <a:gd name="T0" fmla="*/ 0 w 30479"/>
              <a:gd name="T1" fmla="*/ 0 h 22860"/>
              <a:gd name="T2" fmla="*/ 29850 w 30479"/>
              <a:gd name="T3" fmla="*/ 24803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1" name="object 129"/>
          <p:cNvSpPr>
            <a:spLocks/>
          </p:cNvSpPr>
          <p:nvPr/>
        </p:nvSpPr>
        <p:spPr bwMode="auto">
          <a:xfrm>
            <a:off x="6970713" y="5494338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2" name="object 130"/>
          <p:cNvSpPr>
            <a:spLocks/>
          </p:cNvSpPr>
          <p:nvPr/>
        </p:nvSpPr>
        <p:spPr bwMode="auto">
          <a:xfrm>
            <a:off x="7024688" y="5534025"/>
            <a:ext cx="30162" cy="22225"/>
          </a:xfrm>
          <a:custGeom>
            <a:avLst/>
            <a:gdLst>
              <a:gd name="T0" fmla="*/ 0 w 29845"/>
              <a:gd name="T1" fmla="*/ 0 h 22860"/>
              <a:gd name="T2" fmla="*/ 29854 w 29845"/>
              <a:gd name="T3" fmla="*/ 21607 h 22860"/>
              <a:gd name="T4" fmla="*/ 0 60000 65536"/>
              <a:gd name="T5" fmla="*/ 0 60000 65536"/>
              <a:gd name="T6" fmla="*/ 0 w 29845"/>
              <a:gd name="T7" fmla="*/ 0 h 22860"/>
              <a:gd name="T8" fmla="*/ 29845 w 29845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845" h="22860">
                <a:moveTo>
                  <a:pt x="0" y="0"/>
                </a:moveTo>
                <a:lnTo>
                  <a:pt x="29230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3" name="object 131"/>
          <p:cNvSpPr>
            <a:spLocks/>
          </p:cNvSpPr>
          <p:nvPr/>
        </p:nvSpPr>
        <p:spPr bwMode="auto">
          <a:xfrm>
            <a:off x="7077075" y="5573713"/>
            <a:ext cx="30163" cy="22225"/>
          </a:xfrm>
          <a:custGeom>
            <a:avLst/>
            <a:gdLst>
              <a:gd name="T0" fmla="*/ 0 w 30479"/>
              <a:gd name="T1" fmla="*/ 0 h 21589"/>
              <a:gd name="T2" fmla="*/ 29850 w 30479"/>
              <a:gd name="T3" fmla="*/ 22876 h 21589"/>
              <a:gd name="T4" fmla="*/ 0 60000 65536"/>
              <a:gd name="T5" fmla="*/ 0 60000 65536"/>
              <a:gd name="T6" fmla="*/ 0 w 30479"/>
              <a:gd name="T7" fmla="*/ 0 h 21589"/>
              <a:gd name="T8" fmla="*/ 30479 w 30479"/>
              <a:gd name="T9" fmla="*/ 21589 h 215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1589">
                <a:moveTo>
                  <a:pt x="0" y="0"/>
                </a:moveTo>
                <a:lnTo>
                  <a:pt x="30479" y="21585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4" name="object 132"/>
          <p:cNvSpPr>
            <a:spLocks/>
          </p:cNvSpPr>
          <p:nvPr/>
        </p:nvSpPr>
        <p:spPr bwMode="auto">
          <a:xfrm>
            <a:off x="7129463" y="5613400"/>
            <a:ext cx="30162" cy="22225"/>
          </a:xfrm>
          <a:custGeom>
            <a:avLst/>
            <a:gdLst>
              <a:gd name="T0" fmla="*/ 0 w 30479"/>
              <a:gd name="T1" fmla="*/ 0 h 22860"/>
              <a:gd name="T2" fmla="*/ 29848 w 30479"/>
              <a:gd name="T3" fmla="*/ 21607 h 22860"/>
              <a:gd name="T4" fmla="*/ 0 60000 65536"/>
              <a:gd name="T5" fmla="*/ 0 60000 65536"/>
              <a:gd name="T6" fmla="*/ 0 w 30479"/>
              <a:gd name="T7" fmla="*/ 0 h 22860"/>
              <a:gd name="T8" fmla="*/ 30479 w 30479"/>
              <a:gd name="T9" fmla="*/ 22860 h 228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79" h="22860">
                <a:moveTo>
                  <a:pt x="0" y="0"/>
                </a:moveTo>
                <a:lnTo>
                  <a:pt x="30479" y="22859"/>
                </a:lnTo>
              </a:path>
            </a:pathLst>
          </a:custGeom>
          <a:noFill/>
          <a:ln w="8890">
            <a:solidFill>
              <a:srgbClr val="FF00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5" name="object 133"/>
          <p:cNvSpPr>
            <a:spLocks/>
          </p:cNvSpPr>
          <p:nvPr/>
        </p:nvSpPr>
        <p:spPr bwMode="auto">
          <a:xfrm>
            <a:off x="6897688" y="2743200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6" name="object 134"/>
          <p:cNvSpPr>
            <a:spLocks/>
          </p:cNvSpPr>
          <p:nvPr/>
        </p:nvSpPr>
        <p:spPr bwMode="auto">
          <a:xfrm>
            <a:off x="6832600" y="2759075"/>
            <a:ext cx="36513" cy="7938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7098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7" name="object 135"/>
          <p:cNvSpPr>
            <a:spLocks/>
          </p:cNvSpPr>
          <p:nvPr/>
        </p:nvSpPr>
        <p:spPr bwMode="auto">
          <a:xfrm>
            <a:off x="6767513" y="2773363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8" name="object 136"/>
          <p:cNvSpPr>
            <a:spLocks/>
          </p:cNvSpPr>
          <p:nvPr/>
        </p:nvSpPr>
        <p:spPr bwMode="auto">
          <a:xfrm>
            <a:off x="6704013" y="2789238"/>
            <a:ext cx="38100" cy="7937"/>
          </a:xfrm>
          <a:custGeom>
            <a:avLst/>
            <a:gdLst>
              <a:gd name="T0" fmla="*/ 38110 w 37465"/>
              <a:gd name="T1" fmla="*/ 0 h 8889"/>
              <a:gd name="T2" fmla="*/ 0 w 37465"/>
              <a:gd name="T3" fmla="*/ 7096 h 8889"/>
              <a:gd name="T4" fmla="*/ 0 60000 65536"/>
              <a:gd name="T5" fmla="*/ 0 60000 65536"/>
              <a:gd name="T6" fmla="*/ 0 w 37465"/>
              <a:gd name="T7" fmla="*/ 0 h 8889"/>
              <a:gd name="T8" fmla="*/ 37465 w 37465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5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69" name="object 137"/>
          <p:cNvSpPr>
            <a:spLocks/>
          </p:cNvSpPr>
          <p:nvPr/>
        </p:nvSpPr>
        <p:spPr bwMode="auto">
          <a:xfrm>
            <a:off x="6638925" y="2803525"/>
            <a:ext cx="38100" cy="11113"/>
          </a:xfrm>
          <a:custGeom>
            <a:avLst/>
            <a:gdLst>
              <a:gd name="T0" fmla="*/ 38110 w 37465"/>
              <a:gd name="T1" fmla="*/ 0 h 10160"/>
              <a:gd name="T2" fmla="*/ 0 w 37465"/>
              <a:gd name="T3" fmla="*/ 12142 h 10160"/>
              <a:gd name="T4" fmla="*/ 0 60000 65536"/>
              <a:gd name="T5" fmla="*/ 0 60000 65536"/>
              <a:gd name="T6" fmla="*/ 0 w 37465"/>
              <a:gd name="T7" fmla="*/ 0 h 10160"/>
              <a:gd name="T8" fmla="*/ 37465 w 37465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5" h="10160">
                <a:moveTo>
                  <a:pt x="36850" y="0"/>
                </a:moveTo>
                <a:lnTo>
                  <a:pt x="0" y="1014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0" name="object 138"/>
          <p:cNvSpPr>
            <a:spLocks/>
          </p:cNvSpPr>
          <p:nvPr/>
        </p:nvSpPr>
        <p:spPr bwMode="auto">
          <a:xfrm>
            <a:off x="6575425" y="2820988"/>
            <a:ext cx="36513" cy="7937"/>
          </a:xfrm>
          <a:custGeom>
            <a:avLst/>
            <a:gdLst>
              <a:gd name="T0" fmla="*/ 35001 w 37465"/>
              <a:gd name="T1" fmla="*/ 0 h 7619"/>
              <a:gd name="T2" fmla="*/ 0 w 37465"/>
              <a:gd name="T3" fmla="*/ 8268 h 7619"/>
              <a:gd name="T4" fmla="*/ 0 60000 65536"/>
              <a:gd name="T5" fmla="*/ 0 60000 65536"/>
              <a:gd name="T6" fmla="*/ 0 w 37465"/>
              <a:gd name="T7" fmla="*/ 0 h 7619"/>
              <a:gd name="T8" fmla="*/ 37465 w 37465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5" h="7619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1" name="object 139"/>
          <p:cNvSpPr>
            <a:spLocks/>
          </p:cNvSpPr>
          <p:nvPr/>
        </p:nvSpPr>
        <p:spPr bwMode="auto">
          <a:xfrm>
            <a:off x="6510338" y="2835275"/>
            <a:ext cx="36512" cy="9525"/>
          </a:xfrm>
          <a:custGeom>
            <a:avLst/>
            <a:gdLst>
              <a:gd name="T0" fmla="*/ 34999 w 37465"/>
              <a:gd name="T1" fmla="*/ 0 h 8889"/>
              <a:gd name="T2" fmla="*/ 0 w 37465"/>
              <a:gd name="T3" fmla="*/ 10184 h 8889"/>
              <a:gd name="T4" fmla="*/ 0 60000 65536"/>
              <a:gd name="T5" fmla="*/ 0 60000 65536"/>
              <a:gd name="T6" fmla="*/ 0 w 37465"/>
              <a:gd name="T7" fmla="*/ 0 h 8889"/>
              <a:gd name="T8" fmla="*/ 37465 w 37465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5" h="8889">
                <a:moveTo>
                  <a:pt x="36850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2" name="object 140"/>
          <p:cNvSpPr>
            <a:spLocks/>
          </p:cNvSpPr>
          <p:nvPr/>
        </p:nvSpPr>
        <p:spPr bwMode="auto">
          <a:xfrm>
            <a:off x="6446838" y="2851150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3" name="object 141"/>
          <p:cNvSpPr>
            <a:spLocks/>
          </p:cNvSpPr>
          <p:nvPr/>
        </p:nvSpPr>
        <p:spPr bwMode="auto">
          <a:xfrm>
            <a:off x="6381750" y="2867025"/>
            <a:ext cx="36513" cy="7938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7073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4" name="object 142"/>
          <p:cNvSpPr>
            <a:spLocks/>
          </p:cNvSpPr>
          <p:nvPr/>
        </p:nvSpPr>
        <p:spPr bwMode="auto">
          <a:xfrm>
            <a:off x="6316663" y="2881313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5" name="object 143"/>
          <p:cNvSpPr>
            <a:spLocks/>
          </p:cNvSpPr>
          <p:nvPr/>
        </p:nvSpPr>
        <p:spPr bwMode="auto">
          <a:xfrm>
            <a:off x="6251575" y="2897188"/>
            <a:ext cx="38100" cy="7937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7071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6" name="object 144"/>
          <p:cNvSpPr>
            <a:spLocks/>
          </p:cNvSpPr>
          <p:nvPr/>
        </p:nvSpPr>
        <p:spPr bwMode="auto">
          <a:xfrm>
            <a:off x="6188075" y="2913063"/>
            <a:ext cx="38100" cy="7937"/>
          </a:xfrm>
          <a:custGeom>
            <a:avLst/>
            <a:gdLst>
              <a:gd name="T0" fmla="*/ 39405 w 36829"/>
              <a:gd name="T1" fmla="*/ 0 h 7619"/>
              <a:gd name="T2" fmla="*/ 0 w 36829"/>
              <a:gd name="T3" fmla="*/ 8268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7" name="object 145"/>
          <p:cNvSpPr>
            <a:spLocks/>
          </p:cNvSpPr>
          <p:nvPr/>
        </p:nvSpPr>
        <p:spPr bwMode="auto">
          <a:xfrm>
            <a:off x="6124575" y="2927350"/>
            <a:ext cx="36513" cy="9525"/>
          </a:xfrm>
          <a:custGeom>
            <a:avLst/>
            <a:gdLst>
              <a:gd name="T0" fmla="*/ 36190 w 36829"/>
              <a:gd name="T1" fmla="*/ 0 h 10160"/>
              <a:gd name="T2" fmla="*/ 0 w 36829"/>
              <a:gd name="T3" fmla="*/ 8920 h 10160"/>
              <a:gd name="T4" fmla="*/ 0 60000 65536"/>
              <a:gd name="T5" fmla="*/ 0 60000 65536"/>
              <a:gd name="T6" fmla="*/ 0 w 36829"/>
              <a:gd name="T7" fmla="*/ 0 h 10160"/>
              <a:gd name="T8" fmla="*/ 36829 w 36829"/>
              <a:gd name="T9" fmla="*/ 10160 h 10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10160">
                <a:moveTo>
                  <a:pt x="36819" y="0"/>
                </a:moveTo>
                <a:lnTo>
                  <a:pt x="0" y="1014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8" name="object 146"/>
          <p:cNvSpPr>
            <a:spLocks/>
          </p:cNvSpPr>
          <p:nvPr/>
        </p:nvSpPr>
        <p:spPr bwMode="auto">
          <a:xfrm>
            <a:off x="6059488" y="2943225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79" name="object 147"/>
          <p:cNvSpPr>
            <a:spLocks/>
          </p:cNvSpPr>
          <p:nvPr/>
        </p:nvSpPr>
        <p:spPr bwMode="auto">
          <a:xfrm>
            <a:off x="5995988" y="2959100"/>
            <a:ext cx="36512" cy="9525"/>
          </a:xfrm>
          <a:custGeom>
            <a:avLst/>
            <a:gdLst>
              <a:gd name="T0" fmla="*/ 35001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0" name="object 148"/>
          <p:cNvSpPr>
            <a:spLocks/>
          </p:cNvSpPr>
          <p:nvPr/>
        </p:nvSpPr>
        <p:spPr bwMode="auto">
          <a:xfrm>
            <a:off x="5930900" y="2974975"/>
            <a:ext cx="38100" cy="7938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7098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1" name="object 149"/>
          <p:cNvSpPr>
            <a:spLocks/>
          </p:cNvSpPr>
          <p:nvPr/>
        </p:nvSpPr>
        <p:spPr bwMode="auto">
          <a:xfrm>
            <a:off x="5865813" y="2989263"/>
            <a:ext cx="38100" cy="9525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2" name="object 150"/>
          <p:cNvSpPr>
            <a:spLocks/>
          </p:cNvSpPr>
          <p:nvPr/>
        </p:nvSpPr>
        <p:spPr bwMode="auto">
          <a:xfrm>
            <a:off x="5802313" y="3005138"/>
            <a:ext cx="36512" cy="7937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7096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3" name="object 151"/>
          <p:cNvSpPr>
            <a:spLocks/>
          </p:cNvSpPr>
          <p:nvPr/>
        </p:nvSpPr>
        <p:spPr bwMode="auto">
          <a:xfrm>
            <a:off x="5737225" y="3019425"/>
            <a:ext cx="38100" cy="9525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4" name="object 152"/>
          <p:cNvSpPr>
            <a:spLocks/>
          </p:cNvSpPr>
          <p:nvPr/>
        </p:nvSpPr>
        <p:spPr bwMode="auto">
          <a:xfrm>
            <a:off x="5673725" y="3035300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5" name="object 153"/>
          <p:cNvSpPr>
            <a:spLocks/>
          </p:cNvSpPr>
          <p:nvPr/>
        </p:nvSpPr>
        <p:spPr bwMode="auto">
          <a:xfrm>
            <a:off x="5608638" y="3051175"/>
            <a:ext cx="36512" cy="7938"/>
          </a:xfrm>
          <a:custGeom>
            <a:avLst/>
            <a:gdLst>
              <a:gd name="T0" fmla="*/ 36188 w 36829"/>
              <a:gd name="T1" fmla="*/ 0 h 7619"/>
              <a:gd name="T2" fmla="*/ 0 w 36829"/>
              <a:gd name="T3" fmla="*/ 8270 h 7619"/>
              <a:gd name="T4" fmla="*/ 0 60000 65536"/>
              <a:gd name="T5" fmla="*/ 0 60000 65536"/>
              <a:gd name="T6" fmla="*/ 0 w 36829"/>
              <a:gd name="T7" fmla="*/ 0 h 7619"/>
              <a:gd name="T8" fmla="*/ 36829 w 36829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19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6" name="object 154"/>
          <p:cNvSpPr>
            <a:spLocks/>
          </p:cNvSpPr>
          <p:nvPr/>
        </p:nvSpPr>
        <p:spPr bwMode="auto">
          <a:xfrm>
            <a:off x="5545138" y="3067050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7" name="object 155"/>
          <p:cNvSpPr>
            <a:spLocks/>
          </p:cNvSpPr>
          <p:nvPr/>
        </p:nvSpPr>
        <p:spPr bwMode="auto">
          <a:xfrm>
            <a:off x="5480050" y="3082925"/>
            <a:ext cx="36513" cy="7938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7098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8" name="object 156"/>
          <p:cNvSpPr>
            <a:spLocks/>
          </p:cNvSpPr>
          <p:nvPr/>
        </p:nvSpPr>
        <p:spPr bwMode="auto">
          <a:xfrm>
            <a:off x="5414963" y="3097213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89" name="object 157"/>
          <p:cNvSpPr>
            <a:spLocks/>
          </p:cNvSpPr>
          <p:nvPr/>
        </p:nvSpPr>
        <p:spPr bwMode="auto">
          <a:xfrm>
            <a:off x="5349875" y="3113088"/>
            <a:ext cx="38100" cy="7937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7096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0" name="object 158"/>
          <p:cNvSpPr>
            <a:spLocks/>
          </p:cNvSpPr>
          <p:nvPr/>
        </p:nvSpPr>
        <p:spPr bwMode="auto">
          <a:xfrm>
            <a:off x="5286375" y="3127375"/>
            <a:ext cx="38100" cy="9525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1" name="object 159"/>
          <p:cNvSpPr>
            <a:spLocks/>
          </p:cNvSpPr>
          <p:nvPr/>
        </p:nvSpPr>
        <p:spPr bwMode="auto">
          <a:xfrm>
            <a:off x="5222875" y="3143250"/>
            <a:ext cx="36513" cy="9525"/>
          </a:xfrm>
          <a:custGeom>
            <a:avLst/>
            <a:gdLst>
              <a:gd name="T0" fmla="*/ 35003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2" name="object 160"/>
          <p:cNvSpPr>
            <a:spLocks/>
          </p:cNvSpPr>
          <p:nvPr/>
        </p:nvSpPr>
        <p:spPr bwMode="auto">
          <a:xfrm>
            <a:off x="5157788" y="3159125"/>
            <a:ext cx="36512" cy="7938"/>
          </a:xfrm>
          <a:custGeom>
            <a:avLst/>
            <a:gdLst>
              <a:gd name="T0" fmla="*/ 35001 w 37464"/>
              <a:gd name="T1" fmla="*/ 0 h 8889"/>
              <a:gd name="T2" fmla="*/ 0 w 37464"/>
              <a:gd name="T3" fmla="*/ 7098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3" name="object 161"/>
          <p:cNvSpPr>
            <a:spLocks/>
          </p:cNvSpPr>
          <p:nvPr/>
        </p:nvSpPr>
        <p:spPr bwMode="auto">
          <a:xfrm>
            <a:off x="5092700" y="3175000"/>
            <a:ext cx="38100" cy="7938"/>
          </a:xfrm>
          <a:custGeom>
            <a:avLst/>
            <a:gdLst>
              <a:gd name="T0" fmla="*/ 38112 w 37464"/>
              <a:gd name="T1" fmla="*/ 0 h 7619"/>
              <a:gd name="T2" fmla="*/ 0 w 37464"/>
              <a:gd name="T3" fmla="*/ 8270 h 7619"/>
              <a:gd name="T4" fmla="*/ 0 60000 65536"/>
              <a:gd name="T5" fmla="*/ 0 60000 65536"/>
              <a:gd name="T6" fmla="*/ 0 w 37464"/>
              <a:gd name="T7" fmla="*/ 0 h 7619"/>
              <a:gd name="T8" fmla="*/ 37464 w 37464"/>
              <a:gd name="T9" fmla="*/ 7619 h 76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19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4" name="object 162"/>
          <p:cNvSpPr>
            <a:spLocks/>
          </p:cNvSpPr>
          <p:nvPr/>
        </p:nvSpPr>
        <p:spPr bwMode="auto">
          <a:xfrm>
            <a:off x="5029200" y="3190875"/>
            <a:ext cx="36513" cy="7938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7073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5" name="object 163"/>
          <p:cNvSpPr>
            <a:spLocks/>
          </p:cNvSpPr>
          <p:nvPr/>
        </p:nvSpPr>
        <p:spPr bwMode="auto">
          <a:xfrm>
            <a:off x="4964113" y="3205163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6" name="object 164"/>
          <p:cNvSpPr>
            <a:spLocks/>
          </p:cNvSpPr>
          <p:nvPr/>
        </p:nvSpPr>
        <p:spPr bwMode="auto">
          <a:xfrm>
            <a:off x="4899025" y="3221038"/>
            <a:ext cx="38100" cy="7937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7071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7" name="object 165"/>
          <p:cNvSpPr>
            <a:spLocks/>
          </p:cNvSpPr>
          <p:nvPr/>
        </p:nvSpPr>
        <p:spPr bwMode="auto">
          <a:xfrm>
            <a:off x="4835525" y="3235325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8" name="object 166"/>
          <p:cNvSpPr>
            <a:spLocks/>
          </p:cNvSpPr>
          <p:nvPr/>
        </p:nvSpPr>
        <p:spPr bwMode="auto">
          <a:xfrm>
            <a:off x="4772025" y="3251200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599" name="object 167"/>
          <p:cNvSpPr>
            <a:spLocks/>
          </p:cNvSpPr>
          <p:nvPr/>
        </p:nvSpPr>
        <p:spPr bwMode="auto">
          <a:xfrm>
            <a:off x="4706938" y="3267075"/>
            <a:ext cx="36512" cy="7938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7073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0" name="object 168"/>
          <p:cNvSpPr>
            <a:spLocks/>
          </p:cNvSpPr>
          <p:nvPr/>
        </p:nvSpPr>
        <p:spPr bwMode="auto">
          <a:xfrm>
            <a:off x="4641850" y="3282950"/>
            <a:ext cx="36513" cy="7938"/>
          </a:xfrm>
          <a:custGeom>
            <a:avLst/>
            <a:gdLst>
              <a:gd name="T0" fmla="*/ 36190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1" name="object 169"/>
          <p:cNvSpPr>
            <a:spLocks/>
          </p:cNvSpPr>
          <p:nvPr/>
        </p:nvSpPr>
        <p:spPr bwMode="auto">
          <a:xfrm>
            <a:off x="4578350" y="3298825"/>
            <a:ext cx="38100" cy="7938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7098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2" name="object 170"/>
          <p:cNvSpPr>
            <a:spLocks/>
          </p:cNvSpPr>
          <p:nvPr/>
        </p:nvSpPr>
        <p:spPr bwMode="auto">
          <a:xfrm>
            <a:off x="4513263" y="3313113"/>
            <a:ext cx="38100" cy="9525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3" name="object 171"/>
          <p:cNvSpPr>
            <a:spLocks/>
          </p:cNvSpPr>
          <p:nvPr/>
        </p:nvSpPr>
        <p:spPr bwMode="auto">
          <a:xfrm>
            <a:off x="4448175" y="3328988"/>
            <a:ext cx="38100" cy="7937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7096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4" name="object 172"/>
          <p:cNvSpPr>
            <a:spLocks/>
          </p:cNvSpPr>
          <p:nvPr/>
        </p:nvSpPr>
        <p:spPr bwMode="auto">
          <a:xfrm>
            <a:off x="4384675" y="3343275"/>
            <a:ext cx="38100" cy="9525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5" name="object 173"/>
          <p:cNvSpPr>
            <a:spLocks/>
          </p:cNvSpPr>
          <p:nvPr/>
        </p:nvSpPr>
        <p:spPr bwMode="auto">
          <a:xfrm>
            <a:off x="4321175" y="3359150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6" name="object 174"/>
          <p:cNvSpPr>
            <a:spLocks/>
          </p:cNvSpPr>
          <p:nvPr/>
        </p:nvSpPr>
        <p:spPr bwMode="auto">
          <a:xfrm>
            <a:off x="4256088" y="3375025"/>
            <a:ext cx="36512" cy="7938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7098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7" name="object 175"/>
          <p:cNvSpPr>
            <a:spLocks/>
          </p:cNvSpPr>
          <p:nvPr/>
        </p:nvSpPr>
        <p:spPr bwMode="auto">
          <a:xfrm>
            <a:off x="4191000" y="3389313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8" name="object 176"/>
          <p:cNvSpPr>
            <a:spLocks/>
          </p:cNvSpPr>
          <p:nvPr/>
        </p:nvSpPr>
        <p:spPr bwMode="auto">
          <a:xfrm>
            <a:off x="4127500" y="3406775"/>
            <a:ext cx="36513" cy="6350"/>
          </a:xfrm>
          <a:custGeom>
            <a:avLst/>
            <a:gdLst>
              <a:gd name="T0" fmla="*/ 36190 w 36829"/>
              <a:gd name="T1" fmla="*/ 0 h 7620"/>
              <a:gd name="T2" fmla="*/ 0 w 36829"/>
              <a:gd name="T3" fmla="*/ 5291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09" name="object 177"/>
          <p:cNvSpPr>
            <a:spLocks/>
          </p:cNvSpPr>
          <p:nvPr/>
        </p:nvSpPr>
        <p:spPr bwMode="auto">
          <a:xfrm>
            <a:off x="4062413" y="3421063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0" name="object 178"/>
          <p:cNvSpPr>
            <a:spLocks/>
          </p:cNvSpPr>
          <p:nvPr/>
        </p:nvSpPr>
        <p:spPr bwMode="auto">
          <a:xfrm>
            <a:off x="3997325" y="3436938"/>
            <a:ext cx="38100" cy="7937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7096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1" name="object 179"/>
          <p:cNvSpPr>
            <a:spLocks/>
          </p:cNvSpPr>
          <p:nvPr/>
        </p:nvSpPr>
        <p:spPr bwMode="auto">
          <a:xfrm>
            <a:off x="3933825" y="3451225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219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2" name="object 180"/>
          <p:cNvSpPr>
            <a:spLocks/>
          </p:cNvSpPr>
          <p:nvPr/>
        </p:nvSpPr>
        <p:spPr bwMode="auto">
          <a:xfrm>
            <a:off x="3870325" y="3467100"/>
            <a:ext cx="36513" cy="9525"/>
          </a:xfrm>
          <a:custGeom>
            <a:avLst/>
            <a:gdLst>
              <a:gd name="T0" fmla="*/ 35003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3" name="object 181"/>
          <p:cNvSpPr>
            <a:spLocks/>
          </p:cNvSpPr>
          <p:nvPr/>
        </p:nvSpPr>
        <p:spPr bwMode="auto">
          <a:xfrm>
            <a:off x="3805238" y="3482975"/>
            <a:ext cx="36512" cy="7938"/>
          </a:xfrm>
          <a:custGeom>
            <a:avLst/>
            <a:gdLst>
              <a:gd name="T0" fmla="*/ 35001 w 37464"/>
              <a:gd name="T1" fmla="*/ 0 h 8889"/>
              <a:gd name="T2" fmla="*/ 0 w 37464"/>
              <a:gd name="T3" fmla="*/ 7098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4" name="object 182"/>
          <p:cNvSpPr>
            <a:spLocks/>
          </p:cNvSpPr>
          <p:nvPr/>
        </p:nvSpPr>
        <p:spPr bwMode="auto">
          <a:xfrm>
            <a:off x="3740150" y="3497263"/>
            <a:ext cx="38100" cy="9525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10219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5" name="object 183"/>
          <p:cNvSpPr>
            <a:spLocks/>
          </p:cNvSpPr>
          <p:nvPr/>
        </p:nvSpPr>
        <p:spPr bwMode="auto">
          <a:xfrm>
            <a:off x="3675063" y="3513138"/>
            <a:ext cx="38100" cy="7937"/>
          </a:xfrm>
          <a:custGeom>
            <a:avLst/>
            <a:gdLst>
              <a:gd name="T0" fmla="*/ 38112 w 37464"/>
              <a:gd name="T1" fmla="*/ 0 h 8889"/>
              <a:gd name="T2" fmla="*/ 0 w 37464"/>
              <a:gd name="T3" fmla="*/ 7096 h 8889"/>
              <a:gd name="T4" fmla="*/ 0 60000 65536"/>
              <a:gd name="T5" fmla="*/ 0 60000 65536"/>
              <a:gd name="T6" fmla="*/ 0 w 37464"/>
              <a:gd name="T7" fmla="*/ 0 h 8889"/>
              <a:gd name="T8" fmla="*/ 37464 w 37464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8889">
                <a:moveTo>
                  <a:pt x="36850" y="0"/>
                </a:moveTo>
                <a:lnTo>
                  <a:pt x="0" y="890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6" name="object 184"/>
          <p:cNvSpPr>
            <a:spLocks/>
          </p:cNvSpPr>
          <p:nvPr/>
        </p:nvSpPr>
        <p:spPr bwMode="auto">
          <a:xfrm>
            <a:off x="3611563" y="3529013"/>
            <a:ext cx="36512" cy="9525"/>
          </a:xfrm>
          <a:custGeom>
            <a:avLst/>
            <a:gdLst>
              <a:gd name="T0" fmla="*/ 36188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7" name="object 185"/>
          <p:cNvSpPr>
            <a:spLocks/>
          </p:cNvSpPr>
          <p:nvPr/>
        </p:nvSpPr>
        <p:spPr bwMode="auto">
          <a:xfrm>
            <a:off x="3546475" y="3544888"/>
            <a:ext cx="38100" cy="7937"/>
          </a:xfrm>
          <a:custGeom>
            <a:avLst/>
            <a:gdLst>
              <a:gd name="T0" fmla="*/ 39405 w 36829"/>
              <a:gd name="T1" fmla="*/ 0 h 8889"/>
              <a:gd name="T2" fmla="*/ 0 w 36829"/>
              <a:gd name="T3" fmla="*/ 7071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8" name="object 186"/>
          <p:cNvSpPr>
            <a:spLocks/>
          </p:cNvSpPr>
          <p:nvPr/>
        </p:nvSpPr>
        <p:spPr bwMode="auto">
          <a:xfrm>
            <a:off x="3482975" y="3559175"/>
            <a:ext cx="36513" cy="9525"/>
          </a:xfrm>
          <a:custGeom>
            <a:avLst/>
            <a:gdLst>
              <a:gd name="T0" fmla="*/ 36190 w 36829"/>
              <a:gd name="T1" fmla="*/ 0 h 8889"/>
              <a:gd name="T2" fmla="*/ 0 w 36829"/>
              <a:gd name="T3" fmla="*/ 10184 h 8889"/>
              <a:gd name="T4" fmla="*/ 0 60000 65536"/>
              <a:gd name="T5" fmla="*/ 0 60000 65536"/>
              <a:gd name="T6" fmla="*/ 0 w 36829"/>
              <a:gd name="T7" fmla="*/ 0 h 8889"/>
              <a:gd name="T8" fmla="*/ 36829 w 36829"/>
              <a:gd name="T9" fmla="*/ 8889 h 88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8889">
                <a:moveTo>
                  <a:pt x="36819" y="0"/>
                </a:moveTo>
                <a:lnTo>
                  <a:pt x="0" y="886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19" name="object 187"/>
          <p:cNvSpPr>
            <a:spLocks/>
          </p:cNvSpPr>
          <p:nvPr/>
        </p:nvSpPr>
        <p:spPr bwMode="auto">
          <a:xfrm>
            <a:off x="3429000" y="3575050"/>
            <a:ext cx="25400" cy="6350"/>
          </a:xfrm>
          <a:custGeom>
            <a:avLst/>
            <a:gdLst>
              <a:gd name="T0" fmla="*/ 25389 w 25400"/>
              <a:gd name="T1" fmla="*/ 0 h 6350"/>
              <a:gd name="T2" fmla="*/ 0 w 25400"/>
              <a:gd name="T3" fmla="*/ 6339 h 6350"/>
              <a:gd name="T4" fmla="*/ 0 60000 65536"/>
              <a:gd name="T5" fmla="*/ 0 60000 65536"/>
              <a:gd name="T6" fmla="*/ 0 w 25400"/>
              <a:gd name="T7" fmla="*/ 0 h 6350"/>
              <a:gd name="T8" fmla="*/ 25400 w 254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400" h="6350">
                <a:moveTo>
                  <a:pt x="25389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0" name="object 188"/>
          <p:cNvSpPr>
            <a:spLocks/>
          </p:cNvSpPr>
          <p:nvPr/>
        </p:nvSpPr>
        <p:spPr bwMode="auto">
          <a:xfrm>
            <a:off x="3352800" y="3581400"/>
            <a:ext cx="34925" cy="14288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4602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5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1" name="object 189"/>
          <p:cNvSpPr>
            <a:spLocks/>
          </p:cNvSpPr>
          <p:nvPr/>
        </p:nvSpPr>
        <p:spPr bwMode="auto">
          <a:xfrm>
            <a:off x="3414713" y="3605213"/>
            <a:ext cx="34925" cy="12700"/>
          </a:xfrm>
          <a:custGeom>
            <a:avLst/>
            <a:gdLst>
              <a:gd name="T0" fmla="*/ 0 w 34289"/>
              <a:gd name="T1" fmla="*/ 0 h 12700"/>
              <a:gd name="T2" fmla="*/ 35573 w 34289"/>
              <a:gd name="T3" fmla="*/ 12679 h 12700"/>
              <a:gd name="T4" fmla="*/ 0 60000 65536"/>
              <a:gd name="T5" fmla="*/ 0 60000 65536"/>
              <a:gd name="T6" fmla="*/ 0 w 34289"/>
              <a:gd name="T7" fmla="*/ 0 h 12700"/>
              <a:gd name="T8" fmla="*/ 34289 w 3428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2700">
                <a:moveTo>
                  <a:pt x="0" y="0"/>
                </a:moveTo>
                <a:lnTo>
                  <a:pt x="34289" y="1267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2" name="object 190"/>
          <p:cNvSpPr>
            <a:spLocks/>
          </p:cNvSpPr>
          <p:nvPr/>
        </p:nvSpPr>
        <p:spPr bwMode="auto">
          <a:xfrm>
            <a:off x="3476625" y="3629025"/>
            <a:ext cx="34925" cy="12700"/>
          </a:xfrm>
          <a:custGeom>
            <a:avLst/>
            <a:gdLst>
              <a:gd name="T0" fmla="*/ 0 w 35560"/>
              <a:gd name="T1" fmla="*/ 0 h 12700"/>
              <a:gd name="T2" fmla="*/ 34281 w 35560"/>
              <a:gd name="T3" fmla="*/ 12710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39" y="1271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3" name="object 191"/>
          <p:cNvSpPr>
            <a:spLocks/>
          </p:cNvSpPr>
          <p:nvPr/>
        </p:nvSpPr>
        <p:spPr bwMode="auto">
          <a:xfrm>
            <a:off x="3538538" y="3654425"/>
            <a:ext cx="34925" cy="12700"/>
          </a:xfrm>
          <a:custGeom>
            <a:avLst/>
            <a:gdLst>
              <a:gd name="T0" fmla="*/ 0 w 35560"/>
              <a:gd name="T1" fmla="*/ 0 h 12700"/>
              <a:gd name="T2" fmla="*/ 34311 w 35560"/>
              <a:gd name="T3" fmla="*/ 12710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70" y="1271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4" name="object 192"/>
          <p:cNvSpPr>
            <a:spLocks/>
          </p:cNvSpPr>
          <p:nvPr/>
        </p:nvSpPr>
        <p:spPr bwMode="auto">
          <a:xfrm>
            <a:off x="3598863" y="3676650"/>
            <a:ext cx="36512" cy="14288"/>
          </a:xfrm>
          <a:custGeom>
            <a:avLst/>
            <a:gdLst>
              <a:gd name="T0" fmla="*/ 0 w 35560"/>
              <a:gd name="T1" fmla="*/ 0 h 13970"/>
              <a:gd name="T2" fmla="*/ 37500 w 35560"/>
              <a:gd name="T3" fmla="*/ 14602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5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5" name="object 193"/>
          <p:cNvSpPr>
            <a:spLocks/>
          </p:cNvSpPr>
          <p:nvPr/>
        </p:nvSpPr>
        <p:spPr bwMode="auto">
          <a:xfrm>
            <a:off x="3660775" y="3700463"/>
            <a:ext cx="36513" cy="14287"/>
          </a:xfrm>
          <a:custGeom>
            <a:avLst/>
            <a:gdLst>
              <a:gd name="T0" fmla="*/ 0 w 35560"/>
              <a:gd name="T1" fmla="*/ 0 h 13970"/>
              <a:gd name="T2" fmla="*/ 37502 w 35560"/>
              <a:gd name="T3" fmla="*/ 14600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5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6" name="object 194"/>
          <p:cNvSpPr>
            <a:spLocks/>
          </p:cNvSpPr>
          <p:nvPr/>
        </p:nvSpPr>
        <p:spPr bwMode="auto">
          <a:xfrm>
            <a:off x="3724275" y="3724275"/>
            <a:ext cx="33338" cy="15875"/>
          </a:xfrm>
          <a:custGeom>
            <a:avLst/>
            <a:gdLst>
              <a:gd name="T0" fmla="*/ 0 w 34289"/>
              <a:gd name="T1" fmla="*/ 0 h 14604"/>
              <a:gd name="T2" fmla="*/ 32413 w 34289"/>
              <a:gd name="T3" fmla="*/ 16532 h 14604"/>
              <a:gd name="T4" fmla="*/ 0 60000 65536"/>
              <a:gd name="T5" fmla="*/ 0 60000 65536"/>
              <a:gd name="T6" fmla="*/ 0 w 34289"/>
              <a:gd name="T7" fmla="*/ 0 h 14604"/>
              <a:gd name="T8" fmla="*/ 34289 w 34289"/>
              <a:gd name="T9" fmla="*/ 14604 h 146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4604">
                <a:moveTo>
                  <a:pt x="0" y="0"/>
                </a:moveTo>
                <a:lnTo>
                  <a:pt x="34289" y="1399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7" name="object 195"/>
          <p:cNvSpPr>
            <a:spLocks/>
          </p:cNvSpPr>
          <p:nvPr/>
        </p:nvSpPr>
        <p:spPr bwMode="auto">
          <a:xfrm>
            <a:off x="3784600" y="3749675"/>
            <a:ext cx="34925" cy="12700"/>
          </a:xfrm>
          <a:custGeom>
            <a:avLst/>
            <a:gdLst>
              <a:gd name="T0" fmla="*/ 0 w 35560"/>
              <a:gd name="T1" fmla="*/ 0 h 13970"/>
              <a:gd name="T2" fmla="*/ 34281 w 35560"/>
              <a:gd name="T3" fmla="*/ 11536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39" y="1395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8" name="object 196"/>
          <p:cNvSpPr>
            <a:spLocks/>
          </p:cNvSpPr>
          <p:nvPr/>
        </p:nvSpPr>
        <p:spPr bwMode="auto">
          <a:xfrm>
            <a:off x="3846513" y="3773488"/>
            <a:ext cx="36512" cy="12700"/>
          </a:xfrm>
          <a:custGeom>
            <a:avLst/>
            <a:gdLst>
              <a:gd name="T0" fmla="*/ 0 w 35560"/>
              <a:gd name="T1" fmla="*/ 0 h 12700"/>
              <a:gd name="T2" fmla="*/ 37500 w 35560"/>
              <a:gd name="T3" fmla="*/ 12679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70" y="1267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29" name="object 197"/>
          <p:cNvSpPr>
            <a:spLocks/>
          </p:cNvSpPr>
          <p:nvPr/>
        </p:nvSpPr>
        <p:spPr bwMode="auto">
          <a:xfrm>
            <a:off x="3908425" y="3797300"/>
            <a:ext cx="34925" cy="12700"/>
          </a:xfrm>
          <a:custGeom>
            <a:avLst/>
            <a:gdLst>
              <a:gd name="T0" fmla="*/ 0 w 34289"/>
              <a:gd name="T1" fmla="*/ 0 h 12700"/>
              <a:gd name="T2" fmla="*/ 35573 w 34289"/>
              <a:gd name="T3" fmla="*/ 12710 h 12700"/>
              <a:gd name="T4" fmla="*/ 0 60000 65536"/>
              <a:gd name="T5" fmla="*/ 0 60000 65536"/>
              <a:gd name="T6" fmla="*/ 0 w 34289"/>
              <a:gd name="T7" fmla="*/ 0 h 12700"/>
              <a:gd name="T8" fmla="*/ 34289 w 3428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2700">
                <a:moveTo>
                  <a:pt x="0" y="0"/>
                </a:moveTo>
                <a:lnTo>
                  <a:pt x="34289" y="1271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0" name="object 198"/>
          <p:cNvSpPr>
            <a:spLocks/>
          </p:cNvSpPr>
          <p:nvPr/>
        </p:nvSpPr>
        <p:spPr bwMode="auto">
          <a:xfrm>
            <a:off x="3970338" y="3819525"/>
            <a:ext cx="34925" cy="14288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4621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1" name="object 199"/>
          <p:cNvSpPr>
            <a:spLocks/>
          </p:cNvSpPr>
          <p:nvPr/>
        </p:nvSpPr>
        <p:spPr bwMode="auto">
          <a:xfrm>
            <a:off x="4032250" y="3844925"/>
            <a:ext cx="34925" cy="12700"/>
          </a:xfrm>
          <a:custGeom>
            <a:avLst/>
            <a:gdLst>
              <a:gd name="T0" fmla="*/ 0 w 35560"/>
              <a:gd name="T1" fmla="*/ 0 h 13970"/>
              <a:gd name="T2" fmla="*/ 34281 w 35560"/>
              <a:gd name="T3" fmla="*/ 11541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3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2" name="object 200"/>
          <p:cNvSpPr>
            <a:spLocks/>
          </p:cNvSpPr>
          <p:nvPr/>
        </p:nvSpPr>
        <p:spPr bwMode="auto">
          <a:xfrm>
            <a:off x="4094163" y="3868738"/>
            <a:ext cx="34925" cy="14287"/>
          </a:xfrm>
          <a:custGeom>
            <a:avLst/>
            <a:gdLst>
              <a:gd name="T0" fmla="*/ 0 w 34289"/>
              <a:gd name="T1" fmla="*/ 0 h 13970"/>
              <a:gd name="T2" fmla="*/ 35573 w 34289"/>
              <a:gd name="T3" fmla="*/ 14606 h 13970"/>
              <a:gd name="T4" fmla="*/ 0 60000 65536"/>
              <a:gd name="T5" fmla="*/ 0 60000 65536"/>
              <a:gd name="T6" fmla="*/ 0 w 34289"/>
              <a:gd name="T7" fmla="*/ 0 h 13970"/>
              <a:gd name="T8" fmla="*/ 34289 w 3428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3970">
                <a:moveTo>
                  <a:pt x="0" y="0"/>
                </a:moveTo>
                <a:lnTo>
                  <a:pt x="3428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3" name="object 201"/>
          <p:cNvSpPr>
            <a:spLocks/>
          </p:cNvSpPr>
          <p:nvPr/>
        </p:nvSpPr>
        <p:spPr bwMode="auto">
          <a:xfrm>
            <a:off x="4156075" y="3892550"/>
            <a:ext cx="34925" cy="14288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4621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4" name="object 202"/>
          <p:cNvSpPr>
            <a:spLocks/>
          </p:cNvSpPr>
          <p:nvPr/>
        </p:nvSpPr>
        <p:spPr bwMode="auto">
          <a:xfrm>
            <a:off x="4217988" y="3916363"/>
            <a:ext cx="34925" cy="14287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4606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5" name="object 203"/>
          <p:cNvSpPr>
            <a:spLocks/>
          </p:cNvSpPr>
          <p:nvPr/>
        </p:nvSpPr>
        <p:spPr bwMode="auto">
          <a:xfrm>
            <a:off x="4278313" y="3940175"/>
            <a:ext cx="36512" cy="14288"/>
          </a:xfrm>
          <a:custGeom>
            <a:avLst/>
            <a:gdLst>
              <a:gd name="T0" fmla="*/ 0 w 35560"/>
              <a:gd name="T1" fmla="*/ 0 h 13970"/>
              <a:gd name="T2" fmla="*/ 37500 w 35560"/>
              <a:gd name="T3" fmla="*/ 14608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6" name="object 204"/>
          <p:cNvSpPr>
            <a:spLocks/>
          </p:cNvSpPr>
          <p:nvPr/>
        </p:nvSpPr>
        <p:spPr bwMode="auto">
          <a:xfrm>
            <a:off x="4340225" y="3965575"/>
            <a:ext cx="36513" cy="12700"/>
          </a:xfrm>
          <a:custGeom>
            <a:avLst/>
            <a:gdLst>
              <a:gd name="T0" fmla="*/ 0 w 35560"/>
              <a:gd name="T1" fmla="*/ 0 h 12700"/>
              <a:gd name="T2" fmla="*/ 37469 w 35560"/>
              <a:gd name="T3" fmla="*/ 12704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39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7" name="object 205"/>
          <p:cNvSpPr>
            <a:spLocks/>
          </p:cNvSpPr>
          <p:nvPr/>
        </p:nvSpPr>
        <p:spPr bwMode="auto">
          <a:xfrm>
            <a:off x="4402138" y="3989388"/>
            <a:ext cx="34925" cy="12700"/>
          </a:xfrm>
          <a:custGeom>
            <a:avLst/>
            <a:gdLst>
              <a:gd name="T0" fmla="*/ 0 w 35560"/>
              <a:gd name="T1" fmla="*/ 0 h 12700"/>
              <a:gd name="T2" fmla="*/ 34281 w 35560"/>
              <a:gd name="T3" fmla="*/ 12704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39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8" name="object 206"/>
          <p:cNvSpPr>
            <a:spLocks/>
          </p:cNvSpPr>
          <p:nvPr/>
        </p:nvSpPr>
        <p:spPr bwMode="auto">
          <a:xfrm>
            <a:off x="4464050" y="4011613"/>
            <a:ext cx="34925" cy="14287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4606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39" name="object 207"/>
          <p:cNvSpPr>
            <a:spLocks/>
          </p:cNvSpPr>
          <p:nvPr/>
        </p:nvSpPr>
        <p:spPr bwMode="auto">
          <a:xfrm>
            <a:off x="4525963" y="4035425"/>
            <a:ext cx="34925" cy="14288"/>
          </a:xfrm>
          <a:custGeom>
            <a:avLst/>
            <a:gdLst>
              <a:gd name="T0" fmla="*/ 0 w 34289"/>
              <a:gd name="T1" fmla="*/ 0 h 13970"/>
              <a:gd name="T2" fmla="*/ 35573 w 34289"/>
              <a:gd name="T3" fmla="*/ 14608 h 13970"/>
              <a:gd name="T4" fmla="*/ 0 60000 65536"/>
              <a:gd name="T5" fmla="*/ 0 60000 65536"/>
              <a:gd name="T6" fmla="*/ 0 w 34289"/>
              <a:gd name="T7" fmla="*/ 0 h 13970"/>
              <a:gd name="T8" fmla="*/ 34289 w 3428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3970">
                <a:moveTo>
                  <a:pt x="0" y="0"/>
                </a:moveTo>
                <a:lnTo>
                  <a:pt x="3428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0" name="object 208"/>
          <p:cNvSpPr>
            <a:spLocks/>
          </p:cNvSpPr>
          <p:nvPr/>
        </p:nvSpPr>
        <p:spPr bwMode="auto">
          <a:xfrm>
            <a:off x="4587875" y="4060825"/>
            <a:ext cx="34925" cy="12700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1552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1" name="object 209"/>
          <p:cNvSpPr>
            <a:spLocks/>
          </p:cNvSpPr>
          <p:nvPr/>
        </p:nvSpPr>
        <p:spPr bwMode="auto">
          <a:xfrm>
            <a:off x="4649788" y="4084638"/>
            <a:ext cx="34925" cy="14287"/>
          </a:xfrm>
          <a:custGeom>
            <a:avLst/>
            <a:gdLst>
              <a:gd name="T0" fmla="*/ 0 w 35560"/>
              <a:gd name="T1" fmla="*/ 0 h 13970"/>
              <a:gd name="T2" fmla="*/ 34281 w 35560"/>
              <a:gd name="T3" fmla="*/ 14606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3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2" name="object 210"/>
          <p:cNvSpPr>
            <a:spLocks/>
          </p:cNvSpPr>
          <p:nvPr/>
        </p:nvSpPr>
        <p:spPr bwMode="auto">
          <a:xfrm>
            <a:off x="4711700" y="4108450"/>
            <a:ext cx="34925" cy="12700"/>
          </a:xfrm>
          <a:custGeom>
            <a:avLst/>
            <a:gdLst>
              <a:gd name="T0" fmla="*/ 0 w 34289"/>
              <a:gd name="T1" fmla="*/ 0 h 12700"/>
              <a:gd name="T2" fmla="*/ 35573 w 34289"/>
              <a:gd name="T3" fmla="*/ 12691 h 12700"/>
              <a:gd name="T4" fmla="*/ 0 60000 65536"/>
              <a:gd name="T5" fmla="*/ 0 60000 65536"/>
              <a:gd name="T6" fmla="*/ 0 w 34289"/>
              <a:gd name="T7" fmla="*/ 0 h 12700"/>
              <a:gd name="T8" fmla="*/ 34289 w 3428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2700">
                <a:moveTo>
                  <a:pt x="0" y="0"/>
                </a:moveTo>
                <a:lnTo>
                  <a:pt x="34289" y="12691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3" name="object 211"/>
          <p:cNvSpPr>
            <a:spLocks/>
          </p:cNvSpPr>
          <p:nvPr/>
        </p:nvSpPr>
        <p:spPr bwMode="auto">
          <a:xfrm>
            <a:off x="4772025" y="4132263"/>
            <a:ext cx="36513" cy="12700"/>
          </a:xfrm>
          <a:custGeom>
            <a:avLst/>
            <a:gdLst>
              <a:gd name="T0" fmla="*/ 0 w 35560"/>
              <a:gd name="T1" fmla="*/ 0 h 12700"/>
              <a:gd name="T2" fmla="*/ 37502 w 35560"/>
              <a:gd name="T3" fmla="*/ 12704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70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4" name="object 212"/>
          <p:cNvSpPr>
            <a:spLocks/>
          </p:cNvSpPr>
          <p:nvPr/>
        </p:nvSpPr>
        <p:spPr bwMode="auto">
          <a:xfrm>
            <a:off x="4835525" y="4156075"/>
            <a:ext cx="34925" cy="12700"/>
          </a:xfrm>
          <a:custGeom>
            <a:avLst/>
            <a:gdLst>
              <a:gd name="T0" fmla="*/ 0 w 35560"/>
              <a:gd name="T1" fmla="*/ 0 h 12700"/>
              <a:gd name="T2" fmla="*/ 34311 w 35560"/>
              <a:gd name="T3" fmla="*/ 12704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70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5" name="object 213"/>
          <p:cNvSpPr>
            <a:spLocks/>
          </p:cNvSpPr>
          <p:nvPr/>
        </p:nvSpPr>
        <p:spPr bwMode="auto">
          <a:xfrm>
            <a:off x="4897438" y="4179888"/>
            <a:ext cx="33337" cy="14287"/>
          </a:xfrm>
          <a:custGeom>
            <a:avLst/>
            <a:gdLst>
              <a:gd name="T0" fmla="*/ 0 w 34289"/>
              <a:gd name="T1" fmla="*/ 0 h 13970"/>
              <a:gd name="T2" fmla="*/ 32411 w 34289"/>
              <a:gd name="T3" fmla="*/ 14606 h 13970"/>
              <a:gd name="T4" fmla="*/ 0 60000 65536"/>
              <a:gd name="T5" fmla="*/ 0 60000 65536"/>
              <a:gd name="T6" fmla="*/ 0 w 34289"/>
              <a:gd name="T7" fmla="*/ 0 h 13970"/>
              <a:gd name="T8" fmla="*/ 34289 w 3428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3970">
                <a:moveTo>
                  <a:pt x="0" y="0"/>
                </a:moveTo>
                <a:lnTo>
                  <a:pt x="3428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6" name="object 214"/>
          <p:cNvSpPr>
            <a:spLocks/>
          </p:cNvSpPr>
          <p:nvPr/>
        </p:nvSpPr>
        <p:spPr bwMode="auto">
          <a:xfrm>
            <a:off x="4957763" y="4203700"/>
            <a:ext cx="36512" cy="14288"/>
          </a:xfrm>
          <a:custGeom>
            <a:avLst/>
            <a:gdLst>
              <a:gd name="T0" fmla="*/ 0 w 35560"/>
              <a:gd name="T1" fmla="*/ 0 h 13970"/>
              <a:gd name="T2" fmla="*/ 37467 w 35560"/>
              <a:gd name="T3" fmla="*/ 14608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3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7" name="object 215"/>
          <p:cNvSpPr>
            <a:spLocks/>
          </p:cNvSpPr>
          <p:nvPr/>
        </p:nvSpPr>
        <p:spPr bwMode="auto">
          <a:xfrm>
            <a:off x="5019675" y="4227513"/>
            <a:ext cx="36513" cy="14287"/>
          </a:xfrm>
          <a:custGeom>
            <a:avLst/>
            <a:gdLst>
              <a:gd name="T0" fmla="*/ 0 w 35560"/>
              <a:gd name="T1" fmla="*/ 0 h 13970"/>
              <a:gd name="T2" fmla="*/ 37502 w 35560"/>
              <a:gd name="T3" fmla="*/ 14619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8" name="object 216"/>
          <p:cNvSpPr>
            <a:spLocks/>
          </p:cNvSpPr>
          <p:nvPr/>
        </p:nvSpPr>
        <p:spPr bwMode="auto">
          <a:xfrm>
            <a:off x="5081588" y="4251325"/>
            <a:ext cx="34925" cy="14288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4608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49" name="object 217"/>
          <p:cNvSpPr>
            <a:spLocks/>
          </p:cNvSpPr>
          <p:nvPr/>
        </p:nvSpPr>
        <p:spPr bwMode="auto">
          <a:xfrm>
            <a:off x="5143500" y="4276725"/>
            <a:ext cx="34925" cy="12700"/>
          </a:xfrm>
          <a:custGeom>
            <a:avLst/>
            <a:gdLst>
              <a:gd name="T0" fmla="*/ 0 w 35560"/>
              <a:gd name="T1" fmla="*/ 0 h 12700"/>
              <a:gd name="T2" fmla="*/ 34311 w 35560"/>
              <a:gd name="T3" fmla="*/ 12691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70" y="12691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0" name="object 218"/>
          <p:cNvSpPr>
            <a:spLocks/>
          </p:cNvSpPr>
          <p:nvPr/>
        </p:nvSpPr>
        <p:spPr bwMode="auto">
          <a:xfrm>
            <a:off x="5205413" y="4300538"/>
            <a:ext cx="34925" cy="12700"/>
          </a:xfrm>
          <a:custGeom>
            <a:avLst/>
            <a:gdLst>
              <a:gd name="T0" fmla="*/ 0 w 34289"/>
              <a:gd name="T1" fmla="*/ 0 h 12700"/>
              <a:gd name="T2" fmla="*/ 35573 w 34289"/>
              <a:gd name="T3" fmla="*/ 12704 h 12700"/>
              <a:gd name="T4" fmla="*/ 0 60000 65536"/>
              <a:gd name="T5" fmla="*/ 0 60000 65536"/>
              <a:gd name="T6" fmla="*/ 0 w 34289"/>
              <a:gd name="T7" fmla="*/ 0 h 12700"/>
              <a:gd name="T8" fmla="*/ 34289 w 3428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2700">
                <a:moveTo>
                  <a:pt x="0" y="0"/>
                </a:moveTo>
                <a:lnTo>
                  <a:pt x="34289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1" name="object 219"/>
          <p:cNvSpPr>
            <a:spLocks/>
          </p:cNvSpPr>
          <p:nvPr/>
        </p:nvSpPr>
        <p:spPr bwMode="auto">
          <a:xfrm>
            <a:off x="5267325" y="4322763"/>
            <a:ext cx="34925" cy="14287"/>
          </a:xfrm>
          <a:custGeom>
            <a:avLst/>
            <a:gdLst>
              <a:gd name="T0" fmla="*/ 0 w 35560"/>
              <a:gd name="T1" fmla="*/ 0 h 13970"/>
              <a:gd name="T2" fmla="*/ 34281 w 35560"/>
              <a:gd name="T3" fmla="*/ 14619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39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2" name="object 220"/>
          <p:cNvSpPr>
            <a:spLocks/>
          </p:cNvSpPr>
          <p:nvPr/>
        </p:nvSpPr>
        <p:spPr bwMode="auto">
          <a:xfrm>
            <a:off x="5329238" y="4346575"/>
            <a:ext cx="34925" cy="14288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4608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3" name="object 221"/>
          <p:cNvSpPr>
            <a:spLocks/>
          </p:cNvSpPr>
          <p:nvPr/>
        </p:nvSpPr>
        <p:spPr bwMode="auto">
          <a:xfrm>
            <a:off x="5391150" y="4371975"/>
            <a:ext cx="34925" cy="12700"/>
          </a:xfrm>
          <a:custGeom>
            <a:avLst/>
            <a:gdLst>
              <a:gd name="T0" fmla="*/ 0 w 34289"/>
              <a:gd name="T1" fmla="*/ 0 h 13970"/>
              <a:gd name="T2" fmla="*/ 35573 w 34289"/>
              <a:gd name="T3" fmla="*/ 11541 h 13970"/>
              <a:gd name="T4" fmla="*/ 0 60000 65536"/>
              <a:gd name="T5" fmla="*/ 0 60000 65536"/>
              <a:gd name="T6" fmla="*/ 0 w 34289"/>
              <a:gd name="T7" fmla="*/ 0 h 13970"/>
              <a:gd name="T8" fmla="*/ 34289 w 3428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3970">
                <a:moveTo>
                  <a:pt x="0" y="0"/>
                </a:moveTo>
                <a:lnTo>
                  <a:pt x="3428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4" name="object 222"/>
          <p:cNvSpPr>
            <a:spLocks/>
          </p:cNvSpPr>
          <p:nvPr/>
        </p:nvSpPr>
        <p:spPr bwMode="auto">
          <a:xfrm>
            <a:off x="5451475" y="4395788"/>
            <a:ext cx="36513" cy="14287"/>
          </a:xfrm>
          <a:custGeom>
            <a:avLst/>
            <a:gdLst>
              <a:gd name="T0" fmla="*/ 0 w 35560"/>
              <a:gd name="T1" fmla="*/ 0 h 13970"/>
              <a:gd name="T2" fmla="*/ 37502 w 35560"/>
              <a:gd name="T3" fmla="*/ 14619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5" name="object 223"/>
          <p:cNvSpPr>
            <a:spLocks/>
          </p:cNvSpPr>
          <p:nvPr/>
        </p:nvSpPr>
        <p:spPr bwMode="auto">
          <a:xfrm>
            <a:off x="5514975" y="4419600"/>
            <a:ext cx="34925" cy="14288"/>
          </a:xfrm>
          <a:custGeom>
            <a:avLst/>
            <a:gdLst>
              <a:gd name="T0" fmla="*/ 0 w 35560"/>
              <a:gd name="T1" fmla="*/ 0 h 13970"/>
              <a:gd name="T2" fmla="*/ 34281 w 35560"/>
              <a:gd name="T3" fmla="*/ 14608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3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6" name="object 224"/>
          <p:cNvSpPr>
            <a:spLocks/>
          </p:cNvSpPr>
          <p:nvPr/>
        </p:nvSpPr>
        <p:spPr bwMode="auto">
          <a:xfrm>
            <a:off x="5576888" y="4443413"/>
            <a:ext cx="33337" cy="14287"/>
          </a:xfrm>
          <a:custGeom>
            <a:avLst/>
            <a:gdLst>
              <a:gd name="T0" fmla="*/ 0 w 34289"/>
              <a:gd name="T1" fmla="*/ 0 h 13970"/>
              <a:gd name="T2" fmla="*/ 32411 w 34289"/>
              <a:gd name="T3" fmla="*/ 14606 h 13970"/>
              <a:gd name="T4" fmla="*/ 0 60000 65536"/>
              <a:gd name="T5" fmla="*/ 0 60000 65536"/>
              <a:gd name="T6" fmla="*/ 0 w 34289"/>
              <a:gd name="T7" fmla="*/ 0 h 13970"/>
              <a:gd name="T8" fmla="*/ 34289 w 3428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3970">
                <a:moveTo>
                  <a:pt x="0" y="0"/>
                </a:moveTo>
                <a:lnTo>
                  <a:pt x="3428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7" name="object 225"/>
          <p:cNvSpPr>
            <a:spLocks/>
          </p:cNvSpPr>
          <p:nvPr/>
        </p:nvSpPr>
        <p:spPr bwMode="auto">
          <a:xfrm>
            <a:off x="5637213" y="4467225"/>
            <a:ext cx="36512" cy="12700"/>
          </a:xfrm>
          <a:custGeom>
            <a:avLst/>
            <a:gdLst>
              <a:gd name="T0" fmla="*/ 0 w 35560"/>
              <a:gd name="T1" fmla="*/ 0 h 12700"/>
              <a:gd name="T2" fmla="*/ 37500 w 35560"/>
              <a:gd name="T3" fmla="*/ 12704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70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8" name="object 226"/>
          <p:cNvSpPr>
            <a:spLocks/>
          </p:cNvSpPr>
          <p:nvPr/>
        </p:nvSpPr>
        <p:spPr bwMode="auto">
          <a:xfrm>
            <a:off x="5699125" y="4492625"/>
            <a:ext cx="36513" cy="12700"/>
          </a:xfrm>
          <a:custGeom>
            <a:avLst/>
            <a:gdLst>
              <a:gd name="T0" fmla="*/ 0 w 35560"/>
              <a:gd name="T1" fmla="*/ 0 h 12700"/>
              <a:gd name="T2" fmla="*/ 37502 w 35560"/>
              <a:gd name="T3" fmla="*/ 12704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70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59" name="object 227"/>
          <p:cNvSpPr>
            <a:spLocks/>
          </p:cNvSpPr>
          <p:nvPr/>
        </p:nvSpPr>
        <p:spPr bwMode="auto">
          <a:xfrm>
            <a:off x="5762625" y="4514850"/>
            <a:ext cx="33338" cy="14288"/>
          </a:xfrm>
          <a:custGeom>
            <a:avLst/>
            <a:gdLst>
              <a:gd name="T0" fmla="*/ 0 w 34289"/>
              <a:gd name="T1" fmla="*/ 0 h 13970"/>
              <a:gd name="T2" fmla="*/ 32413 w 34289"/>
              <a:gd name="T3" fmla="*/ 14608 h 13970"/>
              <a:gd name="T4" fmla="*/ 0 60000 65536"/>
              <a:gd name="T5" fmla="*/ 0 60000 65536"/>
              <a:gd name="T6" fmla="*/ 0 w 34289"/>
              <a:gd name="T7" fmla="*/ 0 h 13970"/>
              <a:gd name="T8" fmla="*/ 34289 w 3428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3970">
                <a:moveTo>
                  <a:pt x="0" y="0"/>
                </a:moveTo>
                <a:lnTo>
                  <a:pt x="3428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0" name="object 228"/>
          <p:cNvSpPr>
            <a:spLocks/>
          </p:cNvSpPr>
          <p:nvPr/>
        </p:nvSpPr>
        <p:spPr bwMode="auto">
          <a:xfrm>
            <a:off x="5822950" y="4538663"/>
            <a:ext cx="34925" cy="14287"/>
          </a:xfrm>
          <a:custGeom>
            <a:avLst/>
            <a:gdLst>
              <a:gd name="T0" fmla="*/ 0 w 35560"/>
              <a:gd name="T1" fmla="*/ 0 h 13970"/>
              <a:gd name="T2" fmla="*/ 34281 w 35560"/>
              <a:gd name="T3" fmla="*/ 14606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3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1" name="object 229"/>
          <p:cNvSpPr>
            <a:spLocks/>
          </p:cNvSpPr>
          <p:nvPr/>
        </p:nvSpPr>
        <p:spPr bwMode="auto">
          <a:xfrm>
            <a:off x="5884863" y="4562475"/>
            <a:ext cx="36512" cy="14288"/>
          </a:xfrm>
          <a:custGeom>
            <a:avLst/>
            <a:gdLst>
              <a:gd name="T0" fmla="*/ 0 w 35560"/>
              <a:gd name="T1" fmla="*/ 0 h 13970"/>
              <a:gd name="T2" fmla="*/ 37500 w 35560"/>
              <a:gd name="T3" fmla="*/ 14621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2" name="object 230"/>
          <p:cNvSpPr>
            <a:spLocks/>
          </p:cNvSpPr>
          <p:nvPr/>
        </p:nvSpPr>
        <p:spPr bwMode="auto">
          <a:xfrm>
            <a:off x="5946775" y="4587875"/>
            <a:ext cx="34925" cy="12700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1541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3" name="object 231"/>
          <p:cNvSpPr>
            <a:spLocks/>
          </p:cNvSpPr>
          <p:nvPr/>
        </p:nvSpPr>
        <p:spPr bwMode="auto">
          <a:xfrm>
            <a:off x="6008688" y="4611688"/>
            <a:ext cx="34925" cy="12700"/>
          </a:xfrm>
          <a:custGeom>
            <a:avLst/>
            <a:gdLst>
              <a:gd name="T0" fmla="*/ 0 w 35560"/>
              <a:gd name="T1" fmla="*/ 0 h 12700"/>
              <a:gd name="T2" fmla="*/ 34311 w 35560"/>
              <a:gd name="T3" fmla="*/ 12691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70" y="12691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4" name="object 232"/>
          <p:cNvSpPr>
            <a:spLocks/>
          </p:cNvSpPr>
          <p:nvPr/>
        </p:nvSpPr>
        <p:spPr bwMode="auto">
          <a:xfrm>
            <a:off x="6069013" y="4635500"/>
            <a:ext cx="36512" cy="12700"/>
          </a:xfrm>
          <a:custGeom>
            <a:avLst/>
            <a:gdLst>
              <a:gd name="T0" fmla="*/ 0 w 35560"/>
              <a:gd name="T1" fmla="*/ 0 h 12700"/>
              <a:gd name="T2" fmla="*/ 37500 w 35560"/>
              <a:gd name="T3" fmla="*/ 12704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70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5" name="object 233"/>
          <p:cNvSpPr>
            <a:spLocks/>
          </p:cNvSpPr>
          <p:nvPr/>
        </p:nvSpPr>
        <p:spPr bwMode="auto">
          <a:xfrm>
            <a:off x="6130925" y="4659313"/>
            <a:ext cx="36513" cy="12700"/>
          </a:xfrm>
          <a:custGeom>
            <a:avLst/>
            <a:gdLst>
              <a:gd name="T0" fmla="*/ 0 w 35560"/>
              <a:gd name="T1" fmla="*/ 0 h 12700"/>
              <a:gd name="T2" fmla="*/ 37469 w 35560"/>
              <a:gd name="T3" fmla="*/ 12704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39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6" name="object 234"/>
          <p:cNvSpPr>
            <a:spLocks/>
          </p:cNvSpPr>
          <p:nvPr/>
        </p:nvSpPr>
        <p:spPr bwMode="auto">
          <a:xfrm>
            <a:off x="6194425" y="4683125"/>
            <a:ext cx="34925" cy="12700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1541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7" name="object 235"/>
          <p:cNvSpPr>
            <a:spLocks/>
          </p:cNvSpPr>
          <p:nvPr/>
        </p:nvSpPr>
        <p:spPr bwMode="auto">
          <a:xfrm>
            <a:off x="6254750" y="4706938"/>
            <a:ext cx="34925" cy="14287"/>
          </a:xfrm>
          <a:custGeom>
            <a:avLst/>
            <a:gdLst>
              <a:gd name="T0" fmla="*/ 0 w 35560"/>
              <a:gd name="T1" fmla="*/ 0 h 13970"/>
              <a:gd name="T2" fmla="*/ 34311 w 35560"/>
              <a:gd name="T3" fmla="*/ 14606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8" name="object 236"/>
          <p:cNvSpPr>
            <a:spLocks/>
          </p:cNvSpPr>
          <p:nvPr/>
        </p:nvSpPr>
        <p:spPr bwMode="auto">
          <a:xfrm>
            <a:off x="6316663" y="4730750"/>
            <a:ext cx="36512" cy="14288"/>
          </a:xfrm>
          <a:custGeom>
            <a:avLst/>
            <a:gdLst>
              <a:gd name="T0" fmla="*/ 0 w 35560"/>
              <a:gd name="T1" fmla="*/ 0 h 13970"/>
              <a:gd name="T2" fmla="*/ 37500 w 35560"/>
              <a:gd name="T3" fmla="*/ 14621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70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69" name="object 237"/>
          <p:cNvSpPr>
            <a:spLocks/>
          </p:cNvSpPr>
          <p:nvPr/>
        </p:nvSpPr>
        <p:spPr bwMode="auto">
          <a:xfrm>
            <a:off x="6378575" y="4754563"/>
            <a:ext cx="34925" cy="14287"/>
          </a:xfrm>
          <a:custGeom>
            <a:avLst/>
            <a:gdLst>
              <a:gd name="T0" fmla="*/ 0 w 34289"/>
              <a:gd name="T1" fmla="*/ 0 h 13970"/>
              <a:gd name="T2" fmla="*/ 35573 w 34289"/>
              <a:gd name="T3" fmla="*/ 14606 h 13970"/>
              <a:gd name="T4" fmla="*/ 0 60000 65536"/>
              <a:gd name="T5" fmla="*/ 0 60000 65536"/>
              <a:gd name="T6" fmla="*/ 0 w 34289"/>
              <a:gd name="T7" fmla="*/ 0 h 13970"/>
              <a:gd name="T8" fmla="*/ 34289 w 3428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3970">
                <a:moveTo>
                  <a:pt x="0" y="0"/>
                </a:moveTo>
                <a:lnTo>
                  <a:pt x="3428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0" name="object 238"/>
          <p:cNvSpPr>
            <a:spLocks/>
          </p:cNvSpPr>
          <p:nvPr/>
        </p:nvSpPr>
        <p:spPr bwMode="auto">
          <a:xfrm>
            <a:off x="6440488" y="4778375"/>
            <a:ext cx="34925" cy="12700"/>
          </a:xfrm>
          <a:custGeom>
            <a:avLst/>
            <a:gdLst>
              <a:gd name="T0" fmla="*/ 0 w 35560"/>
              <a:gd name="T1" fmla="*/ 0 h 12700"/>
              <a:gd name="T2" fmla="*/ 34281 w 35560"/>
              <a:gd name="T3" fmla="*/ 12691 h 12700"/>
              <a:gd name="T4" fmla="*/ 0 60000 65536"/>
              <a:gd name="T5" fmla="*/ 0 60000 65536"/>
              <a:gd name="T6" fmla="*/ 0 w 35560"/>
              <a:gd name="T7" fmla="*/ 0 h 12700"/>
              <a:gd name="T8" fmla="*/ 35560 w 35560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2700">
                <a:moveTo>
                  <a:pt x="0" y="0"/>
                </a:moveTo>
                <a:lnTo>
                  <a:pt x="35539" y="12691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1" name="object 239"/>
          <p:cNvSpPr>
            <a:spLocks/>
          </p:cNvSpPr>
          <p:nvPr/>
        </p:nvSpPr>
        <p:spPr bwMode="auto">
          <a:xfrm>
            <a:off x="6502400" y="4803775"/>
            <a:ext cx="34925" cy="12700"/>
          </a:xfrm>
          <a:custGeom>
            <a:avLst/>
            <a:gdLst>
              <a:gd name="T0" fmla="*/ 0 w 35559"/>
              <a:gd name="T1" fmla="*/ 0 h 12700"/>
              <a:gd name="T2" fmla="*/ 34313 w 35559"/>
              <a:gd name="T3" fmla="*/ 12704 h 12700"/>
              <a:gd name="T4" fmla="*/ 0 60000 65536"/>
              <a:gd name="T5" fmla="*/ 0 60000 65536"/>
              <a:gd name="T6" fmla="*/ 0 w 35559"/>
              <a:gd name="T7" fmla="*/ 0 h 12700"/>
              <a:gd name="T8" fmla="*/ 35559 w 3555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2700">
                <a:moveTo>
                  <a:pt x="0" y="0"/>
                </a:moveTo>
                <a:lnTo>
                  <a:pt x="35570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2" name="object 240"/>
          <p:cNvSpPr>
            <a:spLocks/>
          </p:cNvSpPr>
          <p:nvPr/>
        </p:nvSpPr>
        <p:spPr bwMode="auto">
          <a:xfrm>
            <a:off x="6564313" y="4826000"/>
            <a:ext cx="34925" cy="14288"/>
          </a:xfrm>
          <a:custGeom>
            <a:avLst/>
            <a:gdLst>
              <a:gd name="T0" fmla="*/ 0 w 34290"/>
              <a:gd name="T1" fmla="*/ 0 h 13970"/>
              <a:gd name="T2" fmla="*/ 35571 w 34290"/>
              <a:gd name="T3" fmla="*/ 14621 h 13970"/>
              <a:gd name="T4" fmla="*/ 0 60000 65536"/>
              <a:gd name="T5" fmla="*/ 0 60000 65536"/>
              <a:gd name="T6" fmla="*/ 0 w 34290"/>
              <a:gd name="T7" fmla="*/ 0 h 13970"/>
              <a:gd name="T8" fmla="*/ 34290 w 3429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90" h="13970">
                <a:moveTo>
                  <a:pt x="0" y="0"/>
                </a:moveTo>
                <a:lnTo>
                  <a:pt x="34289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3" name="object 241"/>
          <p:cNvSpPr>
            <a:spLocks/>
          </p:cNvSpPr>
          <p:nvPr/>
        </p:nvSpPr>
        <p:spPr bwMode="auto">
          <a:xfrm>
            <a:off x="6626225" y="4849813"/>
            <a:ext cx="34925" cy="14287"/>
          </a:xfrm>
          <a:custGeom>
            <a:avLst/>
            <a:gdLst>
              <a:gd name="T0" fmla="*/ 0 w 35559"/>
              <a:gd name="T1" fmla="*/ 0 h 13970"/>
              <a:gd name="T2" fmla="*/ 34313 w 35559"/>
              <a:gd name="T3" fmla="*/ 14606 h 13970"/>
              <a:gd name="T4" fmla="*/ 0 60000 65536"/>
              <a:gd name="T5" fmla="*/ 0 60000 65536"/>
              <a:gd name="T6" fmla="*/ 0 w 35559"/>
              <a:gd name="T7" fmla="*/ 0 h 13970"/>
              <a:gd name="T8" fmla="*/ 35559 w 3555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4" name="object 242"/>
          <p:cNvSpPr>
            <a:spLocks/>
          </p:cNvSpPr>
          <p:nvPr/>
        </p:nvSpPr>
        <p:spPr bwMode="auto">
          <a:xfrm>
            <a:off x="6688138" y="4873625"/>
            <a:ext cx="34925" cy="14288"/>
          </a:xfrm>
          <a:custGeom>
            <a:avLst/>
            <a:gdLst>
              <a:gd name="T0" fmla="*/ 0 w 35559"/>
              <a:gd name="T1" fmla="*/ 0 h 13970"/>
              <a:gd name="T2" fmla="*/ 34283 w 35559"/>
              <a:gd name="T3" fmla="*/ 14608 h 13970"/>
              <a:gd name="T4" fmla="*/ 0 60000 65536"/>
              <a:gd name="T5" fmla="*/ 0 60000 65536"/>
              <a:gd name="T6" fmla="*/ 0 w 35559"/>
              <a:gd name="T7" fmla="*/ 0 h 13970"/>
              <a:gd name="T8" fmla="*/ 35559 w 3555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3970">
                <a:moveTo>
                  <a:pt x="0" y="0"/>
                </a:moveTo>
                <a:lnTo>
                  <a:pt x="3553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5" name="object 243"/>
          <p:cNvSpPr>
            <a:spLocks/>
          </p:cNvSpPr>
          <p:nvPr/>
        </p:nvSpPr>
        <p:spPr bwMode="auto">
          <a:xfrm>
            <a:off x="6748463" y="4899025"/>
            <a:ext cx="36512" cy="12700"/>
          </a:xfrm>
          <a:custGeom>
            <a:avLst/>
            <a:gdLst>
              <a:gd name="T0" fmla="*/ 0 w 35559"/>
              <a:gd name="T1" fmla="*/ 0 h 13970"/>
              <a:gd name="T2" fmla="*/ 37469 w 35559"/>
              <a:gd name="T3" fmla="*/ 11552 h 13970"/>
              <a:gd name="T4" fmla="*/ 0 60000 65536"/>
              <a:gd name="T5" fmla="*/ 0 60000 65536"/>
              <a:gd name="T6" fmla="*/ 0 w 35559"/>
              <a:gd name="T7" fmla="*/ 0 h 13970"/>
              <a:gd name="T8" fmla="*/ 35559 w 3555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3970">
                <a:moveTo>
                  <a:pt x="0" y="0"/>
                </a:moveTo>
                <a:lnTo>
                  <a:pt x="35539" y="13978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6" name="object 244"/>
          <p:cNvSpPr>
            <a:spLocks/>
          </p:cNvSpPr>
          <p:nvPr/>
        </p:nvSpPr>
        <p:spPr bwMode="auto">
          <a:xfrm>
            <a:off x="6810375" y="4922838"/>
            <a:ext cx="36513" cy="14287"/>
          </a:xfrm>
          <a:custGeom>
            <a:avLst/>
            <a:gdLst>
              <a:gd name="T0" fmla="*/ 0 w 35559"/>
              <a:gd name="T1" fmla="*/ 0 h 13970"/>
              <a:gd name="T2" fmla="*/ 37504 w 35559"/>
              <a:gd name="T3" fmla="*/ 14606 h 13970"/>
              <a:gd name="T4" fmla="*/ 0 60000 65536"/>
              <a:gd name="T5" fmla="*/ 0 60000 65536"/>
              <a:gd name="T6" fmla="*/ 0 w 35559"/>
              <a:gd name="T7" fmla="*/ 0 h 13970"/>
              <a:gd name="T8" fmla="*/ 35559 w 3555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3970">
                <a:moveTo>
                  <a:pt x="0" y="0"/>
                </a:moveTo>
                <a:lnTo>
                  <a:pt x="35570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7" name="object 245"/>
          <p:cNvSpPr>
            <a:spLocks/>
          </p:cNvSpPr>
          <p:nvPr/>
        </p:nvSpPr>
        <p:spPr bwMode="auto">
          <a:xfrm>
            <a:off x="6873875" y="4946650"/>
            <a:ext cx="33338" cy="14288"/>
          </a:xfrm>
          <a:custGeom>
            <a:avLst/>
            <a:gdLst>
              <a:gd name="T0" fmla="*/ 0 w 34290"/>
              <a:gd name="T1" fmla="*/ 0 h 13970"/>
              <a:gd name="T2" fmla="*/ 32411 w 34290"/>
              <a:gd name="T3" fmla="*/ 14608 h 13970"/>
              <a:gd name="T4" fmla="*/ 0 60000 65536"/>
              <a:gd name="T5" fmla="*/ 0 60000 65536"/>
              <a:gd name="T6" fmla="*/ 0 w 34290"/>
              <a:gd name="T7" fmla="*/ 0 h 13970"/>
              <a:gd name="T8" fmla="*/ 34290 w 3429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90" h="13970">
                <a:moveTo>
                  <a:pt x="0" y="0"/>
                </a:moveTo>
                <a:lnTo>
                  <a:pt x="34289" y="13965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8" name="object 246"/>
          <p:cNvSpPr>
            <a:spLocks/>
          </p:cNvSpPr>
          <p:nvPr/>
        </p:nvSpPr>
        <p:spPr bwMode="auto">
          <a:xfrm>
            <a:off x="6934200" y="4970463"/>
            <a:ext cx="34925" cy="12700"/>
          </a:xfrm>
          <a:custGeom>
            <a:avLst/>
            <a:gdLst>
              <a:gd name="T0" fmla="*/ 0 w 35559"/>
              <a:gd name="T1" fmla="*/ 0 h 12700"/>
              <a:gd name="T2" fmla="*/ 34313 w 35559"/>
              <a:gd name="T3" fmla="*/ 12704 h 12700"/>
              <a:gd name="T4" fmla="*/ 0 60000 65536"/>
              <a:gd name="T5" fmla="*/ 0 60000 65536"/>
              <a:gd name="T6" fmla="*/ 0 w 35559"/>
              <a:gd name="T7" fmla="*/ 0 h 12700"/>
              <a:gd name="T8" fmla="*/ 35559 w 3555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2700">
                <a:moveTo>
                  <a:pt x="0" y="0"/>
                </a:moveTo>
                <a:lnTo>
                  <a:pt x="35570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79" name="object 247"/>
          <p:cNvSpPr>
            <a:spLocks/>
          </p:cNvSpPr>
          <p:nvPr/>
        </p:nvSpPr>
        <p:spPr bwMode="auto">
          <a:xfrm>
            <a:off x="6996113" y="4994275"/>
            <a:ext cx="36512" cy="12700"/>
          </a:xfrm>
          <a:custGeom>
            <a:avLst/>
            <a:gdLst>
              <a:gd name="T0" fmla="*/ 0 w 35559"/>
              <a:gd name="T1" fmla="*/ 0 h 12700"/>
              <a:gd name="T2" fmla="*/ 37469 w 35559"/>
              <a:gd name="T3" fmla="*/ 12704 h 12700"/>
              <a:gd name="T4" fmla="*/ 0 60000 65536"/>
              <a:gd name="T5" fmla="*/ 0 60000 65536"/>
              <a:gd name="T6" fmla="*/ 0 w 35559"/>
              <a:gd name="T7" fmla="*/ 0 h 12700"/>
              <a:gd name="T8" fmla="*/ 35559 w 35559"/>
              <a:gd name="T9" fmla="*/ 12700 h 127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59" h="12700">
                <a:moveTo>
                  <a:pt x="0" y="0"/>
                </a:moveTo>
                <a:lnTo>
                  <a:pt x="35539" y="12704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0" name="object 248"/>
          <p:cNvSpPr>
            <a:spLocks/>
          </p:cNvSpPr>
          <p:nvPr/>
        </p:nvSpPr>
        <p:spPr bwMode="auto">
          <a:xfrm>
            <a:off x="7058025" y="5018088"/>
            <a:ext cx="28575" cy="11112"/>
          </a:xfrm>
          <a:custGeom>
            <a:avLst/>
            <a:gdLst>
              <a:gd name="T0" fmla="*/ 0 w 27940"/>
              <a:gd name="T1" fmla="*/ 0 h 11429"/>
              <a:gd name="T2" fmla="*/ 29235 w 27940"/>
              <a:gd name="T3" fmla="*/ 10804 h 11429"/>
              <a:gd name="T4" fmla="*/ 0 60000 65536"/>
              <a:gd name="T5" fmla="*/ 0 60000 65536"/>
              <a:gd name="T6" fmla="*/ 0 w 27940"/>
              <a:gd name="T7" fmla="*/ 0 h 11429"/>
              <a:gd name="T8" fmla="*/ 27940 w 27940"/>
              <a:gd name="T9" fmla="*/ 11429 h 114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940" h="11429">
                <a:moveTo>
                  <a:pt x="0" y="0"/>
                </a:moveTo>
                <a:lnTo>
                  <a:pt x="27950" y="11429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1" name="object 249"/>
          <p:cNvSpPr>
            <a:spLocks/>
          </p:cNvSpPr>
          <p:nvPr/>
        </p:nvSpPr>
        <p:spPr bwMode="auto">
          <a:xfrm>
            <a:off x="6897688" y="3276600"/>
            <a:ext cx="36512" cy="7938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2" name="object 250"/>
          <p:cNvSpPr>
            <a:spLocks/>
          </p:cNvSpPr>
          <p:nvPr/>
        </p:nvSpPr>
        <p:spPr bwMode="auto">
          <a:xfrm>
            <a:off x="6831013" y="3289300"/>
            <a:ext cx="38100" cy="6350"/>
          </a:xfrm>
          <a:custGeom>
            <a:avLst/>
            <a:gdLst>
              <a:gd name="T0" fmla="*/ 38099 w 38100"/>
              <a:gd name="T1" fmla="*/ 0 h 6350"/>
              <a:gd name="T2" fmla="*/ 0 w 38100"/>
              <a:gd name="T3" fmla="*/ 6339 h 6350"/>
              <a:gd name="T4" fmla="*/ 0 60000 65536"/>
              <a:gd name="T5" fmla="*/ 0 60000 65536"/>
              <a:gd name="T6" fmla="*/ 0 w 38100"/>
              <a:gd name="T7" fmla="*/ 0 h 6350"/>
              <a:gd name="T8" fmla="*/ 38100 w 381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6350">
                <a:moveTo>
                  <a:pt x="38099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3" name="object 251"/>
          <p:cNvSpPr>
            <a:spLocks/>
          </p:cNvSpPr>
          <p:nvPr/>
        </p:nvSpPr>
        <p:spPr bwMode="auto">
          <a:xfrm>
            <a:off x="6765925" y="3302000"/>
            <a:ext cx="38100" cy="6350"/>
          </a:xfrm>
          <a:custGeom>
            <a:avLst/>
            <a:gdLst>
              <a:gd name="T0" fmla="*/ 39405 w 36829"/>
              <a:gd name="T1" fmla="*/ 0 h 6985"/>
              <a:gd name="T2" fmla="*/ 0 w 36829"/>
              <a:gd name="T3" fmla="*/ 5265 h 6985"/>
              <a:gd name="T4" fmla="*/ 0 60000 65536"/>
              <a:gd name="T5" fmla="*/ 0 60000 65536"/>
              <a:gd name="T6" fmla="*/ 0 w 36829"/>
              <a:gd name="T7" fmla="*/ 0 h 6985"/>
              <a:gd name="T8" fmla="*/ 36829 w 36829"/>
              <a:gd name="T9" fmla="*/ 6985 h 69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985">
                <a:moveTo>
                  <a:pt x="36819" y="0"/>
                </a:moveTo>
                <a:lnTo>
                  <a:pt x="0" y="6370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4" name="object 252"/>
          <p:cNvSpPr>
            <a:spLocks/>
          </p:cNvSpPr>
          <p:nvPr/>
        </p:nvSpPr>
        <p:spPr bwMode="auto">
          <a:xfrm>
            <a:off x="6702425" y="3314700"/>
            <a:ext cx="36513" cy="6350"/>
          </a:xfrm>
          <a:custGeom>
            <a:avLst/>
            <a:gdLst>
              <a:gd name="T0" fmla="*/ 36190 w 36829"/>
              <a:gd name="T1" fmla="*/ 0 h 6350"/>
              <a:gd name="T2" fmla="*/ 0 w 36829"/>
              <a:gd name="T3" fmla="*/ 6339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36819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5" name="object 253"/>
          <p:cNvSpPr>
            <a:spLocks/>
          </p:cNvSpPr>
          <p:nvPr/>
        </p:nvSpPr>
        <p:spPr bwMode="auto">
          <a:xfrm>
            <a:off x="6637338" y="3325813"/>
            <a:ext cx="36512" cy="7937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8266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6" name="object 254"/>
          <p:cNvSpPr>
            <a:spLocks/>
          </p:cNvSpPr>
          <p:nvPr/>
        </p:nvSpPr>
        <p:spPr bwMode="auto">
          <a:xfrm>
            <a:off x="6570663" y="3338513"/>
            <a:ext cx="38100" cy="7937"/>
          </a:xfrm>
          <a:custGeom>
            <a:avLst/>
            <a:gdLst>
              <a:gd name="T0" fmla="*/ 38099 w 38100"/>
              <a:gd name="T1" fmla="*/ 0 h 7620"/>
              <a:gd name="T2" fmla="*/ 0 w 38100"/>
              <a:gd name="T3" fmla="*/ 8266 h 7620"/>
              <a:gd name="T4" fmla="*/ 0 60000 65536"/>
              <a:gd name="T5" fmla="*/ 0 60000 65536"/>
              <a:gd name="T6" fmla="*/ 0 w 38100"/>
              <a:gd name="T7" fmla="*/ 0 h 7620"/>
              <a:gd name="T8" fmla="*/ 38100 w 38100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7620">
                <a:moveTo>
                  <a:pt x="3809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7" name="object 255"/>
          <p:cNvSpPr>
            <a:spLocks/>
          </p:cNvSpPr>
          <p:nvPr/>
        </p:nvSpPr>
        <p:spPr bwMode="auto">
          <a:xfrm>
            <a:off x="6505575" y="3351213"/>
            <a:ext cx="38100" cy="7937"/>
          </a:xfrm>
          <a:custGeom>
            <a:avLst/>
            <a:gdLst>
              <a:gd name="T0" fmla="*/ 38099 w 38100"/>
              <a:gd name="T1" fmla="*/ 0 h 6985"/>
              <a:gd name="T2" fmla="*/ 0 w 38100"/>
              <a:gd name="T3" fmla="*/ 8224 h 6985"/>
              <a:gd name="T4" fmla="*/ 0 60000 65536"/>
              <a:gd name="T5" fmla="*/ 0 60000 65536"/>
              <a:gd name="T6" fmla="*/ 0 w 38100"/>
              <a:gd name="T7" fmla="*/ 0 h 6985"/>
              <a:gd name="T8" fmla="*/ 38100 w 38100"/>
              <a:gd name="T9" fmla="*/ 6985 h 69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6985">
                <a:moveTo>
                  <a:pt x="38099" y="0"/>
                </a:moveTo>
                <a:lnTo>
                  <a:pt x="0" y="6370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8" name="object 256"/>
          <p:cNvSpPr>
            <a:spLocks/>
          </p:cNvSpPr>
          <p:nvPr/>
        </p:nvSpPr>
        <p:spPr bwMode="auto">
          <a:xfrm>
            <a:off x="6442075" y="3363913"/>
            <a:ext cx="36513" cy="6350"/>
          </a:xfrm>
          <a:custGeom>
            <a:avLst/>
            <a:gdLst>
              <a:gd name="T0" fmla="*/ 35003 w 37464"/>
              <a:gd name="T1" fmla="*/ 0 h 6350"/>
              <a:gd name="T2" fmla="*/ 0 w 37464"/>
              <a:gd name="T3" fmla="*/ 6339 h 6350"/>
              <a:gd name="T4" fmla="*/ 0 60000 65536"/>
              <a:gd name="T5" fmla="*/ 0 60000 65536"/>
              <a:gd name="T6" fmla="*/ 0 w 37464"/>
              <a:gd name="T7" fmla="*/ 0 h 6350"/>
              <a:gd name="T8" fmla="*/ 37464 w 37464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6350">
                <a:moveTo>
                  <a:pt x="36850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89" name="object 257"/>
          <p:cNvSpPr>
            <a:spLocks/>
          </p:cNvSpPr>
          <p:nvPr/>
        </p:nvSpPr>
        <p:spPr bwMode="auto">
          <a:xfrm>
            <a:off x="6376988" y="3376613"/>
            <a:ext cx="36512" cy="6350"/>
          </a:xfrm>
          <a:custGeom>
            <a:avLst/>
            <a:gdLst>
              <a:gd name="T0" fmla="*/ 35001 w 37464"/>
              <a:gd name="T1" fmla="*/ 0 h 6350"/>
              <a:gd name="T2" fmla="*/ 0 w 37464"/>
              <a:gd name="T3" fmla="*/ 6339 h 6350"/>
              <a:gd name="T4" fmla="*/ 0 60000 65536"/>
              <a:gd name="T5" fmla="*/ 0 60000 65536"/>
              <a:gd name="T6" fmla="*/ 0 w 37464"/>
              <a:gd name="T7" fmla="*/ 0 h 6350"/>
              <a:gd name="T8" fmla="*/ 37464 w 37464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6350">
                <a:moveTo>
                  <a:pt x="36850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0" name="object 258"/>
          <p:cNvSpPr>
            <a:spLocks/>
          </p:cNvSpPr>
          <p:nvPr/>
        </p:nvSpPr>
        <p:spPr bwMode="auto">
          <a:xfrm>
            <a:off x="6310313" y="3387725"/>
            <a:ext cx="38100" cy="7938"/>
          </a:xfrm>
          <a:custGeom>
            <a:avLst/>
            <a:gdLst>
              <a:gd name="T0" fmla="*/ 38099 w 38100"/>
              <a:gd name="T1" fmla="*/ 0 h 7620"/>
              <a:gd name="T2" fmla="*/ 0 w 38100"/>
              <a:gd name="T3" fmla="*/ 8268 h 7620"/>
              <a:gd name="T4" fmla="*/ 0 60000 65536"/>
              <a:gd name="T5" fmla="*/ 0 60000 65536"/>
              <a:gd name="T6" fmla="*/ 0 w 38100"/>
              <a:gd name="T7" fmla="*/ 0 h 7620"/>
              <a:gd name="T8" fmla="*/ 38100 w 38100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7620">
                <a:moveTo>
                  <a:pt x="3809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1" name="object 259"/>
          <p:cNvSpPr>
            <a:spLocks/>
          </p:cNvSpPr>
          <p:nvPr/>
        </p:nvSpPr>
        <p:spPr bwMode="auto">
          <a:xfrm>
            <a:off x="6245225" y="3400425"/>
            <a:ext cx="38100" cy="7938"/>
          </a:xfrm>
          <a:custGeom>
            <a:avLst/>
            <a:gdLst>
              <a:gd name="T0" fmla="*/ 38099 w 38100"/>
              <a:gd name="T1" fmla="*/ 0 h 7620"/>
              <a:gd name="T2" fmla="*/ 0 w 38100"/>
              <a:gd name="T3" fmla="*/ 8268 h 7620"/>
              <a:gd name="T4" fmla="*/ 0 60000 65536"/>
              <a:gd name="T5" fmla="*/ 0 60000 65536"/>
              <a:gd name="T6" fmla="*/ 0 w 38100"/>
              <a:gd name="T7" fmla="*/ 0 h 7620"/>
              <a:gd name="T8" fmla="*/ 38100 w 38100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7620">
                <a:moveTo>
                  <a:pt x="3809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2" name="object 260"/>
          <p:cNvSpPr>
            <a:spLocks/>
          </p:cNvSpPr>
          <p:nvPr/>
        </p:nvSpPr>
        <p:spPr bwMode="auto">
          <a:xfrm>
            <a:off x="6181725" y="3413125"/>
            <a:ext cx="36513" cy="6350"/>
          </a:xfrm>
          <a:custGeom>
            <a:avLst/>
            <a:gdLst>
              <a:gd name="T0" fmla="*/ 36190 w 36829"/>
              <a:gd name="T1" fmla="*/ 0 h 6350"/>
              <a:gd name="T2" fmla="*/ 0 w 36829"/>
              <a:gd name="T3" fmla="*/ 6339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36819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3" name="object 261"/>
          <p:cNvSpPr>
            <a:spLocks/>
          </p:cNvSpPr>
          <p:nvPr/>
        </p:nvSpPr>
        <p:spPr bwMode="auto">
          <a:xfrm>
            <a:off x="6116638" y="3425825"/>
            <a:ext cx="36512" cy="6350"/>
          </a:xfrm>
          <a:custGeom>
            <a:avLst/>
            <a:gdLst>
              <a:gd name="T0" fmla="*/ 36188 w 36829"/>
              <a:gd name="T1" fmla="*/ 0 h 6350"/>
              <a:gd name="T2" fmla="*/ 0 w 36829"/>
              <a:gd name="T3" fmla="*/ 6339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36819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4" name="object 262"/>
          <p:cNvSpPr>
            <a:spLocks/>
          </p:cNvSpPr>
          <p:nvPr/>
        </p:nvSpPr>
        <p:spPr bwMode="auto">
          <a:xfrm>
            <a:off x="6051550" y="3438525"/>
            <a:ext cx="36513" cy="7938"/>
          </a:xfrm>
          <a:custGeom>
            <a:avLst/>
            <a:gdLst>
              <a:gd name="T0" fmla="*/ 36190 w 36829"/>
              <a:gd name="T1" fmla="*/ 0 h 6985"/>
              <a:gd name="T2" fmla="*/ 0 w 36829"/>
              <a:gd name="T3" fmla="*/ 8227 h 6985"/>
              <a:gd name="T4" fmla="*/ 0 60000 65536"/>
              <a:gd name="T5" fmla="*/ 0 60000 65536"/>
              <a:gd name="T6" fmla="*/ 0 w 36829"/>
              <a:gd name="T7" fmla="*/ 0 h 6985"/>
              <a:gd name="T8" fmla="*/ 36829 w 36829"/>
              <a:gd name="T9" fmla="*/ 6985 h 69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985">
                <a:moveTo>
                  <a:pt x="36819" y="0"/>
                </a:moveTo>
                <a:lnTo>
                  <a:pt x="0" y="6370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5" name="object 263"/>
          <p:cNvSpPr>
            <a:spLocks/>
          </p:cNvSpPr>
          <p:nvPr/>
        </p:nvSpPr>
        <p:spPr bwMode="auto">
          <a:xfrm>
            <a:off x="5984875" y="3451225"/>
            <a:ext cx="38100" cy="6350"/>
          </a:xfrm>
          <a:custGeom>
            <a:avLst/>
            <a:gdLst>
              <a:gd name="T0" fmla="*/ 38099 w 38100"/>
              <a:gd name="T1" fmla="*/ 0 h 7620"/>
              <a:gd name="T2" fmla="*/ 0 w 38100"/>
              <a:gd name="T3" fmla="*/ 5291 h 7620"/>
              <a:gd name="T4" fmla="*/ 0 60000 65536"/>
              <a:gd name="T5" fmla="*/ 0 60000 65536"/>
              <a:gd name="T6" fmla="*/ 0 w 38100"/>
              <a:gd name="T7" fmla="*/ 0 h 7620"/>
              <a:gd name="T8" fmla="*/ 38100 w 38100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7620">
                <a:moveTo>
                  <a:pt x="3809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6" name="object 264"/>
          <p:cNvSpPr>
            <a:spLocks/>
          </p:cNvSpPr>
          <p:nvPr/>
        </p:nvSpPr>
        <p:spPr bwMode="auto">
          <a:xfrm>
            <a:off x="5921375" y="3463925"/>
            <a:ext cx="36513" cy="6350"/>
          </a:xfrm>
          <a:custGeom>
            <a:avLst/>
            <a:gdLst>
              <a:gd name="T0" fmla="*/ 36190 w 36829"/>
              <a:gd name="T1" fmla="*/ 0 h 7620"/>
              <a:gd name="T2" fmla="*/ 0 w 36829"/>
              <a:gd name="T3" fmla="*/ 5291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7" name="object 265"/>
          <p:cNvSpPr>
            <a:spLocks/>
          </p:cNvSpPr>
          <p:nvPr/>
        </p:nvSpPr>
        <p:spPr bwMode="auto">
          <a:xfrm>
            <a:off x="5856288" y="3476625"/>
            <a:ext cx="36512" cy="6350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5291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8" name="object 266"/>
          <p:cNvSpPr>
            <a:spLocks/>
          </p:cNvSpPr>
          <p:nvPr/>
        </p:nvSpPr>
        <p:spPr bwMode="auto">
          <a:xfrm>
            <a:off x="5791200" y="3489325"/>
            <a:ext cx="36513" cy="6350"/>
          </a:xfrm>
          <a:custGeom>
            <a:avLst/>
            <a:gdLst>
              <a:gd name="T0" fmla="*/ 36190 w 36829"/>
              <a:gd name="T1" fmla="*/ 0 h 6985"/>
              <a:gd name="T2" fmla="*/ 0 w 36829"/>
              <a:gd name="T3" fmla="*/ 5265 h 6985"/>
              <a:gd name="T4" fmla="*/ 0 60000 65536"/>
              <a:gd name="T5" fmla="*/ 0 60000 65536"/>
              <a:gd name="T6" fmla="*/ 0 w 36829"/>
              <a:gd name="T7" fmla="*/ 0 h 6985"/>
              <a:gd name="T8" fmla="*/ 36829 w 36829"/>
              <a:gd name="T9" fmla="*/ 6985 h 69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985">
                <a:moveTo>
                  <a:pt x="36819" y="0"/>
                </a:moveTo>
                <a:lnTo>
                  <a:pt x="0" y="6370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699" name="object 267"/>
          <p:cNvSpPr>
            <a:spLocks/>
          </p:cNvSpPr>
          <p:nvPr/>
        </p:nvSpPr>
        <p:spPr bwMode="auto">
          <a:xfrm>
            <a:off x="5726113" y="3502025"/>
            <a:ext cx="36512" cy="6350"/>
          </a:xfrm>
          <a:custGeom>
            <a:avLst/>
            <a:gdLst>
              <a:gd name="T0" fmla="*/ 36188 w 36829"/>
              <a:gd name="T1" fmla="*/ 0 h 6350"/>
              <a:gd name="T2" fmla="*/ 0 w 36829"/>
              <a:gd name="T3" fmla="*/ 6339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36819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0" name="object 268"/>
          <p:cNvSpPr>
            <a:spLocks/>
          </p:cNvSpPr>
          <p:nvPr/>
        </p:nvSpPr>
        <p:spPr bwMode="auto">
          <a:xfrm>
            <a:off x="5661025" y="3513138"/>
            <a:ext cx="36513" cy="7937"/>
          </a:xfrm>
          <a:custGeom>
            <a:avLst/>
            <a:gdLst>
              <a:gd name="T0" fmla="*/ 35003 w 37464"/>
              <a:gd name="T1" fmla="*/ 0 h 7620"/>
              <a:gd name="T2" fmla="*/ 0 w 37464"/>
              <a:gd name="T3" fmla="*/ 8266 h 7620"/>
              <a:gd name="T4" fmla="*/ 0 60000 65536"/>
              <a:gd name="T5" fmla="*/ 0 60000 65536"/>
              <a:gd name="T6" fmla="*/ 0 w 37464"/>
              <a:gd name="T7" fmla="*/ 0 h 7620"/>
              <a:gd name="T8" fmla="*/ 37464 w 37464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20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1" name="object 269"/>
          <p:cNvSpPr>
            <a:spLocks/>
          </p:cNvSpPr>
          <p:nvPr/>
        </p:nvSpPr>
        <p:spPr bwMode="auto">
          <a:xfrm>
            <a:off x="5595938" y="3525838"/>
            <a:ext cx="36512" cy="7937"/>
          </a:xfrm>
          <a:custGeom>
            <a:avLst/>
            <a:gdLst>
              <a:gd name="T0" fmla="*/ 35001 w 37464"/>
              <a:gd name="T1" fmla="*/ 0 h 7620"/>
              <a:gd name="T2" fmla="*/ 0 w 37464"/>
              <a:gd name="T3" fmla="*/ 8266 h 7620"/>
              <a:gd name="T4" fmla="*/ 0 60000 65536"/>
              <a:gd name="T5" fmla="*/ 0 60000 65536"/>
              <a:gd name="T6" fmla="*/ 0 w 37464"/>
              <a:gd name="T7" fmla="*/ 0 h 7620"/>
              <a:gd name="T8" fmla="*/ 37464 w 37464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20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2" name="object 270"/>
          <p:cNvSpPr>
            <a:spLocks/>
          </p:cNvSpPr>
          <p:nvPr/>
        </p:nvSpPr>
        <p:spPr bwMode="auto">
          <a:xfrm>
            <a:off x="5530850" y="3538538"/>
            <a:ext cx="38100" cy="7937"/>
          </a:xfrm>
          <a:custGeom>
            <a:avLst/>
            <a:gdLst>
              <a:gd name="T0" fmla="*/ 38112 w 37464"/>
              <a:gd name="T1" fmla="*/ 0 h 7620"/>
              <a:gd name="T2" fmla="*/ 0 w 37464"/>
              <a:gd name="T3" fmla="*/ 8266 h 7620"/>
              <a:gd name="T4" fmla="*/ 0 60000 65536"/>
              <a:gd name="T5" fmla="*/ 0 60000 65536"/>
              <a:gd name="T6" fmla="*/ 0 w 37464"/>
              <a:gd name="T7" fmla="*/ 0 h 7620"/>
              <a:gd name="T8" fmla="*/ 37464 w 37464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20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3" name="object 271"/>
          <p:cNvSpPr>
            <a:spLocks/>
          </p:cNvSpPr>
          <p:nvPr/>
        </p:nvSpPr>
        <p:spPr bwMode="auto">
          <a:xfrm>
            <a:off x="5465763" y="3551238"/>
            <a:ext cx="38100" cy="6350"/>
          </a:xfrm>
          <a:custGeom>
            <a:avLst/>
            <a:gdLst>
              <a:gd name="T0" fmla="*/ 38112 w 37464"/>
              <a:gd name="T1" fmla="*/ 0 h 6350"/>
              <a:gd name="T2" fmla="*/ 0 w 37464"/>
              <a:gd name="T3" fmla="*/ 6339 h 6350"/>
              <a:gd name="T4" fmla="*/ 0 60000 65536"/>
              <a:gd name="T5" fmla="*/ 0 60000 65536"/>
              <a:gd name="T6" fmla="*/ 0 w 37464"/>
              <a:gd name="T7" fmla="*/ 0 h 6350"/>
              <a:gd name="T8" fmla="*/ 37464 w 37464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6350">
                <a:moveTo>
                  <a:pt x="36850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4" name="object 272"/>
          <p:cNvSpPr>
            <a:spLocks/>
          </p:cNvSpPr>
          <p:nvPr/>
        </p:nvSpPr>
        <p:spPr bwMode="auto">
          <a:xfrm>
            <a:off x="5400675" y="3563938"/>
            <a:ext cx="38100" cy="6350"/>
          </a:xfrm>
          <a:custGeom>
            <a:avLst/>
            <a:gdLst>
              <a:gd name="T0" fmla="*/ 38099 w 38100"/>
              <a:gd name="T1" fmla="*/ 0 h 6350"/>
              <a:gd name="T2" fmla="*/ 0 w 38100"/>
              <a:gd name="T3" fmla="*/ 6339 h 6350"/>
              <a:gd name="T4" fmla="*/ 0 60000 65536"/>
              <a:gd name="T5" fmla="*/ 0 60000 65536"/>
              <a:gd name="T6" fmla="*/ 0 w 38100"/>
              <a:gd name="T7" fmla="*/ 0 h 6350"/>
              <a:gd name="T8" fmla="*/ 38100 w 381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6350">
                <a:moveTo>
                  <a:pt x="38099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5" name="object 273"/>
          <p:cNvSpPr>
            <a:spLocks/>
          </p:cNvSpPr>
          <p:nvPr/>
        </p:nvSpPr>
        <p:spPr bwMode="auto">
          <a:xfrm>
            <a:off x="5335588" y="3575050"/>
            <a:ext cx="36512" cy="7938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6" name="object 274"/>
          <p:cNvSpPr>
            <a:spLocks/>
          </p:cNvSpPr>
          <p:nvPr/>
        </p:nvSpPr>
        <p:spPr bwMode="auto">
          <a:xfrm>
            <a:off x="5270500" y="3587750"/>
            <a:ext cx="36513" cy="7938"/>
          </a:xfrm>
          <a:custGeom>
            <a:avLst/>
            <a:gdLst>
              <a:gd name="T0" fmla="*/ 36190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7" name="object 275"/>
          <p:cNvSpPr>
            <a:spLocks/>
          </p:cNvSpPr>
          <p:nvPr/>
        </p:nvSpPr>
        <p:spPr bwMode="auto">
          <a:xfrm>
            <a:off x="5205413" y="3600450"/>
            <a:ext cx="36512" cy="7938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8" name="object 276"/>
          <p:cNvSpPr>
            <a:spLocks/>
          </p:cNvSpPr>
          <p:nvPr/>
        </p:nvSpPr>
        <p:spPr bwMode="auto">
          <a:xfrm>
            <a:off x="5140325" y="3613150"/>
            <a:ext cx="38100" cy="7938"/>
          </a:xfrm>
          <a:custGeom>
            <a:avLst/>
            <a:gdLst>
              <a:gd name="T0" fmla="*/ 39405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09" name="object 277"/>
          <p:cNvSpPr>
            <a:spLocks/>
          </p:cNvSpPr>
          <p:nvPr/>
        </p:nvSpPr>
        <p:spPr bwMode="auto">
          <a:xfrm>
            <a:off x="5075238" y="3625850"/>
            <a:ext cx="36512" cy="6350"/>
          </a:xfrm>
          <a:custGeom>
            <a:avLst/>
            <a:gdLst>
              <a:gd name="T0" fmla="*/ 36188 w 36829"/>
              <a:gd name="T1" fmla="*/ 0 h 6985"/>
              <a:gd name="T2" fmla="*/ 0 w 36829"/>
              <a:gd name="T3" fmla="*/ 5265 h 6985"/>
              <a:gd name="T4" fmla="*/ 0 60000 65536"/>
              <a:gd name="T5" fmla="*/ 0 60000 65536"/>
              <a:gd name="T6" fmla="*/ 0 w 36829"/>
              <a:gd name="T7" fmla="*/ 0 h 6985"/>
              <a:gd name="T8" fmla="*/ 36829 w 36829"/>
              <a:gd name="T9" fmla="*/ 6985 h 69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985">
                <a:moveTo>
                  <a:pt x="36819" y="0"/>
                </a:moveTo>
                <a:lnTo>
                  <a:pt x="0" y="6370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0" name="object 278"/>
          <p:cNvSpPr>
            <a:spLocks/>
          </p:cNvSpPr>
          <p:nvPr/>
        </p:nvSpPr>
        <p:spPr bwMode="auto">
          <a:xfrm>
            <a:off x="5010150" y="3636963"/>
            <a:ext cx="36513" cy="7937"/>
          </a:xfrm>
          <a:custGeom>
            <a:avLst/>
            <a:gdLst>
              <a:gd name="T0" fmla="*/ 36190 w 36829"/>
              <a:gd name="T1" fmla="*/ 0 h 7620"/>
              <a:gd name="T2" fmla="*/ 0 w 36829"/>
              <a:gd name="T3" fmla="*/ 8266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1" name="object 279"/>
          <p:cNvSpPr>
            <a:spLocks/>
          </p:cNvSpPr>
          <p:nvPr/>
        </p:nvSpPr>
        <p:spPr bwMode="auto">
          <a:xfrm>
            <a:off x="4945063" y="3649663"/>
            <a:ext cx="36512" cy="7937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8266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2" name="object 280"/>
          <p:cNvSpPr>
            <a:spLocks/>
          </p:cNvSpPr>
          <p:nvPr/>
        </p:nvSpPr>
        <p:spPr bwMode="auto">
          <a:xfrm>
            <a:off x="4879975" y="3662363"/>
            <a:ext cx="38100" cy="7937"/>
          </a:xfrm>
          <a:custGeom>
            <a:avLst/>
            <a:gdLst>
              <a:gd name="T0" fmla="*/ 39405 w 36829"/>
              <a:gd name="T1" fmla="*/ 0 h 7620"/>
              <a:gd name="T2" fmla="*/ 0 w 36829"/>
              <a:gd name="T3" fmla="*/ 8266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3" name="object 281"/>
          <p:cNvSpPr>
            <a:spLocks/>
          </p:cNvSpPr>
          <p:nvPr/>
        </p:nvSpPr>
        <p:spPr bwMode="auto">
          <a:xfrm>
            <a:off x="4814888" y="3675063"/>
            <a:ext cx="38100" cy="7937"/>
          </a:xfrm>
          <a:custGeom>
            <a:avLst/>
            <a:gdLst>
              <a:gd name="T0" fmla="*/ 38099 w 38100"/>
              <a:gd name="T1" fmla="*/ 0 h 7620"/>
              <a:gd name="T2" fmla="*/ 0 w 38100"/>
              <a:gd name="T3" fmla="*/ 8266 h 7620"/>
              <a:gd name="T4" fmla="*/ 0 60000 65536"/>
              <a:gd name="T5" fmla="*/ 0 60000 65536"/>
              <a:gd name="T6" fmla="*/ 0 w 38100"/>
              <a:gd name="T7" fmla="*/ 0 h 7620"/>
              <a:gd name="T8" fmla="*/ 38100 w 38100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7620">
                <a:moveTo>
                  <a:pt x="3809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4" name="object 282"/>
          <p:cNvSpPr>
            <a:spLocks/>
          </p:cNvSpPr>
          <p:nvPr/>
        </p:nvSpPr>
        <p:spPr bwMode="auto">
          <a:xfrm>
            <a:off x="4749800" y="3687763"/>
            <a:ext cx="38100" cy="6350"/>
          </a:xfrm>
          <a:custGeom>
            <a:avLst/>
            <a:gdLst>
              <a:gd name="T0" fmla="*/ 38112 w 37464"/>
              <a:gd name="T1" fmla="*/ 0 h 6350"/>
              <a:gd name="T2" fmla="*/ 0 w 37464"/>
              <a:gd name="T3" fmla="*/ 6339 h 6350"/>
              <a:gd name="T4" fmla="*/ 0 60000 65536"/>
              <a:gd name="T5" fmla="*/ 0 60000 65536"/>
              <a:gd name="T6" fmla="*/ 0 w 37464"/>
              <a:gd name="T7" fmla="*/ 0 h 6350"/>
              <a:gd name="T8" fmla="*/ 37464 w 37464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6350">
                <a:moveTo>
                  <a:pt x="36850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5" name="object 283"/>
          <p:cNvSpPr>
            <a:spLocks/>
          </p:cNvSpPr>
          <p:nvPr/>
        </p:nvSpPr>
        <p:spPr bwMode="auto">
          <a:xfrm>
            <a:off x="4684713" y="3700463"/>
            <a:ext cx="38100" cy="6350"/>
          </a:xfrm>
          <a:custGeom>
            <a:avLst/>
            <a:gdLst>
              <a:gd name="T0" fmla="*/ 38112 w 37464"/>
              <a:gd name="T1" fmla="*/ 0 h 6350"/>
              <a:gd name="T2" fmla="*/ 0 w 37464"/>
              <a:gd name="T3" fmla="*/ 6339 h 6350"/>
              <a:gd name="T4" fmla="*/ 0 60000 65536"/>
              <a:gd name="T5" fmla="*/ 0 60000 65536"/>
              <a:gd name="T6" fmla="*/ 0 w 37464"/>
              <a:gd name="T7" fmla="*/ 0 h 6350"/>
              <a:gd name="T8" fmla="*/ 37464 w 37464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6350">
                <a:moveTo>
                  <a:pt x="36850" y="0"/>
                </a:moveTo>
                <a:lnTo>
                  <a:pt x="0" y="633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6" name="object 284"/>
          <p:cNvSpPr>
            <a:spLocks/>
          </p:cNvSpPr>
          <p:nvPr/>
        </p:nvSpPr>
        <p:spPr bwMode="auto">
          <a:xfrm>
            <a:off x="4619625" y="3711575"/>
            <a:ext cx="38100" cy="7938"/>
          </a:xfrm>
          <a:custGeom>
            <a:avLst/>
            <a:gdLst>
              <a:gd name="T0" fmla="*/ 38112 w 37464"/>
              <a:gd name="T1" fmla="*/ 0 h 7620"/>
              <a:gd name="T2" fmla="*/ 0 w 37464"/>
              <a:gd name="T3" fmla="*/ 8268 h 7620"/>
              <a:gd name="T4" fmla="*/ 0 60000 65536"/>
              <a:gd name="T5" fmla="*/ 0 60000 65536"/>
              <a:gd name="T6" fmla="*/ 0 w 37464"/>
              <a:gd name="T7" fmla="*/ 0 h 7620"/>
              <a:gd name="T8" fmla="*/ 37464 w 37464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20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7" name="object 285"/>
          <p:cNvSpPr>
            <a:spLocks/>
          </p:cNvSpPr>
          <p:nvPr/>
        </p:nvSpPr>
        <p:spPr bwMode="auto">
          <a:xfrm>
            <a:off x="4554538" y="3724275"/>
            <a:ext cx="38100" cy="7938"/>
          </a:xfrm>
          <a:custGeom>
            <a:avLst/>
            <a:gdLst>
              <a:gd name="T0" fmla="*/ 38099 w 38100"/>
              <a:gd name="T1" fmla="*/ 0 h 7620"/>
              <a:gd name="T2" fmla="*/ 0 w 38100"/>
              <a:gd name="T3" fmla="*/ 8268 h 7620"/>
              <a:gd name="T4" fmla="*/ 0 60000 65536"/>
              <a:gd name="T5" fmla="*/ 0 60000 65536"/>
              <a:gd name="T6" fmla="*/ 0 w 38100"/>
              <a:gd name="T7" fmla="*/ 0 h 7620"/>
              <a:gd name="T8" fmla="*/ 38100 w 38100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7620">
                <a:moveTo>
                  <a:pt x="3809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8" name="object 286"/>
          <p:cNvSpPr>
            <a:spLocks/>
          </p:cNvSpPr>
          <p:nvPr/>
        </p:nvSpPr>
        <p:spPr bwMode="auto">
          <a:xfrm>
            <a:off x="4489450" y="3736975"/>
            <a:ext cx="36513" cy="7938"/>
          </a:xfrm>
          <a:custGeom>
            <a:avLst/>
            <a:gdLst>
              <a:gd name="T0" fmla="*/ 36190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19" name="object 287"/>
          <p:cNvSpPr>
            <a:spLocks/>
          </p:cNvSpPr>
          <p:nvPr/>
        </p:nvSpPr>
        <p:spPr bwMode="auto">
          <a:xfrm>
            <a:off x="4424363" y="3749675"/>
            <a:ext cx="36512" cy="7938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0" name="object 288"/>
          <p:cNvSpPr>
            <a:spLocks/>
          </p:cNvSpPr>
          <p:nvPr/>
        </p:nvSpPr>
        <p:spPr bwMode="auto">
          <a:xfrm>
            <a:off x="4359275" y="3762375"/>
            <a:ext cx="38100" cy="7938"/>
          </a:xfrm>
          <a:custGeom>
            <a:avLst/>
            <a:gdLst>
              <a:gd name="T0" fmla="*/ 39405 w 36829"/>
              <a:gd name="T1" fmla="*/ 0 h 6985"/>
              <a:gd name="T2" fmla="*/ 0 w 36829"/>
              <a:gd name="T3" fmla="*/ 8227 h 6985"/>
              <a:gd name="T4" fmla="*/ 0 60000 65536"/>
              <a:gd name="T5" fmla="*/ 0 60000 65536"/>
              <a:gd name="T6" fmla="*/ 0 w 36829"/>
              <a:gd name="T7" fmla="*/ 0 h 6985"/>
              <a:gd name="T8" fmla="*/ 36829 w 36829"/>
              <a:gd name="T9" fmla="*/ 6985 h 69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985">
                <a:moveTo>
                  <a:pt x="36819" y="0"/>
                </a:moveTo>
                <a:lnTo>
                  <a:pt x="0" y="6370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1" name="object 289"/>
          <p:cNvSpPr>
            <a:spLocks/>
          </p:cNvSpPr>
          <p:nvPr/>
        </p:nvSpPr>
        <p:spPr bwMode="auto">
          <a:xfrm>
            <a:off x="4294188" y="3775075"/>
            <a:ext cx="38100" cy="6350"/>
          </a:xfrm>
          <a:custGeom>
            <a:avLst/>
            <a:gdLst>
              <a:gd name="T0" fmla="*/ 38099 w 38100"/>
              <a:gd name="T1" fmla="*/ 0 h 7620"/>
              <a:gd name="T2" fmla="*/ 0 w 38100"/>
              <a:gd name="T3" fmla="*/ 5291 h 7620"/>
              <a:gd name="T4" fmla="*/ 0 60000 65536"/>
              <a:gd name="T5" fmla="*/ 0 60000 65536"/>
              <a:gd name="T6" fmla="*/ 0 w 38100"/>
              <a:gd name="T7" fmla="*/ 0 h 7620"/>
              <a:gd name="T8" fmla="*/ 38100 w 38100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7620">
                <a:moveTo>
                  <a:pt x="3809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2" name="object 290"/>
          <p:cNvSpPr>
            <a:spLocks/>
          </p:cNvSpPr>
          <p:nvPr/>
        </p:nvSpPr>
        <p:spPr bwMode="auto">
          <a:xfrm>
            <a:off x="4229100" y="3787775"/>
            <a:ext cx="38100" cy="6350"/>
          </a:xfrm>
          <a:custGeom>
            <a:avLst/>
            <a:gdLst>
              <a:gd name="T0" fmla="*/ 38099 w 38100"/>
              <a:gd name="T1" fmla="*/ 0 h 7620"/>
              <a:gd name="T2" fmla="*/ 0 w 38100"/>
              <a:gd name="T3" fmla="*/ 5291 h 7620"/>
              <a:gd name="T4" fmla="*/ 0 60000 65536"/>
              <a:gd name="T5" fmla="*/ 0 60000 65536"/>
              <a:gd name="T6" fmla="*/ 0 w 38100"/>
              <a:gd name="T7" fmla="*/ 0 h 7620"/>
              <a:gd name="T8" fmla="*/ 38100 w 38100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7620">
                <a:moveTo>
                  <a:pt x="3809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3" name="object 291"/>
          <p:cNvSpPr>
            <a:spLocks/>
          </p:cNvSpPr>
          <p:nvPr/>
        </p:nvSpPr>
        <p:spPr bwMode="auto">
          <a:xfrm>
            <a:off x="4164013" y="3800475"/>
            <a:ext cx="36512" cy="6350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5291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4" name="object 292"/>
          <p:cNvSpPr>
            <a:spLocks/>
          </p:cNvSpPr>
          <p:nvPr/>
        </p:nvSpPr>
        <p:spPr bwMode="auto">
          <a:xfrm>
            <a:off x="4098925" y="3813175"/>
            <a:ext cx="38100" cy="6350"/>
          </a:xfrm>
          <a:custGeom>
            <a:avLst/>
            <a:gdLst>
              <a:gd name="T0" fmla="*/ 39405 w 36829"/>
              <a:gd name="T1" fmla="*/ 0 h 7620"/>
              <a:gd name="T2" fmla="*/ 0 w 36829"/>
              <a:gd name="T3" fmla="*/ 5291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5" name="object 293"/>
          <p:cNvSpPr>
            <a:spLocks/>
          </p:cNvSpPr>
          <p:nvPr/>
        </p:nvSpPr>
        <p:spPr bwMode="auto">
          <a:xfrm>
            <a:off x="4035425" y="3825875"/>
            <a:ext cx="36513" cy="6350"/>
          </a:xfrm>
          <a:custGeom>
            <a:avLst/>
            <a:gdLst>
              <a:gd name="T0" fmla="*/ 36190 w 36829"/>
              <a:gd name="T1" fmla="*/ 0 h 6350"/>
              <a:gd name="T2" fmla="*/ 0 w 36829"/>
              <a:gd name="T3" fmla="*/ 6345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36819" y="0"/>
                </a:moveTo>
                <a:lnTo>
                  <a:pt x="0" y="6345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6" name="object 294"/>
          <p:cNvSpPr>
            <a:spLocks/>
          </p:cNvSpPr>
          <p:nvPr/>
        </p:nvSpPr>
        <p:spPr bwMode="auto">
          <a:xfrm>
            <a:off x="3968750" y="3836988"/>
            <a:ext cx="38100" cy="7937"/>
          </a:xfrm>
          <a:custGeom>
            <a:avLst/>
            <a:gdLst>
              <a:gd name="T0" fmla="*/ 38099 w 38100"/>
              <a:gd name="T1" fmla="*/ 0 h 7620"/>
              <a:gd name="T2" fmla="*/ 0 w 38100"/>
              <a:gd name="T3" fmla="*/ 8266 h 7620"/>
              <a:gd name="T4" fmla="*/ 0 60000 65536"/>
              <a:gd name="T5" fmla="*/ 0 60000 65536"/>
              <a:gd name="T6" fmla="*/ 0 w 38100"/>
              <a:gd name="T7" fmla="*/ 0 h 7620"/>
              <a:gd name="T8" fmla="*/ 38100 w 38100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7620">
                <a:moveTo>
                  <a:pt x="3809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7" name="object 295"/>
          <p:cNvSpPr>
            <a:spLocks/>
          </p:cNvSpPr>
          <p:nvPr/>
        </p:nvSpPr>
        <p:spPr bwMode="auto">
          <a:xfrm>
            <a:off x="3903663" y="3849688"/>
            <a:ext cx="38100" cy="7937"/>
          </a:xfrm>
          <a:custGeom>
            <a:avLst/>
            <a:gdLst>
              <a:gd name="T0" fmla="*/ 38112 w 37464"/>
              <a:gd name="T1" fmla="*/ 0 h 7620"/>
              <a:gd name="T2" fmla="*/ 0 w 37464"/>
              <a:gd name="T3" fmla="*/ 8266 h 7620"/>
              <a:gd name="T4" fmla="*/ 0 60000 65536"/>
              <a:gd name="T5" fmla="*/ 0 60000 65536"/>
              <a:gd name="T6" fmla="*/ 0 w 37464"/>
              <a:gd name="T7" fmla="*/ 0 h 7620"/>
              <a:gd name="T8" fmla="*/ 37464 w 37464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20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8" name="object 296"/>
          <p:cNvSpPr>
            <a:spLocks/>
          </p:cNvSpPr>
          <p:nvPr/>
        </p:nvSpPr>
        <p:spPr bwMode="auto">
          <a:xfrm>
            <a:off x="3838575" y="3862388"/>
            <a:ext cx="38100" cy="7937"/>
          </a:xfrm>
          <a:custGeom>
            <a:avLst/>
            <a:gdLst>
              <a:gd name="T0" fmla="*/ 38112 w 37464"/>
              <a:gd name="T1" fmla="*/ 0 h 7620"/>
              <a:gd name="T2" fmla="*/ 0 w 37464"/>
              <a:gd name="T3" fmla="*/ 8266 h 7620"/>
              <a:gd name="T4" fmla="*/ 0 60000 65536"/>
              <a:gd name="T5" fmla="*/ 0 60000 65536"/>
              <a:gd name="T6" fmla="*/ 0 w 37464"/>
              <a:gd name="T7" fmla="*/ 0 h 7620"/>
              <a:gd name="T8" fmla="*/ 37464 w 37464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20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29" name="object 297"/>
          <p:cNvSpPr>
            <a:spLocks/>
          </p:cNvSpPr>
          <p:nvPr/>
        </p:nvSpPr>
        <p:spPr bwMode="auto">
          <a:xfrm>
            <a:off x="3775075" y="3875088"/>
            <a:ext cx="36513" cy="7937"/>
          </a:xfrm>
          <a:custGeom>
            <a:avLst/>
            <a:gdLst>
              <a:gd name="T0" fmla="*/ 35003 w 37464"/>
              <a:gd name="T1" fmla="*/ 0 h 7620"/>
              <a:gd name="T2" fmla="*/ 0 w 37464"/>
              <a:gd name="T3" fmla="*/ 8266 h 7620"/>
              <a:gd name="T4" fmla="*/ 0 60000 65536"/>
              <a:gd name="T5" fmla="*/ 0 60000 65536"/>
              <a:gd name="T6" fmla="*/ 0 w 37464"/>
              <a:gd name="T7" fmla="*/ 0 h 7620"/>
              <a:gd name="T8" fmla="*/ 37464 w 37464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7620">
                <a:moveTo>
                  <a:pt x="36850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0" name="object 298"/>
          <p:cNvSpPr>
            <a:spLocks/>
          </p:cNvSpPr>
          <p:nvPr/>
        </p:nvSpPr>
        <p:spPr bwMode="auto">
          <a:xfrm>
            <a:off x="3709988" y="3887788"/>
            <a:ext cx="36512" cy="6350"/>
          </a:xfrm>
          <a:custGeom>
            <a:avLst/>
            <a:gdLst>
              <a:gd name="T0" fmla="*/ 35001 w 37464"/>
              <a:gd name="T1" fmla="*/ 0 h 6350"/>
              <a:gd name="T2" fmla="*/ 0 w 37464"/>
              <a:gd name="T3" fmla="*/ 6345 h 6350"/>
              <a:gd name="T4" fmla="*/ 0 60000 65536"/>
              <a:gd name="T5" fmla="*/ 0 60000 65536"/>
              <a:gd name="T6" fmla="*/ 0 w 37464"/>
              <a:gd name="T7" fmla="*/ 0 h 6350"/>
              <a:gd name="T8" fmla="*/ 37464 w 37464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6350">
                <a:moveTo>
                  <a:pt x="36850" y="0"/>
                </a:moveTo>
                <a:lnTo>
                  <a:pt x="0" y="6345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1" name="object 299"/>
          <p:cNvSpPr>
            <a:spLocks/>
          </p:cNvSpPr>
          <p:nvPr/>
        </p:nvSpPr>
        <p:spPr bwMode="auto">
          <a:xfrm>
            <a:off x="3643313" y="3898900"/>
            <a:ext cx="36512" cy="7938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2" name="object 300"/>
          <p:cNvSpPr>
            <a:spLocks/>
          </p:cNvSpPr>
          <p:nvPr/>
        </p:nvSpPr>
        <p:spPr bwMode="auto">
          <a:xfrm>
            <a:off x="3578225" y="3911600"/>
            <a:ext cx="38100" cy="7938"/>
          </a:xfrm>
          <a:custGeom>
            <a:avLst/>
            <a:gdLst>
              <a:gd name="T0" fmla="*/ 39405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3" name="object 301"/>
          <p:cNvSpPr>
            <a:spLocks/>
          </p:cNvSpPr>
          <p:nvPr/>
        </p:nvSpPr>
        <p:spPr bwMode="auto">
          <a:xfrm>
            <a:off x="3514725" y="3924300"/>
            <a:ext cx="36513" cy="7938"/>
          </a:xfrm>
          <a:custGeom>
            <a:avLst/>
            <a:gdLst>
              <a:gd name="T0" fmla="*/ 36190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4" name="object 302"/>
          <p:cNvSpPr>
            <a:spLocks/>
          </p:cNvSpPr>
          <p:nvPr/>
        </p:nvSpPr>
        <p:spPr bwMode="auto">
          <a:xfrm>
            <a:off x="3449638" y="3937000"/>
            <a:ext cx="36512" cy="7938"/>
          </a:xfrm>
          <a:custGeom>
            <a:avLst/>
            <a:gdLst>
              <a:gd name="T0" fmla="*/ 36188 w 36829"/>
              <a:gd name="T1" fmla="*/ 0 h 7620"/>
              <a:gd name="T2" fmla="*/ 0 w 36829"/>
              <a:gd name="T3" fmla="*/ 8268 h 7620"/>
              <a:gd name="T4" fmla="*/ 0 60000 65536"/>
              <a:gd name="T5" fmla="*/ 0 60000 65536"/>
              <a:gd name="T6" fmla="*/ 0 w 36829"/>
              <a:gd name="T7" fmla="*/ 0 h 7620"/>
              <a:gd name="T8" fmla="*/ 36829 w 36829"/>
              <a:gd name="T9" fmla="*/ 7620 h 76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7620">
                <a:moveTo>
                  <a:pt x="36819" y="0"/>
                </a:moveTo>
                <a:lnTo>
                  <a:pt x="0" y="761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5" name="object 303"/>
          <p:cNvSpPr>
            <a:spLocks/>
          </p:cNvSpPr>
          <p:nvPr/>
        </p:nvSpPr>
        <p:spPr bwMode="auto">
          <a:xfrm>
            <a:off x="3382963" y="3949700"/>
            <a:ext cx="36512" cy="6350"/>
          </a:xfrm>
          <a:custGeom>
            <a:avLst/>
            <a:gdLst>
              <a:gd name="T0" fmla="*/ 36188 w 36829"/>
              <a:gd name="T1" fmla="*/ 0 h 6350"/>
              <a:gd name="T2" fmla="*/ 0 w 36829"/>
              <a:gd name="T3" fmla="*/ 6358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36819" y="0"/>
                </a:moveTo>
                <a:lnTo>
                  <a:pt x="0" y="6358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6" name="object 304"/>
          <p:cNvSpPr>
            <a:spLocks/>
          </p:cNvSpPr>
          <p:nvPr/>
        </p:nvSpPr>
        <p:spPr bwMode="auto">
          <a:xfrm>
            <a:off x="3354388" y="3957638"/>
            <a:ext cx="0" cy="9525"/>
          </a:xfrm>
          <a:custGeom>
            <a:avLst/>
            <a:gdLst>
              <a:gd name="T0" fmla="*/ 0 h 8889"/>
              <a:gd name="T1" fmla="*/ 10208 h 8889"/>
              <a:gd name="T2" fmla="*/ 0 60000 65536"/>
              <a:gd name="T3" fmla="*/ 0 60000 65536"/>
              <a:gd name="T4" fmla="*/ 0 h 8889"/>
              <a:gd name="T5" fmla="*/ 8889 h 8889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8889">
                <a:moveTo>
                  <a:pt x="0" y="0"/>
                </a:moveTo>
                <a:lnTo>
                  <a:pt x="0" y="8890"/>
                </a:lnTo>
              </a:path>
            </a:pathLst>
          </a:custGeom>
          <a:noFill/>
          <a:ln w="31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7" name="object 305"/>
          <p:cNvSpPr>
            <a:spLocks/>
          </p:cNvSpPr>
          <p:nvPr/>
        </p:nvSpPr>
        <p:spPr bwMode="auto">
          <a:xfrm>
            <a:off x="3352800" y="3962400"/>
            <a:ext cx="36513" cy="4763"/>
          </a:xfrm>
          <a:custGeom>
            <a:avLst/>
            <a:gdLst>
              <a:gd name="T0" fmla="*/ 0 w 36829"/>
              <a:gd name="T1" fmla="*/ 0 h 5079"/>
              <a:gd name="T2" fmla="*/ 36190 w 36829"/>
              <a:gd name="T3" fmla="*/ 4471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8" name="object 306"/>
          <p:cNvSpPr>
            <a:spLocks/>
          </p:cNvSpPr>
          <p:nvPr/>
        </p:nvSpPr>
        <p:spPr bwMode="auto">
          <a:xfrm>
            <a:off x="3417888" y="3971925"/>
            <a:ext cx="38100" cy="4763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5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39" name="object 307"/>
          <p:cNvSpPr>
            <a:spLocks/>
          </p:cNvSpPr>
          <p:nvPr/>
        </p:nvSpPr>
        <p:spPr bwMode="auto">
          <a:xfrm>
            <a:off x="3482975" y="3981450"/>
            <a:ext cx="38100" cy="4763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71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0" name="object 308"/>
          <p:cNvSpPr>
            <a:spLocks/>
          </p:cNvSpPr>
          <p:nvPr/>
        </p:nvSpPr>
        <p:spPr bwMode="auto">
          <a:xfrm>
            <a:off x="3549650" y="3990975"/>
            <a:ext cx="38100" cy="4763"/>
          </a:xfrm>
          <a:custGeom>
            <a:avLst/>
            <a:gdLst>
              <a:gd name="T0" fmla="*/ 0 w 37464"/>
              <a:gd name="T1" fmla="*/ 0 h 5079"/>
              <a:gd name="T2" fmla="*/ 38112 w 37464"/>
              <a:gd name="T3" fmla="*/ 4459 h 5079"/>
              <a:gd name="T4" fmla="*/ 0 60000 65536"/>
              <a:gd name="T5" fmla="*/ 0 60000 65536"/>
              <a:gd name="T6" fmla="*/ 0 w 37464"/>
              <a:gd name="T7" fmla="*/ 0 h 5079"/>
              <a:gd name="T8" fmla="*/ 37464 w 37464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5079">
                <a:moveTo>
                  <a:pt x="0" y="0"/>
                </a:moveTo>
                <a:lnTo>
                  <a:pt x="36850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1" name="object 309"/>
          <p:cNvSpPr>
            <a:spLocks/>
          </p:cNvSpPr>
          <p:nvPr/>
        </p:nvSpPr>
        <p:spPr bwMode="auto">
          <a:xfrm>
            <a:off x="3616325" y="3998913"/>
            <a:ext cx="36513" cy="4762"/>
          </a:xfrm>
          <a:custGeom>
            <a:avLst/>
            <a:gdLst>
              <a:gd name="T0" fmla="*/ 0 w 36829"/>
              <a:gd name="T1" fmla="*/ 0 h 5079"/>
              <a:gd name="T2" fmla="*/ 36190 w 36829"/>
              <a:gd name="T3" fmla="*/ 4469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2" name="object 310"/>
          <p:cNvSpPr>
            <a:spLocks/>
          </p:cNvSpPr>
          <p:nvPr/>
        </p:nvSpPr>
        <p:spPr bwMode="auto">
          <a:xfrm>
            <a:off x="3679825" y="4008438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6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3" name="object 311"/>
          <p:cNvSpPr>
            <a:spLocks/>
          </p:cNvSpPr>
          <p:nvPr/>
        </p:nvSpPr>
        <p:spPr bwMode="auto">
          <a:xfrm>
            <a:off x="3746500" y="4016375"/>
            <a:ext cx="36513" cy="6350"/>
          </a:xfrm>
          <a:custGeom>
            <a:avLst/>
            <a:gdLst>
              <a:gd name="T0" fmla="*/ 0 w 36829"/>
              <a:gd name="T1" fmla="*/ 0 h 6350"/>
              <a:gd name="T2" fmla="*/ 36190 w 36829"/>
              <a:gd name="T3" fmla="*/ 6345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0" y="0"/>
                </a:moveTo>
                <a:lnTo>
                  <a:pt x="36819" y="6345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4" name="object 312"/>
          <p:cNvSpPr>
            <a:spLocks/>
          </p:cNvSpPr>
          <p:nvPr/>
        </p:nvSpPr>
        <p:spPr bwMode="auto">
          <a:xfrm>
            <a:off x="3813175" y="4027488"/>
            <a:ext cx="36513" cy="4762"/>
          </a:xfrm>
          <a:custGeom>
            <a:avLst/>
            <a:gdLst>
              <a:gd name="T0" fmla="*/ 0 w 37464"/>
              <a:gd name="T1" fmla="*/ 0 h 5079"/>
              <a:gd name="T2" fmla="*/ 35003 w 37464"/>
              <a:gd name="T3" fmla="*/ 4469 h 5079"/>
              <a:gd name="T4" fmla="*/ 0 60000 65536"/>
              <a:gd name="T5" fmla="*/ 0 60000 65536"/>
              <a:gd name="T6" fmla="*/ 0 w 37464"/>
              <a:gd name="T7" fmla="*/ 0 h 5079"/>
              <a:gd name="T8" fmla="*/ 37464 w 37464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5079">
                <a:moveTo>
                  <a:pt x="0" y="0"/>
                </a:moveTo>
                <a:lnTo>
                  <a:pt x="36850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5" name="object 313"/>
          <p:cNvSpPr>
            <a:spLocks/>
          </p:cNvSpPr>
          <p:nvPr/>
        </p:nvSpPr>
        <p:spPr bwMode="auto">
          <a:xfrm>
            <a:off x="3876675" y="4035425"/>
            <a:ext cx="38100" cy="6350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7927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6" name="object 314"/>
          <p:cNvSpPr>
            <a:spLocks/>
          </p:cNvSpPr>
          <p:nvPr/>
        </p:nvSpPr>
        <p:spPr bwMode="auto">
          <a:xfrm>
            <a:off x="3943350" y="4044950"/>
            <a:ext cx="36513" cy="4763"/>
          </a:xfrm>
          <a:custGeom>
            <a:avLst/>
            <a:gdLst>
              <a:gd name="T0" fmla="*/ 0 w 36829"/>
              <a:gd name="T1" fmla="*/ 0 h 5079"/>
              <a:gd name="T2" fmla="*/ 36190 w 36829"/>
              <a:gd name="T3" fmla="*/ 4471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7" name="object 315"/>
          <p:cNvSpPr>
            <a:spLocks/>
          </p:cNvSpPr>
          <p:nvPr/>
        </p:nvSpPr>
        <p:spPr bwMode="auto">
          <a:xfrm>
            <a:off x="4008438" y="4054475"/>
            <a:ext cx="38100" cy="6350"/>
          </a:xfrm>
          <a:custGeom>
            <a:avLst/>
            <a:gdLst>
              <a:gd name="T0" fmla="*/ 0 w 38100"/>
              <a:gd name="T1" fmla="*/ 0 h 6350"/>
              <a:gd name="T2" fmla="*/ 38099 w 38100"/>
              <a:gd name="T3" fmla="*/ 6345 h 6350"/>
              <a:gd name="T4" fmla="*/ 0 60000 65536"/>
              <a:gd name="T5" fmla="*/ 0 60000 65536"/>
              <a:gd name="T6" fmla="*/ 0 w 38100"/>
              <a:gd name="T7" fmla="*/ 0 h 6350"/>
              <a:gd name="T8" fmla="*/ 38100 w 381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6350">
                <a:moveTo>
                  <a:pt x="0" y="0"/>
                </a:moveTo>
                <a:lnTo>
                  <a:pt x="38099" y="6345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8" name="object 316"/>
          <p:cNvSpPr>
            <a:spLocks/>
          </p:cNvSpPr>
          <p:nvPr/>
        </p:nvSpPr>
        <p:spPr bwMode="auto">
          <a:xfrm>
            <a:off x="4073525" y="4062413"/>
            <a:ext cx="38100" cy="6350"/>
          </a:xfrm>
          <a:custGeom>
            <a:avLst/>
            <a:gdLst>
              <a:gd name="T0" fmla="*/ 0 w 36829"/>
              <a:gd name="T1" fmla="*/ 0 h 6350"/>
              <a:gd name="T2" fmla="*/ 39405 w 36829"/>
              <a:gd name="T3" fmla="*/ 6345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0" y="0"/>
                </a:moveTo>
                <a:lnTo>
                  <a:pt x="36819" y="6345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49" name="object 317"/>
          <p:cNvSpPr>
            <a:spLocks/>
          </p:cNvSpPr>
          <p:nvPr/>
        </p:nvSpPr>
        <p:spPr bwMode="auto">
          <a:xfrm>
            <a:off x="4140200" y="4073525"/>
            <a:ext cx="38100" cy="4763"/>
          </a:xfrm>
          <a:custGeom>
            <a:avLst/>
            <a:gdLst>
              <a:gd name="T0" fmla="*/ 0 w 37464"/>
              <a:gd name="T1" fmla="*/ 0 h 5079"/>
              <a:gd name="T2" fmla="*/ 38112 w 37464"/>
              <a:gd name="T3" fmla="*/ 4471 h 5079"/>
              <a:gd name="T4" fmla="*/ 0 60000 65536"/>
              <a:gd name="T5" fmla="*/ 0 60000 65536"/>
              <a:gd name="T6" fmla="*/ 0 w 37464"/>
              <a:gd name="T7" fmla="*/ 0 h 5079"/>
              <a:gd name="T8" fmla="*/ 37464 w 37464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5079">
                <a:moveTo>
                  <a:pt x="0" y="0"/>
                </a:moveTo>
                <a:lnTo>
                  <a:pt x="36850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0" name="object 318"/>
          <p:cNvSpPr>
            <a:spLocks/>
          </p:cNvSpPr>
          <p:nvPr/>
        </p:nvSpPr>
        <p:spPr bwMode="auto">
          <a:xfrm>
            <a:off x="4205288" y="4081463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57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1" name="object 319"/>
          <p:cNvSpPr>
            <a:spLocks/>
          </p:cNvSpPr>
          <p:nvPr/>
        </p:nvSpPr>
        <p:spPr bwMode="auto">
          <a:xfrm>
            <a:off x="4270375" y="4090988"/>
            <a:ext cx="38100" cy="6350"/>
          </a:xfrm>
          <a:custGeom>
            <a:avLst/>
            <a:gdLst>
              <a:gd name="T0" fmla="*/ 0 w 38100"/>
              <a:gd name="T1" fmla="*/ 0 h 6350"/>
              <a:gd name="T2" fmla="*/ 38099 w 38100"/>
              <a:gd name="T3" fmla="*/ 6358 h 6350"/>
              <a:gd name="T4" fmla="*/ 0 60000 65536"/>
              <a:gd name="T5" fmla="*/ 0 60000 65536"/>
              <a:gd name="T6" fmla="*/ 0 w 38100"/>
              <a:gd name="T7" fmla="*/ 0 h 6350"/>
              <a:gd name="T8" fmla="*/ 38100 w 381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6350">
                <a:moveTo>
                  <a:pt x="0" y="0"/>
                </a:moveTo>
                <a:lnTo>
                  <a:pt x="38099" y="6358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2" name="object 320"/>
          <p:cNvSpPr>
            <a:spLocks/>
          </p:cNvSpPr>
          <p:nvPr/>
        </p:nvSpPr>
        <p:spPr bwMode="auto">
          <a:xfrm>
            <a:off x="4337050" y="4098925"/>
            <a:ext cx="36513" cy="6350"/>
          </a:xfrm>
          <a:custGeom>
            <a:avLst/>
            <a:gdLst>
              <a:gd name="T0" fmla="*/ 0 w 36829"/>
              <a:gd name="T1" fmla="*/ 0 h 6350"/>
              <a:gd name="T2" fmla="*/ 36190 w 36829"/>
              <a:gd name="T3" fmla="*/ 6345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0" y="0"/>
                </a:moveTo>
                <a:lnTo>
                  <a:pt x="36819" y="6345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3" name="object 321"/>
          <p:cNvSpPr>
            <a:spLocks/>
          </p:cNvSpPr>
          <p:nvPr/>
        </p:nvSpPr>
        <p:spPr bwMode="auto">
          <a:xfrm>
            <a:off x="4402138" y="4110038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6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4" name="object 322"/>
          <p:cNvSpPr>
            <a:spLocks/>
          </p:cNvSpPr>
          <p:nvPr/>
        </p:nvSpPr>
        <p:spPr bwMode="auto">
          <a:xfrm>
            <a:off x="4467225" y="4117975"/>
            <a:ext cx="38100" cy="6350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7947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5" name="object 323"/>
          <p:cNvSpPr>
            <a:spLocks/>
          </p:cNvSpPr>
          <p:nvPr/>
        </p:nvSpPr>
        <p:spPr bwMode="auto">
          <a:xfrm>
            <a:off x="4533900" y="4127500"/>
            <a:ext cx="36513" cy="4763"/>
          </a:xfrm>
          <a:custGeom>
            <a:avLst/>
            <a:gdLst>
              <a:gd name="T0" fmla="*/ 0 w 36829"/>
              <a:gd name="T1" fmla="*/ 0 h 5079"/>
              <a:gd name="T2" fmla="*/ 36190 w 36829"/>
              <a:gd name="T3" fmla="*/ 4459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6" name="object 324"/>
          <p:cNvSpPr>
            <a:spLocks/>
          </p:cNvSpPr>
          <p:nvPr/>
        </p:nvSpPr>
        <p:spPr bwMode="auto">
          <a:xfrm>
            <a:off x="4598988" y="4137025"/>
            <a:ext cx="38100" cy="6350"/>
          </a:xfrm>
          <a:custGeom>
            <a:avLst/>
            <a:gdLst>
              <a:gd name="T0" fmla="*/ 0 w 38100"/>
              <a:gd name="T1" fmla="*/ 0 h 6350"/>
              <a:gd name="T2" fmla="*/ 38099 w 38100"/>
              <a:gd name="T3" fmla="*/ 6358 h 6350"/>
              <a:gd name="T4" fmla="*/ 0 60000 65536"/>
              <a:gd name="T5" fmla="*/ 0 60000 65536"/>
              <a:gd name="T6" fmla="*/ 0 w 38100"/>
              <a:gd name="T7" fmla="*/ 0 h 6350"/>
              <a:gd name="T8" fmla="*/ 38100 w 381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6350">
                <a:moveTo>
                  <a:pt x="0" y="0"/>
                </a:moveTo>
                <a:lnTo>
                  <a:pt x="38099" y="6358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7" name="object 325"/>
          <p:cNvSpPr>
            <a:spLocks/>
          </p:cNvSpPr>
          <p:nvPr/>
        </p:nvSpPr>
        <p:spPr bwMode="auto">
          <a:xfrm>
            <a:off x="4664075" y="4146550"/>
            <a:ext cx="38100" cy="4763"/>
          </a:xfrm>
          <a:custGeom>
            <a:avLst/>
            <a:gdLst>
              <a:gd name="T0" fmla="*/ 0 w 36829"/>
              <a:gd name="T1" fmla="*/ 0 h 5079"/>
              <a:gd name="T2" fmla="*/ 39405 w 36829"/>
              <a:gd name="T3" fmla="*/ 4459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8" name="object 326"/>
          <p:cNvSpPr>
            <a:spLocks/>
          </p:cNvSpPr>
          <p:nvPr/>
        </p:nvSpPr>
        <p:spPr bwMode="auto">
          <a:xfrm>
            <a:off x="4730750" y="4156075"/>
            <a:ext cx="38100" cy="4763"/>
          </a:xfrm>
          <a:custGeom>
            <a:avLst/>
            <a:gdLst>
              <a:gd name="T0" fmla="*/ 0 w 37464"/>
              <a:gd name="T1" fmla="*/ 0 h 5079"/>
              <a:gd name="T2" fmla="*/ 38112 w 37464"/>
              <a:gd name="T3" fmla="*/ 4471 h 5079"/>
              <a:gd name="T4" fmla="*/ 0 60000 65536"/>
              <a:gd name="T5" fmla="*/ 0 60000 65536"/>
              <a:gd name="T6" fmla="*/ 0 w 37464"/>
              <a:gd name="T7" fmla="*/ 0 h 5079"/>
              <a:gd name="T8" fmla="*/ 37464 w 37464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5079">
                <a:moveTo>
                  <a:pt x="0" y="0"/>
                </a:moveTo>
                <a:lnTo>
                  <a:pt x="36850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59" name="object 327"/>
          <p:cNvSpPr>
            <a:spLocks/>
          </p:cNvSpPr>
          <p:nvPr/>
        </p:nvSpPr>
        <p:spPr bwMode="auto">
          <a:xfrm>
            <a:off x="4795838" y="4164013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6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0" name="object 328"/>
          <p:cNvSpPr>
            <a:spLocks/>
          </p:cNvSpPr>
          <p:nvPr/>
        </p:nvSpPr>
        <p:spPr bwMode="auto">
          <a:xfrm>
            <a:off x="4860925" y="4173538"/>
            <a:ext cx="38100" cy="4762"/>
          </a:xfrm>
          <a:custGeom>
            <a:avLst/>
            <a:gdLst>
              <a:gd name="T0" fmla="*/ 0 w 36829"/>
              <a:gd name="T1" fmla="*/ 0 h 5079"/>
              <a:gd name="T2" fmla="*/ 39405 w 36829"/>
              <a:gd name="T3" fmla="*/ 4457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1" name="object 329"/>
          <p:cNvSpPr>
            <a:spLocks/>
          </p:cNvSpPr>
          <p:nvPr/>
        </p:nvSpPr>
        <p:spPr bwMode="auto">
          <a:xfrm>
            <a:off x="4926013" y="4183063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6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2" name="object 330"/>
          <p:cNvSpPr>
            <a:spLocks/>
          </p:cNvSpPr>
          <p:nvPr/>
        </p:nvSpPr>
        <p:spPr bwMode="auto">
          <a:xfrm>
            <a:off x="4992688" y="4192588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57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3" name="object 331"/>
          <p:cNvSpPr>
            <a:spLocks/>
          </p:cNvSpPr>
          <p:nvPr/>
        </p:nvSpPr>
        <p:spPr bwMode="auto">
          <a:xfrm>
            <a:off x="5057775" y="4200525"/>
            <a:ext cx="38100" cy="6350"/>
          </a:xfrm>
          <a:custGeom>
            <a:avLst/>
            <a:gdLst>
              <a:gd name="T0" fmla="*/ 0 w 37464"/>
              <a:gd name="T1" fmla="*/ 0 h 5079"/>
              <a:gd name="T2" fmla="*/ 38112 w 37464"/>
              <a:gd name="T3" fmla="*/ 7947 h 5079"/>
              <a:gd name="T4" fmla="*/ 0 60000 65536"/>
              <a:gd name="T5" fmla="*/ 0 60000 65536"/>
              <a:gd name="T6" fmla="*/ 0 w 37464"/>
              <a:gd name="T7" fmla="*/ 0 h 5079"/>
              <a:gd name="T8" fmla="*/ 37464 w 37464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5079">
                <a:moveTo>
                  <a:pt x="0" y="0"/>
                </a:moveTo>
                <a:lnTo>
                  <a:pt x="36850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4" name="object 332"/>
          <p:cNvSpPr>
            <a:spLocks/>
          </p:cNvSpPr>
          <p:nvPr/>
        </p:nvSpPr>
        <p:spPr bwMode="auto">
          <a:xfrm>
            <a:off x="5124450" y="4210050"/>
            <a:ext cx="36513" cy="4763"/>
          </a:xfrm>
          <a:custGeom>
            <a:avLst/>
            <a:gdLst>
              <a:gd name="T0" fmla="*/ 0 w 36829"/>
              <a:gd name="T1" fmla="*/ 0 h 5079"/>
              <a:gd name="T2" fmla="*/ 36190 w 36829"/>
              <a:gd name="T3" fmla="*/ 4471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5" name="object 333"/>
          <p:cNvSpPr>
            <a:spLocks/>
          </p:cNvSpPr>
          <p:nvPr/>
        </p:nvSpPr>
        <p:spPr bwMode="auto">
          <a:xfrm>
            <a:off x="5189538" y="4219575"/>
            <a:ext cx="38100" cy="6350"/>
          </a:xfrm>
          <a:custGeom>
            <a:avLst/>
            <a:gdLst>
              <a:gd name="T0" fmla="*/ 0 w 38100"/>
              <a:gd name="T1" fmla="*/ 0 h 6350"/>
              <a:gd name="T2" fmla="*/ 38099 w 38100"/>
              <a:gd name="T3" fmla="*/ 6345 h 6350"/>
              <a:gd name="T4" fmla="*/ 0 60000 65536"/>
              <a:gd name="T5" fmla="*/ 0 60000 65536"/>
              <a:gd name="T6" fmla="*/ 0 w 38100"/>
              <a:gd name="T7" fmla="*/ 0 h 6350"/>
              <a:gd name="T8" fmla="*/ 38100 w 381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6350">
                <a:moveTo>
                  <a:pt x="0" y="0"/>
                </a:moveTo>
                <a:lnTo>
                  <a:pt x="38099" y="6345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6" name="object 334"/>
          <p:cNvSpPr>
            <a:spLocks/>
          </p:cNvSpPr>
          <p:nvPr/>
        </p:nvSpPr>
        <p:spPr bwMode="auto">
          <a:xfrm>
            <a:off x="5254625" y="4229100"/>
            <a:ext cx="38100" cy="4763"/>
          </a:xfrm>
          <a:custGeom>
            <a:avLst/>
            <a:gdLst>
              <a:gd name="T0" fmla="*/ 0 w 36829"/>
              <a:gd name="T1" fmla="*/ 0 h 5079"/>
              <a:gd name="T2" fmla="*/ 39405 w 36829"/>
              <a:gd name="T3" fmla="*/ 4471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7" name="object 335"/>
          <p:cNvSpPr>
            <a:spLocks/>
          </p:cNvSpPr>
          <p:nvPr/>
        </p:nvSpPr>
        <p:spPr bwMode="auto">
          <a:xfrm>
            <a:off x="5321300" y="4238625"/>
            <a:ext cx="38100" cy="4763"/>
          </a:xfrm>
          <a:custGeom>
            <a:avLst/>
            <a:gdLst>
              <a:gd name="T0" fmla="*/ 0 w 37464"/>
              <a:gd name="T1" fmla="*/ 0 h 5079"/>
              <a:gd name="T2" fmla="*/ 38112 w 37464"/>
              <a:gd name="T3" fmla="*/ 4459 h 5079"/>
              <a:gd name="T4" fmla="*/ 0 60000 65536"/>
              <a:gd name="T5" fmla="*/ 0 60000 65536"/>
              <a:gd name="T6" fmla="*/ 0 w 37464"/>
              <a:gd name="T7" fmla="*/ 0 h 5079"/>
              <a:gd name="T8" fmla="*/ 37464 w 37464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5079">
                <a:moveTo>
                  <a:pt x="0" y="0"/>
                </a:moveTo>
                <a:lnTo>
                  <a:pt x="36850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8" name="object 336"/>
          <p:cNvSpPr>
            <a:spLocks/>
          </p:cNvSpPr>
          <p:nvPr/>
        </p:nvSpPr>
        <p:spPr bwMode="auto">
          <a:xfrm>
            <a:off x="5386388" y="4246563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6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69" name="object 337"/>
          <p:cNvSpPr>
            <a:spLocks/>
          </p:cNvSpPr>
          <p:nvPr/>
        </p:nvSpPr>
        <p:spPr bwMode="auto">
          <a:xfrm>
            <a:off x="5451475" y="4256088"/>
            <a:ext cx="38100" cy="4762"/>
          </a:xfrm>
          <a:custGeom>
            <a:avLst/>
            <a:gdLst>
              <a:gd name="T0" fmla="*/ 0 w 36829"/>
              <a:gd name="T1" fmla="*/ 0 h 5079"/>
              <a:gd name="T2" fmla="*/ 39405 w 36829"/>
              <a:gd name="T3" fmla="*/ 4469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0" name="object 338"/>
          <p:cNvSpPr>
            <a:spLocks/>
          </p:cNvSpPr>
          <p:nvPr/>
        </p:nvSpPr>
        <p:spPr bwMode="auto">
          <a:xfrm>
            <a:off x="5516563" y="4264025"/>
            <a:ext cx="38100" cy="6350"/>
          </a:xfrm>
          <a:custGeom>
            <a:avLst/>
            <a:gdLst>
              <a:gd name="T0" fmla="*/ 0 w 38100"/>
              <a:gd name="T1" fmla="*/ 0 h 6350"/>
              <a:gd name="T2" fmla="*/ 38099 w 38100"/>
              <a:gd name="T3" fmla="*/ 6345 h 6350"/>
              <a:gd name="T4" fmla="*/ 0 60000 65536"/>
              <a:gd name="T5" fmla="*/ 0 60000 65536"/>
              <a:gd name="T6" fmla="*/ 0 w 38100"/>
              <a:gd name="T7" fmla="*/ 0 h 6350"/>
              <a:gd name="T8" fmla="*/ 38100 w 381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6350">
                <a:moveTo>
                  <a:pt x="0" y="0"/>
                </a:moveTo>
                <a:lnTo>
                  <a:pt x="38099" y="6345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1" name="object 339"/>
          <p:cNvSpPr>
            <a:spLocks/>
          </p:cNvSpPr>
          <p:nvPr/>
        </p:nvSpPr>
        <p:spPr bwMode="auto">
          <a:xfrm>
            <a:off x="5583238" y="4275138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6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2" name="object 340"/>
          <p:cNvSpPr>
            <a:spLocks/>
          </p:cNvSpPr>
          <p:nvPr/>
        </p:nvSpPr>
        <p:spPr bwMode="auto">
          <a:xfrm>
            <a:off x="5648325" y="4283075"/>
            <a:ext cx="38100" cy="6350"/>
          </a:xfrm>
          <a:custGeom>
            <a:avLst/>
            <a:gdLst>
              <a:gd name="T0" fmla="*/ 0 w 37464"/>
              <a:gd name="T1" fmla="*/ 0 h 5079"/>
              <a:gd name="T2" fmla="*/ 38112 w 37464"/>
              <a:gd name="T3" fmla="*/ 7927 h 5079"/>
              <a:gd name="T4" fmla="*/ 0 60000 65536"/>
              <a:gd name="T5" fmla="*/ 0 60000 65536"/>
              <a:gd name="T6" fmla="*/ 0 w 37464"/>
              <a:gd name="T7" fmla="*/ 0 h 5079"/>
              <a:gd name="T8" fmla="*/ 37464 w 37464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5079">
                <a:moveTo>
                  <a:pt x="0" y="0"/>
                </a:moveTo>
                <a:lnTo>
                  <a:pt x="36850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3" name="object 341"/>
          <p:cNvSpPr>
            <a:spLocks/>
          </p:cNvSpPr>
          <p:nvPr/>
        </p:nvSpPr>
        <p:spPr bwMode="auto">
          <a:xfrm>
            <a:off x="5713413" y="4292600"/>
            <a:ext cx="38100" cy="4763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71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4" name="object 342"/>
          <p:cNvSpPr>
            <a:spLocks/>
          </p:cNvSpPr>
          <p:nvPr/>
        </p:nvSpPr>
        <p:spPr bwMode="auto">
          <a:xfrm>
            <a:off x="5780088" y="4302125"/>
            <a:ext cx="38100" cy="6350"/>
          </a:xfrm>
          <a:custGeom>
            <a:avLst/>
            <a:gdLst>
              <a:gd name="T0" fmla="*/ 0 w 38100"/>
              <a:gd name="T1" fmla="*/ 0 h 6350"/>
              <a:gd name="T2" fmla="*/ 38099 w 38100"/>
              <a:gd name="T3" fmla="*/ 6345 h 6350"/>
              <a:gd name="T4" fmla="*/ 0 60000 65536"/>
              <a:gd name="T5" fmla="*/ 0 60000 65536"/>
              <a:gd name="T6" fmla="*/ 0 w 38100"/>
              <a:gd name="T7" fmla="*/ 0 h 6350"/>
              <a:gd name="T8" fmla="*/ 38100 w 381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6350">
                <a:moveTo>
                  <a:pt x="0" y="0"/>
                </a:moveTo>
                <a:lnTo>
                  <a:pt x="38099" y="6345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5" name="object 343"/>
          <p:cNvSpPr>
            <a:spLocks/>
          </p:cNvSpPr>
          <p:nvPr/>
        </p:nvSpPr>
        <p:spPr bwMode="auto">
          <a:xfrm>
            <a:off x="5845175" y="4311650"/>
            <a:ext cx="38100" cy="4763"/>
          </a:xfrm>
          <a:custGeom>
            <a:avLst/>
            <a:gdLst>
              <a:gd name="T0" fmla="*/ 0 w 36829"/>
              <a:gd name="T1" fmla="*/ 0 h 5079"/>
              <a:gd name="T2" fmla="*/ 39405 w 36829"/>
              <a:gd name="T3" fmla="*/ 4471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6" name="object 344"/>
          <p:cNvSpPr>
            <a:spLocks/>
          </p:cNvSpPr>
          <p:nvPr/>
        </p:nvSpPr>
        <p:spPr bwMode="auto">
          <a:xfrm>
            <a:off x="5910263" y="4321175"/>
            <a:ext cx="38100" cy="4763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71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7" name="object 345"/>
          <p:cNvSpPr>
            <a:spLocks/>
          </p:cNvSpPr>
          <p:nvPr/>
        </p:nvSpPr>
        <p:spPr bwMode="auto">
          <a:xfrm>
            <a:off x="5976938" y="4329113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57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8" name="object 346"/>
          <p:cNvSpPr>
            <a:spLocks/>
          </p:cNvSpPr>
          <p:nvPr/>
        </p:nvSpPr>
        <p:spPr bwMode="auto">
          <a:xfrm>
            <a:off x="6042025" y="4338638"/>
            <a:ext cx="38100" cy="6350"/>
          </a:xfrm>
          <a:custGeom>
            <a:avLst/>
            <a:gdLst>
              <a:gd name="T0" fmla="*/ 0 w 36829"/>
              <a:gd name="T1" fmla="*/ 0 h 6350"/>
              <a:gd name="T2" fmla="*/ 39405 w 36829"/>
              <a:gd name="T3" fmla="*/ 6358 h 6350"/>
              <a:gd name="T4" fmla="*/ 0 60000 65536"/>
              <a:gd name="T5" fmla="*/ 0 60000 65536"/>
              <a:gd name="T6" fmla="*/ 0 w 36829"/>
              <a:gd name="T7" fmla="*/ 0 h 6350"/>
              <a:gd name="T8" fmla="*/ 36829 w 36829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6350">
                <a:moveTo>
                  <a:pt x="0" y="0"/>
                </a:moveTo>
                <a:lnTo>
                  <a:pt x="36819" y="6358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79" name="object 347"/>
          <p:cNvSpPr>
            <a:spLocks/>
          </p:cNvSpPr>
          <p:nvPr/>
        </p:nvSpPr>
        <p:spPr bwMode="auto">
          <a:xfrm>
            <a:off x="6107113" y="4348163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57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0" name="object 348"/>
          <p:cNvSpPr>
            <a:spLocks/>
          </p:cNvSpPr>
          <p:nvPr/>
        </p:nvSpPr>
        <p:spPr bwMode="auto">
          <a:xfrm>
            <a:off x="6173788" y="4357688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6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1" name="object 349"/>
          <p:cNvSpPr>
            <a:spLocks/>
          </p:cNvSpPr>
          <p:nvPr/>
        </p:nvSpPr>
        <p:spPr bwMode="auto">
          <a:xfrm>
            <a:off x="6238875" y="4365625"/>
            <a:ext cx="38100" cy="6350"/>
          </a:xfrm>
          <a:custGeom>
            <a:avLst/>
            <a:gdLst>
              <a:gd name="T0" fmla="*/ 0 w 37464"/>
              <a:gd name="T1" fmla="*/ 0 h 5079"/>
              <a:gd name="T2" fmla="*/ 38112 w 37464"/>
              <a:gd name="T3" fmla="*/ 7947 h 5079"/>
              <a:gd name="T4" fmla="*/ 0 60000 65536"/>
              <a:gd name="T5" fmla="*/ 0 60000 65536"/>
              <a:gd name="T6" fmla="*/ 0 w 37464"/>
              <a:gd name="T7" fmla="*/ 0 h 5079"/>
              <a:gd name="T8" fmla="*/ 37464 w 37464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4" h="5079">
                <a:moveTo>
                  <a:pt x="0" y="0"/>
                </a:moveTo>
                <a:lnTo>
                  <a:pt x="36850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2" name="object 350"/>
          <p:cNvSpPr>
            <a:spLocks/>
          </p:cNvSpPr>
          <p:nvPr/>
        </p:nvSpPr>
        <p:spPr bwMode="auto">
          <a:xfrm>
            <a:off x="6303963" y="4375150"/>
            <a:ext cx="38100" cy="4763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5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3" name="object 351"/>
          <p:cNvSpPr>
            <a:spLocks/>
          </p:cNvSpPr>
          <p:nvPr/>
        </p:nvSpPr>
        <p:spPr bwMode="auto">
          <a:xfrm>
            <a:off x="6370638" y="4384675"/>
            <a:ext cx="36512" cy="6350"/>
          </a:xfrm>
          <a:custGeom>
            <a:avLst/>
            <a:gdLst>
              <a:gd name="T0" fmla="*/ 0 w 36829"/>
              <a:gd name="T1" fmla="*/ 0 h 5079"/>
              <a:gd name="T2" fmla="*/ 36188 w 36829"/>
              <a:gd name="T3" fmla="*/ 7947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4" name="object 352"/>
          <p:cNvSpPr>
            <a:spLocks/>
          </p:cNvSpPr>
          <p:nvPr/>
        </p:nvSpPr>
        <p:spPr bwMode="auto">
          <a:xfrm>
            <a:off x="6435725" y="4394200"/>
            <a:ext cx="38100" cy="4763"/>
          </a:xfrm>
          <a:custGeom>
            <a:avLst/>
            <a:gdLst>
              <a:gd name="T0" fmla="*/ 0 w 36829"/>
              <a:gd name="T1" fmla="*/ 0 h 5079"/>
              <a:gd name="T2" fmla="*/ 39405 w 36829"/>
              <a:gd name="T3" fmla="*/ 4459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5" name="object 353"/>
          <p:cNvSpPr>
            <a:spLocks/>
          </p:cNvSpPr>
          <p:nvPr/>
        </p:nvSpPr>
        <p:spPr bwMode="auto">
          <a:xfrm>
            <a:off x="6500813" y="4403725"/>
            <a:ext cx="38100" cy="4763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71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6" name="object 354"/>
          <p:cNvSpPr>
            <a:spLocks/>
          </p:cNvSpPr>
          <p:nvPr/>
        </p:nvSpPr>
        <p:spPr bwMode="auto">
          <a:xfrm>
            <a:off x="6567488" y="4411663"/>
            <a:ext cx="36512" cy="4762"/>
          </a:xfrm>
          <a:custGeom>
            <a:avLst/>
            <a:gdLst>
              <a:gd name="T0" fmla="*/ 0 w 37465"/>
              <a:gd name="T1" fmla="*/ 0 h 5079"/>
              <a:gd name="T2" fmla="*/ 34999 w 37465"/>
              <a:gd name="T3" fmla="*/ 4469 h 5079"/>
              <a:gd name="T4" fmla="*/ 0 60000 65536"/>
              <a:gd name="T5" fmla="*/ 0 60000 65536"/>
              <a:gd name="T6" fmla="*/ 0 w 37465"/>
              <a:gd name="T7" fmla="*/ 0 h 5079"/>
              <a:gd name="T8" fmla="*/ 37465 w 37465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5" h="5079">
                <a:moveTo>
                  <a:pt x="0" y="0"/>
                </a:moveTo>
                <a:lnTo>
                  <a:pt x="36850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7" name="object 355"/>
          <p:cNvSpPr>
            <a:spLocks/>
          </p:cNvSpPr>
          <p:nvPr/>
        </p:nvSpPr>
        <p:spPr bwMode="auto">
          <a:xfrm>
            <a:off x="6632575" y="4422775"/>
            <a:ext cx="38100" cy="3175"/>
          </a:xfrm>
          <a:custGeom>
            <a:avLst/>
            <a:gdLst>
              <a:gd name="T0" fmla="*/ 0 w 36829"/>
              <a:gd name="T1" fmla="*/ 0 h 3810"/>
              <a:gd name="T2" fmla="*/ 39405 w 36829"/>
              <a:gd name="T3" fmla="*/ 2645 h 3810"/>
              <a:gd name="T4" fmla="*/ 0 60000 65536"/>
              <a:gd name="T5" fmla="*/ 0 60000 65536"/>
              <a:gd name="T6" fmla="*/ 0 w 36829"/>
              <a:gd name="T7" fmla="*/ 0 h 3810"/>
              <a:gd name="T8" fmla="*/ 36829 w 36829"/>
              <a:gd name="T9" fmla="*/ 3810 h 3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3810">
                <a:moveTo>
                  <a:pt x="0" y="0"/>
                </a:moveTo>
                <a:lnTo>
                  <a:pt x="36819" y="3809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8" name="object 356"/>
          <p:cNvSpPr>
            <a:spLocks/>
          </p:cNvSpPr>
          <p:nvPr/>
        </p:nvSpPr>
        <p:spPr bwMode="auto">
          <a:xfrm>
            <a:off x="6697663" y="4430713"/>
            <a:ext cx="38100" cy="4762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6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89" name="object 357"/>
          <p:cNvSpPr>
            <a:spLocks/>
          </p:cNvSpPr>
          <p:nvPr/>
        </p:nvSpPr>
        <p:spPr bwMode="auto">
          <a:xfrm>
            <a:off x="6764338" y="4440238"/>
            <a:ext cx="36512" cy="4762"/>
          </a:xfrm>
          <a:custGeom>
            <a:avLst/>
            <a:gdLst>
              <a:gd name="T0" fmla="*/ 0 w 36829"/>
              <a:gd name="T1" fmla="*/ 0 h 5079"/>
              <a:gd name="T2" fmla="*/ 36188 w 36829"/>
              <a:gd name="T3" fmla="*/ 4457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0" name="object 358"/>
          <p:cNvSpPr>
            <a:spLocks/>
          </p:cNvSpPr>
          <p:nvPr/>
        </p:nvSpPr>
        <p:spPr bwMode="auto">
          <a:xfrm>
            <a:off x="6829425" y="4448175"/>
            <a:ext cx="38100" cy="6350"/>
          </a:xfrm>
          <a:custGeom>
            <a:avLst/>
            <a:gdLst>
              <a:gd name="T0" fmla="*/ 0 w 37465"/>
              <a:gd name="T1" fmla="*/ 0 h 5079"/>
              <a:gd name="T2" fmla="*/ 38110 w 37465"/>
              <a:gd name="T3" fmla="*/ 7947 h 5079"/>
              <a:gd name="T4" fmla="*/ 0 60000 65536"/>
              <a:gd name="T5" fmla="*/ 0 60000 65536"/>
              <a:gd name="T6" fmla="*/ 0 w 37465"/>
              <a:gd name="T7" fmla="*/ 0 h 5079"/>
              <a:gd name="T8" fmla="*/ 37465 w 37465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465" h="5079">
                <a:moveTo>
                  <a:pt x="0" y="0"/>
                </a:moveTo>
                <a:lnTo>
                  <a:pt x="36850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1" name="object 359"/>
          <p:cNvSpPr>
            <a:spLocks/>
          </p:cNvSpPr>
          <p:nvPr/>
        </p:nvSpPr>
        <p:spPr bwMode="auto">
          <a:xfrm>
            <a:off x="6894513" y="4457700"/>
            <a:ext cx="38100" cy="4763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71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2" name="object 360"/>
          <p:cNvSpPr>
            <a:spLocks/>
          </p:cNvSpPr>
          <p:nvPr/>
        </p:nvSpPr>
        <p:spPr bwMode="auto">
          <a:xfrm>
            <a:off x="6961188" y="4467225"/>
            <a:ext cx="36512" cy="6350"/>
          </a:xfrm>
          <a:custGeom>
            <a:avLst/>
            <a:gdLst>
              <a:gd name="T0" fmla="*/ 0 w 36829"/>
              <a:gd name="T1" fmla="*/ 0 h 5079"/>
              <a:gd name="T2" fmla="*/ 36188 w 36829"/>
              <a:gd name="T3" fmla="*/ 7947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3" name="object 361"/>
          <p:cNvSpPr>
            <a:spLocks/>
          </p:cNvSpPr>
          <p:nvPr/>
        </p:nvSpPr>
        <p:spPr bwMode="auto">
          <a:xfrm>
            <a:off x="7026275" y="4476750"/>
            <a:ext cx="38100" cy="4763"/>
          </a:xfrm>
          <a:custGeom>
            <a:avLst/>
            <a:gdLst>
              <a:gd name="T0" fmla="*/ 0 w 36829"/>
              <a:gd name="T1" fmla="*/ 0 h 5079"/>
              <a:gd name="T2" fmla="*/ 39405 w 36829"/>
              <a:gd name="T3" fmla="*/ 4471 h 5079"/>
              <a:gd name="T4" fmla="*/ 0 60000 65536"/>
              <a:gd name="T5" fmla="*/ 0 60000 65536"/>
              <a:gd name="T6" fmla="*/ 0 w 36829"/>
              <a:gd name="T7" fmla="*/ 0 h 5079"/>
              <a:gd name="T8" fmla="*/ 36829 w 36829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29" h="5079">
                <a:moveTo>
                  <a:pt x="0" y="0"/>
                </a:moveTo>
                <a:lnTo>
                  <a:pt x="36819" y="508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4" name="object 362"/>
          <p:cNvSpPr>
            <a:spLocks/>
          </p:cNvSpPr>
          <p:nvPr/>
        </p:nvSpPr>
        <p:spPr bwMode="auto">
          <a:xfrm>
            <a:off x="7091363" y="4486275"/>
            <a:ext cx="38100" cy="4763"/>
          </a:xfrm>
          <a:custGeom>
            <a:avLst/>
            <a:gdLst>
              <a:gd name="T0" fmla="*/ 0 w 38100"/>
              <a:gd name="T1" fmla="*/ 0 h 5079"/>
              <a:gd name="T2" fmla="*/ 38099 w 38100"/>
              <a:gd name="T3" fmla="*/ 4459 h 5079"/>
              <a:gd name="T4" fmla="*/ 0 60000 65536"/>
              <a:gd name="T5" fmla="*/ 0 60000 65536"/>
              <a:gd name="T6" fmla="*/ 0 w 38100"/>
              <a:gd name="T7" fmla="*/ 0 h 5079"/>
              <a:gd name="T8" fmla="*/ 38100 w 38100"/>
              <a:gd name="T9" fmla="*/ 5079 h 50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5079">
                <a:moveTo>
                  <a:pt x="0" y="0"/>
                </a:moveTo>
                <a:lnTo>
                  <a:pt x="38099" y="5071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5" name="object 363"/>
          <p:cNvSpPr>
            <a:spLocks/>
          </p:cNvSpPr>
          <p:nvPr/>
        </p:nvSpPr>
        <p:spPr bwMode="auto">
          <a:xfrm>
            <a:off x="7158038" y="4494213"/>
            <a:ext cx="4762" cy="1587"/>
          </a:xfrm>
          <a:custGeom>
            <a:avLst/>
            <a:gdLst>
              <a:gd name="T0" fmla="*/ 0 w 5079"/>
              <a:gd name="T1" fmla="*/ 0 h 1270"/>
              <a:gd name="T2" fmla="*/ 4474 w 5079"/>
              <a:gd name="T3" fmla="*/ 1989 h 1270"/>
              <a:gd name="T4" fmla="*/ 0 60000 65536"/>
              <a:gd name="T5" fmla="*/ 0 60000 65536"/>
              <a:gd name="T6" fmla="*/ 0 w 5079"/>
              <a:gd name="T7" fmla="*/ 0 h 1270"/>
              <a:gd name="T8" fmla="*/ 5079 w 5079"/>
              <a:gd name="T9" fmla="*/ 1270 h 12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079" h="1270">
                <a:moveTo>
                  <a:pt x="0" y="0"/>
                </a:moveTo>
                <a:lnTo>
                  <a:pt x="5090" y="1274"/>
                </a:lnTo>
              </a:path>
            </a:pathLst>
          </a:custGeom>
          <a:noFill/>
          <a:ln w="889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6" name="object 364"/>
          <p:cNvSpPr>
            <a:spLocks/>
          </p:cNvSpPr>
          <p:nvPr/>
        </p:nvSpPr>
        <p:spPr bwMode="auto">
          <a:xfrm>
            <a:off x="2590800" y="3581400"/>
            <a:ext cx="838200" cy="0"/>
          </a:xfrm>
          <a:custGeom>
            <a:avLst/>
            <a:gdLst>
              <a:gd name="T0" fmla="*/ 838199 w 838200"/>
              <a:gd name="T1" fmla="*/ 0 w 838200"/>
              <a:gd name="T2" fmla="*/ 0 60000 65536"/>
              <a:gd name="T3" fmla="*/ 0 60000 65536"/>
              <a:gd name="T4" fmla="*/ 0 w 838200"/>
              <a:gd name="T5" fmla="*/ 838200 w 8382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838200">
                <a:moveTo>
                  <a:pt x="838199" y="0"/>
                </a:moveTo>
                <a:lnTo>
                  <a:pt x="0" y="0"/>
                </a:lnTo>
              </a:path>
            </a:pathLst>
          </a:custGeom>
          <a:noFill/>
          <a:ln w="9344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7" name="object 365"/>
          <p:cNvSpPr>
            <a:spLocks/>
          </p:cNvSpPr>
          <p:nvPr/>
        </p:nvSpPr>
        <p:spPr bwMode="auto">
          <a:xfrm>
            <a:off x="2590800" y="3962400"/>
            <a:ext cx="762000" cy="0"/>
          </a:xfrm>
          <a:custGeom>
            <a:avLst/>
            <a:gdLst>
              <a:gd name="T0" fmla="*/ 761999 w 762000"/>
              <a:gd name="T1" fmla="*/ 0 w 762000"/>
              <a:gd name="T2" fmla="*/ 0 60000 65536"/>
              <a:gd name="T3" fmla="*/ 0 60000 65536"/>
              <a:gd name="T4" fmla="*/ 0 w 762000"/>
              <a:gd name="T5" fmla="*/ 762000 w 7620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62000">
                <a:moveTo>
                  <a:pt x="761999" y="0"/>
                </a:moveTo>
                <a:lnTo>
                  <a:pt x="0" y="0"/>
                </a:lnTo>
              </a:path>
            </a:pathLst>
          </a:custGeom>
          <a:noFill/>
          <a:ln w="9344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8" name="object 366"/>
          <p:cNvSpPr>
            <a:spLocks/>
          </p:cNvSpPr>
          <p:nvPr/>
        </p:nvSpPr>
        <p:spPr bwMode="auto">
          <a:xfrm>
            <a:off x="609600" y="3505200"/>
            <a:ext cx="914400" cy="0"/>
          </a:xfrm>
          <a:custGeom>
            <a:avLst/>
            <a:gdLst>
              <a:gd name="T0" fmla="*/ 0 w 914400"/>
              <a:gd name="T1" fmla="*/ 914399 w 914400"/>
              <a:gd name="T2" fmla="*/ 0 60000 65536"/>
              <a:gd name="T3" fmla="*/ 0 60000 65536"/>
              <a:gd name="T4" fmla="*/ 0 w 914400"/>
              <a:gd name="T5" fmla="*/ 914400 w 9144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914400">
                <a:moveTo>
                  <a:pt x="0" y="0"/>
                </a:moveTo>
                <a:lnTo>
                  <a:pt x="914399" y="0"/>
                </a:lnTo>
              </a:path>
            </a:pathLst>
          </a:custGeom>
          <a:noFill/>
          <a:ln w="9344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799" name="object 367"/>
          <p:cNvSpPr>
            <a:spLocks/>
          </p:cNvSpPr>
          <p:nvPr/>
        </p:nvSpPr>
        <p:spPr bwMode="auto">
          <a:xfrm>
            <a:off x="1524000" y="3484563"/>
            <a:ext cx="31750" cy="20637"/>
          </a:xfrm>
          <a:custGeom>
            <a:avLst/>
            <a:gdLst>
              <a:gd name="T0" fmla="*/ 0 w 31750"/>
              <a:gd name="T1" fmla="*/ 20969 h 20320"/>
              <a:gd name="T2" fmla="*/ 31754 w 31750"/>
              <a:gd name="T3" fmla="*/ 0 h 20320"/>
              <a:gd name="T4" fmla="*/ 0 60000 65536"/>
              <a:gd name="T5" fmla="*/ 0 60000 65536"/>
              <a:gd name="T6" fmla="*/ 0 w 31750"/>
              <a:gd name="T7" fmla="*/ 0 h 20320"/>
              <a:gd name="T8" fmla="*/ 31750 w 31750"/>
              <a:gd name="T9" fmla="*/ 20320 h 203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20">
                <a:moveTo>
                  <a:pt x="0" y="20330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0" name="object 368"/>
          <p:cNvSpPr>
            <a:spLocks/>
          </p:cNvSpPr>
          <p:nvPr/>
        </p:nvSpPr>
        <p:spPr bwMode="auto">
          <a:xfrm>
            <a:off x="1579563" y="3449638"/>
            <a:ext cx="31750" cy="20637"/>
          </a:xfrm>
          <a:custGeom>
            <a:avLst/>
            <a:gdLst>
              <a:gd name="T0" fmla="*/ 0 w 31750"/>
              <a:gd name="T1" fmla="*/ 20938 h 20320"/>
              <a:gd name="T2" fmla="*/ 31754 w 31750"/>
              <a:gd name="T3" fmla="*/ 0 h 20320"/>
              <a:gd name="T4" fmla="*/ 0 60000 65536"/>
              <a:gd name="T5" fmla="*/ 0 60000 65536"/>
              <a:gd name="T6" fmla="*/ 0 w 31750"/>
              <a:gd name="T7" fmla="*/ 0 h 20320"/>
              <a:gd name="T8" fmla="*/ 31750 w 31750"/>
              <a:gd name="T9" fmla="*/ 20320 h 203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20">
                <a:moveTo>
                  <a:pt x="0" y="20299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1" name="object 369"/>
          <p:cNvSpPr>
            <a:spLocks/>
          </p:cNvSpPr>
          <p:nvPr/>
        </p:nvSpPr>
        <p:spPr bwMode="auto">
          <a:xfrm>
            <a:off x="1635125" y="3413125"/>
            <a:ext cx="31750" cy="19050"/>
          </a:xfrm>
          <a:custGeom>
            <a:avLst/>
            <a:gdLst>
              <a:gd name="T0" fmla="*/ 0 w 31750"/>
              <a:gd name="T1" fmla="*/ 17868 h 20320"/>
              <a:gd name="T2" fmla="*/ 31741 w 31750"/>
              <a:gd name="T3" fmla="*/ 0 h 20320"/>
              <a:gd name="T4" fmla="*/ 0 60000 65536"/>
              <a:gd name="T5" fmla="*/ 0 60000 65536"/>
              <a:gd name="T6" fmla="*/ 0 w 31750"/>
              <a:gd name="T7" fmla="*/ 0 h 20320"/>
              <a:gd name="T8" fmla="*/ 31750 w 31750"/>
              <a:gd name="T9" fmla="*/ 20320 h 203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20">
                <a:moveTo>
                  <a:pt x="0" y="20330"/>
                </a:moveTo>
                <a:lnTo>
                  <a:pt x="31741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2" name="object 370"/>
          <p:cNvSpPr>
            <a:spLocks/>
          </p:cNvSpPr>
          <p:nvPr/>
        </p:nvSpPr>
        <p:spPr bwMode="auto">
          <a:xfrm>
            <a:off x="1690688" y="3376613"/>
            <a:ext cx="33337" cy="20637"/>
          </a:xfrm>
          <a:custGeom>
            <a:avLst/>
            <a:gdLst>
              <a:gd name="T0" fmla="*/ 0 w 33019"/>
              <a:gd name="T1" fmla="*/ 20938 h 20320"/>
              <a:gd name="T2" fmla="*/ 33667 w 33019"/>
              <a:gd name="T3" fmla="*/ 0 h 20320"/>
              <a:gd name="T4" fmla="*/ 0 60000 65536"/>
              <a:gd name="T5" fmla="*/ 0 60000 65536"/>
              <a:gd name="T6" fmla="*/ 0 w 33019"/>
              <a:gd name="T7" fmla="*/ 0 h 20320"/>
              <a:gd name="T8" fmla="*/ 33019 w 33019"/>
              <a:gd name="T9" fmla="*/ 20320 h 203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19" h="20320">
                <a:moveTo>
                  <a:pt x="0" y="20299"/>
                </a:moveTo>
                <a:lnTo>
                  <a:pt x="33028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3" name="object 371"/>
          <p:cNvSpPr>
            <a:spLocks/>
          </p:cNvSpPr>
          <p:nvPr/>
        </p:nvSpPr>
        <p:spPr bwMode="auto">
          <a:xfrm>
            <a:off x="1746250" y="3341688"/>
            <a:ext cx="31750" cy="20637"/>
          </a:xfrm>
          <a:custGeom>
            <a:avLst/>
            <a:gdLst>
              <a:gd name="T0" fmla="*/ 0 w 31750"/>
              <a:gd name="T1" fmla="*/ 20969 h 20320"/>
              <a:gd name="T2" fmla="*/ 31741 w 31750"/>
              <a:gd name="T3" fmla="*/ 0 h 20320"/>
              <a:gd name="T4" fmla="*/ 0 60000 65536"/>
              <a:gd name="T5" fmla="*/ 0 60000 65536"/>
              <a:gd name="T6" fmla="*/ 0 w 31750"/>
              <a:gd name="T7" fmla="*/ 0 h 20320"/>
              <a:gd name="T8" fmla="*/ 31750 w 31750"/>
              <a:gd name="T9" fmla="*/ 20320 h 203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20">
                <a:moveTo>
                  <a:pt x="0" y="20330"/>
                </a:moveTo>
                <a:lnTo>
                  <a:pt x="31741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4" name="object 372"/>
          <p:cNvSpPr>
            <a:spLocks/>
          </p:cNvSpPr>
          <p:nvPr/>
        </p:nvSpPr>
        <p:spPr bwMode="auto">
          <a:xfrm>
            <a:off x="1801813" y="3305175"/>
            <a:ext cx="31750" cy="20638"/>
          </a:xfrm>
          <a:custGeom>
            <a:avLst/>
            <a:gdLst>
              <a:gd name="T0" fmla="*/ 0 w 31750"/>
              <a:gd name="T1" fmla="*/ 20971 h 20320"/>
              <a:gd name="T2" fmla="*/ 31754 w 31750"/>
              <a:gd name="T3" fmla="*/ 0 h 20320"/>
              <a:gd name="T4" fmla="*/ 0 60000 65536"/>
              <a:gd name="T5" fmla="*/ 0 60000 65536"/>
              <a:gd name="T6" fmla="*/ 0 w 31750"/>
              <a:gd name="T7" fmla="*/ 0 h 20320"/>
              <a:gd name="T8" fmla="*/ 31750 w 31750"/>
              <a:gd name="T9" fmla="*/ 20320 h 203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20">
                <a:moveTo>
                  <a:pt x="0" y="20330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5" name="object 373"/>
          <p:cNvSpPr>
            <a:spLocks/>
          </p:cNvSpPr>
          <p:nvPr/>
        </p:nvSpPr>
        <p:spPr bwMode="auto">
          <a:xfrm>
            <a:off x="1857375" y="3268663"/>
            <a:ext cx="31750" cy="22225"/>
          </a:xfrm>
          <a:custGeom>
            <a:avLst/>
            <a:gdLst>
              <a:gd name="T0" fmla="*/ 0 w 31750"/>
              <a:gd name="T1" fmla="*/ 22869 h 21589"/>
              <a:gd name="T2" fmla="*/ 31754 w 31750"/>
              <a:gd name="T3" fmla="*/ 0 h 21589"/>
              <a:gd name="T4" fmla="*/ 0 60000 65536"/>
              <a:gd name="T5" fmla="*/ 0 60000 65536"/>
              <a:gd name="T6" fmla="*/ 0 w 31750"/>
              <a:gd name="T7" fmla="*/ 0 h 21589"/>
              <a:gd name="T8" fmla="*/ 31750 w 31750"/>
              <a:gd name="T9" fmla="*/ 21589 h 215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1589">
                <a:moveTo>
                  <a:pt x="0" y="21579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6" name="object 374"/>
          <p:cNvSpPr>
            <a:spLocks/>
          </p:cNvSpPr>
          <p:nvPr/>
        </p:nvSpPr>
        <p:spPr bwMode="auto">
          <a:xfrm>
            <a:off x="1914525" y="3233738"/>
            <a:ext cx="31750" cy="22225"/>
          </a:xfrm>
          <a:custGeom>
            <a:avLst/>
            <a:gdLst>
              <a:gd name="T0" fmla="*/ 0 w 31750"/>
              <a:gd name="T1" fmla="*/ 21610 h 22225"/>
              <a:gd name="T2" fmla="*/ 31741 w 31750"/>
              <a:gd name="T3" fmla="*/ 0 h 22225"/>
              <a:gd name="T4" fmla="*/ 0 60000 65536"/>
              <a:gd name="T5" fmla="*/ 0 60000 65536"/>
              <a:gd name="T6" fmla="*/ 0 w 31750"/>
              <a:gd name="T7" fmla="*/ 0 h 22225"/>
              <a:gd name="T8" fmla="*/ 31750 w 31750"/>
              <a:gd name="T9" fmla="*/ 22225 h 222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2225">
                <a:moveTo>
                  <a:pt x="0" y="21610"/>
                </a:moveTo>
                <a:lnTo>
                  <a:pt x="31741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7" name="object 375"/>
          <p:cNvSpPr>
            <a:spLocks/>
          </p:cNvSpPr>
          <p:nvPr/>
        </p:nvSpPr>
        <p:spPr bwMode="auto">
          <a:xfrm>
            <a:off x="1970088" y="3197225"/>
            <a:ext cx="31750" cy="20638"/>
          </a:xfrm>
          <a:custGeom>
            <a:avLst/>
            <a:gdLst>
              <a:gd name="T0" fmla="*/ 0 w 31750"/>
              <a:gd name="T1" fmla="*/ 20942 h 20319"/>
              <a:gd name="T2" fmla="*/ 31754 w 31750"/>
              <a:gd name="T3" fmla="*/ 0 h 20319"/>
              <a:gd name="T4" fmla="*/ 0 60000 65536"/>
              <a:gd name="T5" fmla="*/ 0 60000 65536"/>
              <a:gd name="T6" fmla="*/ 0 w 31750"/>
              <a:gd name="T7" fmla="*/ 0 h 20319"/>
              <a:gd name="T8" fmla="*/ 31750 w 31750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19">
                <a:moveTo>
                  <a:pt x="0" y="20299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8" name="object 376"/>
          <p:cNvSpPr>
            <a:spLocks/>
          </p:cNvSpPr>
          <p:nvPr/>
        </p:nvSpPr>
        <p:spPr bwMode="auto">
          <a:xfrm>
            <a:off x="2025650" y="3162300"/>
            <a:ext cx="31750" cy="20638"/>
          </a:xfrm>
          <a:custGeom>
            <a:avLst/>
            <a:gdLst>
              <a:gd name="T0" fmla="*/ 0 w 31750"/>
              <a:gd name="T1" fmla="*/ 20973 h 20319"/>
              <a:gd name="T2" fmla="*/ 31754 w 31750"/>
              <a:gd name="T3" fmla="*/ 0 h 20319"/>
              <a:gd name="T4" fmla="*/ 0 60000 65536"/>
              <a:gd name="T5" fmla="*/ 0 60000 65536"/>
              <a:gd name="T6" fmla="*/ 0 w 31750"/>
              <a:gd name="T7" fmla="*/ 0 h 20319"/>
              <a:gd name="T8" fmla="*/ 31750 w 31750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19">
                <a:moveTo>
                  <a:pt x="0" y="20330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09" name="object 377"/>
          <p:cNvSpPr>
            <a:spLocks/>
          </p:cNvSpPr>
          <p:nvPr/>
        </p:nvSpPr>
        <p:spPr bwMode="auto">
          <a:xfrm>
            <a:off x="2081213" y="3127375"/>
            <a:ext cx="31750" cy="19050"/>
          </a:xfrm>
          <a:custGeom>
            <a:avLst/>
            <a:gdLst>
              <a:gd name="T0" fmla="*/ 0 w 31750"/>
              <a:gd name="T1" fmla="*/ 17870 h 20319"/>
              <a:gd name="T2" fmla="*/ 31741 w 31750"/>
              <a:gd name="T3" fmla="*/ 0 h 20319"/>
              <a:gd name="T4" fmla="*/ 0 60000 65536"/>
              <a:gd name="T5" fmla="*/ 0 60000 65536"/>
              <a:gd name="T6" fmla="*/ 0 w 31750"/>
              <a:gd name="T7" fmla="*/ 0 h 20319"/>
              <a:gd name="T8" fmla="*/ 31750 w 31750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19">
                <a:moveTo>
                  <a:pt x="0" y="20330"/>
                </a:moveTo>
                <a:lnTo>
                  <a:pt x="31741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0" name="object 378"/>
          <p:cNvSpPr>
            <a:spLocks/>
          </p:cNvSpPr>
          <p:nvPr/>
        </p:nvSpPr>
        <p:spPr bwMode="auto">
          <a:xfrm>
            <a:off x="2136775" y="3090863"/>
            <a:ext cx="31750" cy="20637"/>
          </a:xfrm>
          <a:custGeom>
            <a:avLst/>
            <a:gdLst>
              <a:gd name="T0" fmla="*/ 0 w 31750"/>
              <a:gd name="T1" fmla="*/ 20940 h 20319"/>
              <a:gd name="T2" fmla="*/ 31754 w 31750"/>
              <a:gd name="T3" fmla="*/ 0 h 20319"/>
              <a:gd name="T4" fmla="*/ 0 60000 65536"/>
              <a:gd name="T5" fmla="*/ 0 60000 65536"/>
              <a:gd name="T6" fmla="*/ 0 w 31750"/>
              <a:gd name="T7" fmla="*/ 0 h 20319"/>
              <a:gd name="T8" fmla="*/ 31750 w 31750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19">
                <a:moveTo>
                  <a:pt x="0" y="20299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1" name="object 379"/>
          <p:cNvSpPr>
            <a:spLocks/>
          </p:cNvSpPr>
          <p:nvPr/>
        </p:nvSpPr>
        <p:spPr bwMode="auto">
          <a:xfrm>
            <a:off x="2192338" y="3054350"/>
            <a:ext cx="33337" cy="20638"/>
          </a:xfrm>
          <a:custGeom>
            <a:avLst/>
            <a:gdLst>
              <a:gd name="T0" fmla="*/ 0 w 33019"/>
              <a:gd name="T1" fmla="*/ 20973 h 20319"/>
              <a:gd name="T2" fmla="*/ 33654 w 33019"/>
              <a:gd name="T3" fmla="*/ 0 h 20319"/>
              <a:gd name="T4" fmla="*/ 0 60000 65536"/>
              <a:gd name="T5" fmla="*/ 0 60000 65536"/>
              <a:gd name="T6" fmla="*/ 0 w 33019"/>
              <a:gd name="T7" fmla="*/ 0 h 20319"/>
              <a:gd name="T8" fmla="*/ 33019 w 33019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19" h="20319">
                <a:moveTo>
                  <a:pt x="0" y="20330"/>
                </a:moveTo>
                <a:lnTo>
                  <a:pt x="33015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2" name="object 380"/>
          <p:cNvSpPr>
            <a:spLocks/>
          </p:cNvSpPr>
          <p:nvPr/>
        </p:nvSpPr>
        <p:spPr bwMode="auto">
          <a:xfrm>
            <a:off x="2247900" y="3019425"/>
            <a:ext cx="31750" cy="19050"/>
          </a:xfrm>
          <a:custGeom>
            <a:avLst/>
            <a:gdLst>
              <a:gd name="T0" fmla="*/ 0 w 31750"/>
              <a:gd name="T1" fmla="*/ 17842 h 20319"/>
              <a:gd name="T2" fmla="*/ 31754 w 31750"/>
              <a:gd name="T3" fmla="*/ 0 h 20319"/>
              <a:gd name="T4" fmla="*/ 0 60000 65536"/>
              <a:gd name="T5" fmla="*/ 0 60000 65536"/>
              <a:gd name="T6" fmla="*/ 0 w 31750"/>
              <a:gd name="T7" fmla="*/ 0 h 20319"/>
              <a:gd name="T8" fmla="*/ 31750 w 31750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19">
                <a:moveTo>
                  <a:pt x="0" y="20299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3" name="object 381"/>
          <p:cNvSpPr>
            <a:spLocks/>
          </p:cNvSpPr>
          <p:nvPr/>
        </p:nvSpPr>
        <p:spPr bwMode="auto">
          <a:xfrm>
            <a:off x="2303463" y="2982913"/>
            <a:ext cx="31750" cy="20637"/>
          </a:xfrm>
          <a:custGeom>
            <a:avLst/>
            <a:gdLst>
              <a:gd name="T0" fmla="*/ 0 w 31750"/>
              <a:gd name="T1" fmla="*/ 20971 h 20319"/>
              <a:gd name="T2" fmla="*/ 31754 w 31750"/>
              <a:gd name="T3" fmla="*/ 0 h 20319"/>
              <a:gd name="T4" fmla="*/ 0 60000 65536"/>
              <a:gd name="T5" fmla="*/ 0 60000 65536"/>
              <a:gd name="T6" fmla="*/ 0 w 31750"/>
              <a:gd name="T7" fmla="*/ 0 h 20319"/>
              <a:gd name="T8" fmla="*/ 31750 w 31750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19">
                <a:moveTo>
                  <a:pt x="0" y="20330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4" name="object 382"/>
          <p:cNvSpPr>
            <a:spLocks/>
          </p:cNvSpPr>
          <p:nvPr/>
        </p:nvSpPr>
        <p:spPr bwMode="auto">
          <a:xfrm>
            <a:off x="2359025" y="2947988"/>
            <a:ext cx="31750" cy="20637"/>
          </a:xfrm>
          <a:custGeom>
            <a:avLst/>
            <a:gdLst>
              <a:gd name="T0" fmla="*/ 0 w 31750"/>
              <a:gd name="T1" fmla="*/ 20971 h 20319"/>
              <a:gd name="T2" fmla="*/ 31741 w 31750"/>
              <a:gd name="T3" fmla="*/ 0 h 20319"/>
              <a:gd name="T4" fmla="*/ 0 60000 65536"/>
              <a:gd name="T5" fmla="*/ 0 60000 65536"/>
              <a:gd name="T6" fmla="*/ 0 w 31750"/>
              <a:gd name="T7" fmla="*/ 0 h 20319"/>
              <a:gd name="T8" fmla="*/ 31750 w 31750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19">
                <a:moveTo>
                  <a:pt x="0" y="20330"/>
                </a:moveTo>
                <a:lnTo>
                  <a:pt x="31741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5" name="object 383"/>
          <p:cNvSpPr>
            <a:spLocks/>
          </p:cNvSpPr>
          <p:nvPr/>
        </p:nvSpPr>
        <p:spPr bwMode="auto">
          <a:xfrm>
            <a:off x="2416175" y="2911475"/>
            <a:ext cx="31750" cy="20638"/>
          </a:xfrm>
          <a:custGeom>
            <a:avLst/>
            <a:gdLst>
              <a:gd name="T0" fmla="*/ 0 w 31750"/>
              <a:gd name="T1" fmla="*/ 19719 h 21589"/>
              <a:gd name="T2" fmla="*/ 31754 w 31750"/>
              <a:gd name="T3" fmla="*/ 0 h 21589"/>
              <a:gd name="T4" fmla="*/ 0 60000 65536"/>
              <a:gd name="T5" fmla="*/ 0 60000 65536"/>
              <a:gd name="T6" fmla="*/ 0 w 31750"/>
              <a:gd name="T7" fmla="*/ 0 h 21589"/>
              <a:gd name="T8" fmla="*/ 31750 w 31750"/>
              <a:gd name="T9" fmla="*/ 21589 h 215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1589">
                <a:moveTo>
                  <a:pt x="0" y="21579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6" name="object 384"/>
          <p:cNvSpPr>
            <a:spLocks/>
          </p:cNvSpPr>
          <p:nvPr/>
        </p:nvSpPr>
        <p:spPr bwMode="auto">
          <a:xfrm>
            <a:off x="2471738" y="2874963"/>
            <a:ext cx="31750" cy="20637"/>
          </a:xfrm>
          <a:custGeom>
            <a:avLst/>
            <a:gdLst>
              <a:gd name="T0" fmla="*/ 0 w 31750"/>
              <a:gd name="T1" fmla="*/ 20971 h 20319"/>
              <a:gd name="T2" fmla="*/ 31754 w 31750"/>
              <a:gd name="T3" fmla="*/ 0 h 20319"/>
              <a:gd name="T4" fmla="*/ 0 60000 65536"/>
              <a:gd name="T5" fmla="*/ 0 60000 65536"/>
              <a:gd name="T6" fmla="*/ 0 w 31750"/>
              <a:gd name="T7" fmla="*/ 0 h 20319"/>
              <a:gd name="T8" fmla="*/ 31750 w 31750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19">
                <a:moveTo>
                  <a:pt x="0" y="20330"/>
                </a:moveTo>
                <a:lnTo>
                  <a:pt x="31754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7" name="object 385"/>
          <p:cNvSpPr>
            <a:spLocks/>
          </p:cNvSpPr>
          <p:nvPr/>
        </p:nvSpPr>
        <p:spPr bwMode="auto">
          <a:xfrm>
            <a:off x="2527300" y="2840038"/>
            <a:ext cx="31750" cy="20637"/>
          </a:xfrm>
          <a:custGeom>
            <a:avLst/>
            <a:gdLst>
              <a:gd name="T0" fmla="*/ 0 w 31750"/>
              <a:gd name="T1" fmla="*/ 20940 h 20319"/>
              <a:gd name="T2" fmla="*/ 31741 w 31750"/>
              <a:gd name="T3" fmla="*/ 0 h 20319"/>
              <a:gd name="T4" fmla="*/ 0 60000 65536"/>
              <a:gd name="T5" fmla="*/ 0 60000 65536"/>
              <a:gd name="T6" fmla="*/ 0 w 31750"/>
              <a:gd name="T7" fmla="*/ 0 h 20319"/>
              <a:gd name="T8" fmla="*/ 31750 w 31750"/>
              <a:gd name="T9" fmla="*/ 20319 h 20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20319">
                <a:moveTo>
                  <a:pt x="0" y="20299"/>
                </a:moveTo>
                <a:lnTo>
                  <a:pt x="31741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8" name="object 386"/>
          <p:cNvSpPr>
            <a:spLocks/>
          </p:cNvSpPr>
          <p:nvPr/>
        </p:nvSpPr>
        <p:spPr bwMode="auto">
          <a:xfrm>
            <a:off x="2582863" y="2819400"/>
            <a:ext cx="7937" cy="4763"/>
          </a:xfrm>
          <a:custGeom>
            <a:avLst/>
            <a:gdLst>
              <a:gd name="T0" fmla="*/ 0 w 7619"/>
              <a:gd name="T1" fmla="*/ 4474 h 5080"/>
              <a:gd name="T2" fmla="*/ 8268 w 7619"/>
              <a:gd name="T3" fmla="*/ 0 h 5080"/>
              <a:gd name="T4" fmla="*/ 0 60000 65536"/>
              <a:gd name="T5" fmla="*/ 0 60000 65536"/>
              <a:gd name="T6" fmla="*/ 0 w 7619"/>
              <a:gd name="T7" fmla="*/ 0 h 5080"/>
              <a:gd name="T8" fmla="*/ 7619 w 7619"/>
              <a:gd name="T9" fmla="*/ 5080 h 5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19" h="5080">
                <a:moveTo>
                  <a:pt x="0" y="5090"/>
                </a:moveTo>
                <a:lnTo>
                  <a:pt x="7619" y="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19" name="object 387"/>
          <p:cNvSpPr>
            <a:spLocks/>
          </p:cNvSpPr>
          <p:nvPr/>
        </p:nvSpPr>
        <p:spPr bwMode="auto">
          <a:xfrm>
            <a:off x="1524000" y="3505200"/>
            <a:ext cx="38100" cy="3175"/>
          </a:xfrm>
          <a:custGeom>
            <a:avLst/>
            <a:gdLst>
              <a:gd name="T0" fmla="*/ 0 w 38100"/>
              <a:gd name="T1" fmla="*/ 0 h 2539"/>
              <a:gd name="T2" fmla="*/ 38099 w 38100"/>
              <a:gd name="T3" fmla="*/ 3954 h 2539"/>
              <a:gd name="T4" fmla="*/ 0 60000 65536"/>
              <a:gd name="T5" fmla="*/ 0 60000 65536"/>
              <a:gd name="T6" fmla="*/ 0 w 38100"/>
              <a:gd name="T7" fmla="*/ 0 h 2539"/>
              <a:gd name="T8" fmla="*/ 38100 w 3810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2539">
                <a:moveTo>
                  <a:pt x="0" y="0"/>
                </a:moveTo>
                <a:lnTo>
                  <a:pt x="38099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0" name="object 388"/>
          <p:cNvSpPr>
            <a:spLocks/>
          </p:cNvSpPr>
          <p:nvPr/>
        </p:nvSpPr>
        <p:spPr bwMode="auto">
          <a:xfrm>
            <a:off x="1590675" y="3508375"/>
            <a:ext cx="38100" cy="3175"/>
          </a:xfrm>
          <a:custGeom>
            <a:avLst/>
            <a:gdLst>
              <a:gd name="T0" fmla="*/ 0 w 38100"/>
              <a:gd name="T1" fmla="*/ 0 h 2539"/>
              <a:gd name="T2" fmla="*/ 38099 w 38100"/>
              <a:gd name="T3" fmla="*/ 3954 h 2539"/>
              <a:gd name="T4" fmla="*/ 0 60000 65536"/>
              <a:gd name="T5" fmla="*/ 0 60000 65536"/>
              <a:gd name="T6" fmla="*/ 0 w 38100"/>
              <a:gd name="T7" fmla="*/ 0 h 2539"/>
              <a:gd name="T8" fmla="*/ 38100 w 3810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2539">
                <a:moveTo>
                  <a:pt x="0" y="0"/>
                </a:moveTo>
                <a:lnTo>
                  <a:pt x="38099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1" name="object 389"/>
          <p:cNvSpPr>
            <a:spLocks/>
          </p:cNvSpPr>
          <p:nvPr/>
        </p:nvSpPr>
        <p:spPr bwMode="auto">
          <a:xfrm>
            <a:off x="1655763" y="3514725"/>
            <a:ext cx="38100" cy="1588"/>
          </a:xfrm>
          <a:custGeom>
            <a:avLst/>
            <a:gdLst>
              <a:gd name="T0" fmla="*/ 0 w 38100"/>
              <a:gd name="T1" fmla="*/ 0 h 2539"/>
              <a:gd name="T2" fmla="*/ 38099 w 38100"/>
              <a:gd name="T3" fmla="*/ 989 h 2539"/>
              <a:gd name="T4" fmla="*/ 0 60000 65536"/>
              <a:gd name="T5" fmla="*/ 0 60000 65536"/>
              <a:gd name="T6" fmla="*/ 0 w 38100"/>
              <a:gd name="T7" fmla="*/ 0 h 2539"/>
              <a:gd name="T8" fmla="*/ 38100 w 3810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2539">
                <a:moveTo>
                  <a:pt x="0" y="0"/>
                </a:moveTo>
                <a:lnTo>
                  <a:pt x="38099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2" name="object 390"/>
          <p:cNvSpPr>
            <a:spLocks/>
          </p:cNvSpPr>
          <p:nvPr/>
        </p:nvSpPr>
        <p:spPr bwMode="auto">
          <a:xfrm>
            <a:off x="1722438" y="3519488"/>
            <a:ext cx="38100" cy="3175"/>
          </a:xfrm>
          <a:custGeom>
            <a:avLst/>
            <a:gdLst>
              <a:gd name="T0" fmla="*/ 0 w 38100"/>
              <a:gd name="T1" fmla="*/ 0 h 3175"/>
              <a:gd name="T2" fmla="*/ 38099 w 38100"/>
              <a:gd name="T3" fmla="*/ 2560 h 3175"/>
              <a:gd name="T4" fmla="*/ 0 60000 65536"/>
              <a:gd name="T5" fmla="*/ 0 60000 65536"/>
              <a:gd name="T6" fmla="*/ 0 w 38100"/>
              <a:gd name="T7" fmla="*/ 0 h 3175"/>
              <a:gd name="T8" fmla="*/ 38100 w 38100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3175">
                <a:moveTo>
                  <a:pt x="0" y="0"/>
                </a:moveTo>
                <a:lnTo>
                  <a:pt x="38099" y="256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3" name="object 391"/>
          <p:cNvSpPr>
            <a:spLocks/>
          </p:cNvSpPr>
          <p:nvPr/>
        </p:nvSpPr>
        <p:spPr bwMode="auto">
          <a:xfrm>
            <a:off x="1787525" y="3522663"/>
            <a:ext cx="38100" cy="3175"/>
          </a:xfrm>
          <a:custGeom>
            <a:avLst/>
            <a:gdLst>
              <a:gd name="T0" fmla="*/ 0 w 38100"/>
              <a:gd name="T1" fmla="*/ 0 h 3175"/>
              <a:gd name="T2" fmla="*/ 38099 w 38100"/>
              <a:gd name="T3" fmla="*/ 2560 h 3175"/>
              <a:gd name="T4" fmla="*/ 0 60000 65536"/>
              <a:gd name="T5" fmla="*/ 0 60000 65536"/>
              <a:gd name="T6" fmla="*/ 0 w 38100"/>
              <a:gd name="T7" fmla="*/ 0 h 3175"/>
              <a:gd name="T8" fmla="*/ 38100 w 38100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3175">
                <a:moveTo>
                  <a:pt x="0" y="0"/>
                </a:moveTo>
                <a:lnTo>
                  <a:pt x="38099" y="256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4" name="object 392"/>
          <p:cNvSpPr>
            <a:spLocks/>
          </p:cNvSpPr>
          <p:nvPr/>
        </p:nvSpPr>
        <p:spPr bwMode="auto">
          <a:xfrm>
            <a:off x="1854200" y="3527425"/>
            <a:ext cx="38100" cy="3175"/>
          </a:xfrm>
          <a:custGeom>
            <a:avLst/>
            <a:gdLst>
              <a:gd name="T0" fmla="*/ 0 w 38100"/>
              <a:gd name="T1" fmla="*/ 0 h 3175"/>
              <a:gd name="T2" fmla="*/ 38099 w 38100"/>
              <a:gd name="T3" fmla="*/ 2560 h 3175"/>
              <a:gd name="T4" fmla="*/ 0 60000 65536"/>
              <a:gd name="T5" fmla="*/ 0 60000 65536"/>
              <a:gd name="T6" fmla="*/ 0 w 38100"/>
              <a:gd name="T7" fmla="*/ 0 h 3175"/>
              <a:gd name="T8" fmla="*/ 38100 w 38100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3175">
                <a:moveTo>
                  <a:pt x="0" y="0"/>
                </a:moveTo>
                <a:lnTo>
                  <a:pt x="38099" y="256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5" name="object 393"/>
          <p:cNvSpPr>
            <a:spLocks/>
          </p:cNvSpPr>
          <p:nvPr/>
        </p:nvSpPr>
        <p:spPr bwMode="auto">
          <a:xfrm>
            <a:off x="1920875" y="3532188"/>
            <a:ext cx="38100" cy="1587"/>
          </a:xfrm>
          <a:custGeom>
            <a:avLst/>
            <a:gdLst>
              <a:gd name="T0" fmla="*/ 0 w 38100"/>
              <a:gd name="T1" fmla="*/ 0 h 2539"/>
              <a:gd name="T2" fmla="*/ 38099 w 38100"/>
              <a:gd name="T3" fmla="*/ 988 h 2539"/>
              <a:gd name="T4" fmla="*/ 0 60000 65536"/>
              <a:gd name="T5" fmla="*/ 0 60000 65536"/>
              <a:gd name="T6" fmla="*/ 0 w 38100"/>
              <a:gd name="T7" fmla="*/ 0 h 2539"/>
              <a:gd name="T8" fmla="*/ 38100 w 3810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2539">
                <a:moveTo>
                  <a:pt x="0" y="0"/>
                </a:moveTo>
                <a:lnTo>
                  <a:pt x="38099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6" name="object 394"/>
          <p:cNvSpPr>
            <a:spLocks/>
          </p:cNvSpPr>
          <p:nvPr/>
        </p:nvSpPr>
        <p:spPr bwMode="auto">
          <a:xfrm>
            <a:off x="1985963" y="3535363"/>
            <a:ext cx="38100" cy="3175"/>
          </a:xfrm>
          <a:custGeom>
            <a:avLst/>
            <a:gdLst>
              <a:gd name="T0" fmla="*/ 0 w 38100"/>
              <a:gd name="T1" fmla="*/ 0 h 2539"/>
              <a:gd name="T2" fmla="*/ 38099 w 38100"/>
              <a:gd name="T3" fmla="*/ 3954 h 2539"/>
              <a:gd name="T4" fmla="*/ 0 60000 65536"/>
              <a:gd name="T5" fmla="*/ 0 60000 65536"/>
              <a:gd name="T6" fmla="*/ 0 w 38100"/>
              <a:gd name="T7" fmla="*/ 0 h 2539"/>
              <a:gd name="T8" fmla="*/ 38100 w 3810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2539">
                <a:moveTo>
                  <a:pt x="0" y="0"/>
                </a:moveTo>
                <a:lnTo>
                  <a:pt x="38099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7" name="object 395"/>
          <p:cNvSpPr>
            <a:spLocks/>
          </p:cNvSpPr>
          <p:nvPr/>
        </p:nvSpPr>
        <p:spPr bwMode="auto">
          <a:xfrm>
            <a:off x="2052638" y="3540125"/>
            <a:ext cx="38100" cy="3175"/>
          </a:xfrm>
          <a:custGeom>
            <a:avLst/>
            <a:gdLst>
              <a:gd name="T0" fmla="*/ 0 w 38100"/>
              <a:gd name="T1" fmla="*/ 0 h 2539"/>
              <a:gd name="T2" fmla="*/ 38099 w 38100"/>
              <a:gd name="T3" fmla="*/ 3954 h 2539"/>
              <a:gd name="T4" fmla="*/ 0 60000 65536"/>
              <a:gd name="T5" fmla="*/ 0 60000 65536"/>
              <a:gd name="T6" fmla="*/ 0 w 38100"/>
              <a:gd name="T7" fmla="*/ 0 h 2539"/>
              <a:gd name="T8" fmla="*/ 38100 w 3810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2539">
                <a:moveTo>
                  <a:pt x="0" y="0"/>
                </a:moveTo>
                <a:lnTo>
                  <a:pt x="38099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8" name="object 396"/>
          <p:cNvSpPr>
            <a:spLocks/>
          </p:cNvSpPr>
          <p:nvPr/>
        </p:nvSpPr>
        <p:spPr bwMode="auto">
          <a:xfrm>
            <a:off x="2117725" y="3544888"/>
            <a:ext cx="38100" cy="1587"/>
          </a:xfrm>
          <a:custGeom>
            <a:avLst/>
            <a:gdLst>
              <a:gd name="T0" fmla="*/ 0 w 38100"/>
              <a:gd name="T1" fmla="*/ 0 h 2539"/>
              <a:gd name="T2" fmla="*/ 38099 w 38100"/>
              <a:gd name="T3" fmla="*/ 988 h 2539"/>
              <a:gd name="T4" fmla="*/ 0 60000 65536"/>
              <a:gd name="T5" fmla="*/ 0 60000 65536"/>
              <a:gd name="T6" fmla="*/ 0 w 38100"/>
              <a:gd name="T7" fmla="*/ 0 h 2539"/>
              <a:gd name="T8" fmla="*/ 38100 w 3810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2539">
                <a:moveTo>
                  <a:pt x="0" y="0"/>
                </a:moveTo>
                <a:lnTo>
                  <a:pt x="38099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29" name="object 397"/>
          <p:cNvSpPr>
            <a:spLocks/>
          </p:cNvSpPr>
          <p:nvPr/>
        </p:nvSpPr>
        <p:spPr bwMode="auto">
          <a:xfrm>
            <a:off x="2184400" y="3549650"/>
            <a:ext cx="38100" cy="3175"/>
          </a:xfrm>
          <a:custGeom>
            <a:avLst/>
            <a:gdLst>
              <a:gd name="T0" fmla="*/ 0 w 38100"/>
              <a:gd name="T1" fmla="*/ 0 h 3175"/>
              <a:gd name="T2" fmla="*/ 38099 w 38100"/>
              <a:gd name="T3" fmla="*/ 2560 h 3175"/>
              <a:gd name="T4" fmla="*/ 0 60000 65536"/>
              <a:gd name="T5" fmla="*/ 0 60000 65536"/>
              <a:gd name="T6" fmla="*/ 0 w 38100"/>
              <a:gd name="T7" fmla="*/ 0 h 3175"/>
              <a:gd name="T8" fmla="*/ 38100 w 38100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3175">
                <a:moveTo>
                  <a:pt x="0" y="0"/>
                </a:moveTo>
                <a:lnTo>
                  <a:pt x="38099" y="256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0" name="object 398"/>
          <p:cNvSpPr>
            <a:spLocks/>
          </p:cNvSpPr>
          <p:nvPr/>
        </p:nvSpPr>
        <p:spPr bwMode="auto">
          <a:xfrm>
            <a:off x="2251075" y="3552825"/>
            <a:ext cx="38100" cy="3175"/>
          </a:xfrm>
          <a:custGeom>
            <a:avLst/>
            <a:gdLst>
              <a:gd name="T0" fmla="*/ 0 w 36830"/>
              <a:gd name="T1" fmla="*/ 0 h 3175"/>
              <a:gd name="T2" fmla="*/ 39409 w 36830"/>
              <a:gd name="T3" fmla="*/ 2560 h 3175"/>
              <a:gd name="T4" fmla="*/ 0 60000 65536"/>
              <a:gd name="T5" fmla="*/ 0 60000 65536"/>
              <a:gd name="T6" fmla="*/ 0 w 36830"/>
              <a:gd name="T7" fmla="*/ 0 h 3175"/>
              <a:gd name="T8" fmla="*/ 36830 w 36830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30" h="3175">
                <a:moveTo>
                  <a:pt x="0" y="0"/>
                </a:moveTo>
                <a:lnTo>
                  <a:pt x="36825" y="256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1" name="object 399"/>
          <p:cNvSpPr>
            <a:spLocks/>
          </p:cNvSpPr>
          <p:nvPr/>
        </p:nvSpPr>
        <p:spPr bwMode="auto">
          <a:xfrm>
            <a:off x="2316163" y="3557588"/>
            <a:ext cx="38100" cy="3175"/>
          </a:xfrm>
          <a:custGeom>
            <a:avLst/>
            <a:gdLst>
              <a:gd name="T0" fmla="*/ 0 w 38100"/>
              <a:gd name="T1" fmla="*/ 0 h 3175"/>
              <a:gd name="T2" fmla="*/ 38099 w 38100"/>
              <a:gd name="T3" fmla="*/ 2560 h 3175"/>
              <a:gd name="T4" fmla="*/ 0 60000 65536"/>
              <a:gd name="T5" fmla="*/ 0 60000 65536"/>
              <a:gd name="T6" fmla="*/ 0 w 38100"/>
              <a:gd name="T7" fmla="*/ 0 h 3175"/>
              <a:gd name="T8" fmla="*/ 38100 w 38100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3175">
                <a:moveTo>
                  <a:pt x="0" y="0"/>
                </a:moveTo>
                <a:lnTo>
                  <a:pt x="38099" y="256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2" name="object 400"/>
          <p:cNvSpPr>
            <a:spLocks/>
          </p:cNvSpPr>
          <p:nvPr/>
        </p:nvSpPr>
        <p:spPr bwMode="auto">
          <a:xfrm>
            <a:off x="2384425" y="3562350"/>
            <a:ext cx="36513" cy="3175"/>
          </a:xfrm>
          <a:custGeom>
            <a:avLst/>
            <a:gdLst>
              <a:gd name="T0" fmla="*/ 0 w 36830"/>
              <a:gd name="T1" fmla="*/ 0 h 2539"/>
              <a:gd name="T2" fmla="*/ 36207 w 36830"/>
              <a:gd name="T3" fmla="*/ 3954 h 2539"/>
              <a:gd name="T4" fmla="*/ 0 60000 65536"/>
              <a:gd name="T5" fmla="*/ 0 60000 65536"/>
              <a:gd name="T6" fmla="*/ 0 w 36830"/>
              <a:gd name="T7" fmla="*/ 0 h 2539"/>
              <a:gd name="T8" fmla="*/ 36830 w 3683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30" h="2539">
                <a:moveTo>
                  <a:pt x="0" y="0"/>
                </a:moveTo>
                <a:lnTo>
                  <a:pt x="36838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3" name="object 401"/>
          <p:cNvSpPr>
            <a:spLocks/>
          </p:cNvSpPr>
          <p:nvPr/>
        </p:nvSpPr>
        <p:spPr bwMode="auto">
          <a:xfrm>
            <a:off x="2447925" y="3567113"/>
            <a:ext cx="38100" cy="3175"/>
          </a:xfrm>
          <a:custGeom>
            <a:avLst/>
            <a:gdLst>
              <a:gd name="T0" fmla="*/ 0 w 38100"/>
              <a:gd name="T1" fmla="*/ 0 h 2539"/>
              <a:gd name="T2" fmla="*/ 38099 w 38100"/>
              <a:gd name="T3" fmla="*/ 3954 h 2539"/>
              <a:gd name="T4" fmla="*/ 0 60000 65536"/>
              <a:gd name="T5" fmla="*/ 0 60000 65536"/>
              <a:gd name="T6" fmla="*/ 0 w 38100"/>
              <a:gd name="T7" fmla="*/ 0 h 2539"/>
              <a:gd name="T8" fmla="*/ 38100 w 3810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100" h="2539">
                <a:moveTo>
                  <a:pt x="0" y="0"/>
                </a:moveTo>
                <a:lnTo>
                  <a:pt x="38099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4" name="object 402"/>
          <p:cNvSpPr>
            <a:spLocks/>
          </p:cNvSpPr>
          <p:nvPr/>
        </p:nvSpPr>
        <p:spPr bwMode="auto">
          <a:xfrm>
            <a:off x="2516188" y="3571875"/>
            <a:ext cx="36512" cy="1588"/>
          </a:xfrm>
          <a:custGeom>
            <a:avLst/>
            <a:gdLst>
              <a:gd name="T0" fmla="*/ 0 w 36830"/>
              <a:gd name="T1" fmla="*/ 0 h 2539"/>
              <a:gd name="T2" fmla="*/ 36192 w 36830"/>
              <a:gd name="T3" fmla="*/ 989 h 2539"/>
              <a:gd name="T4" fmla="*/ 0 60000 65536"/>
              <a:gd name="T5" fmla="*/ 0 60000 65536"/>
              <a:gd name="T6" fmla="*/ 0 w 36830"/>
              <a:gd name="T7" fmla="*/ 0 h 2539"/>
              <a:gd name="T8" fmla="*/ 36830 w 3683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30" h="2539">
                <a:moveTo>
                  <a:pt x="0" y="0"/>
                </a:moveTo>
                <a:lnTo>
                  <a:pt x="36825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5" name="object 403"/>
          <p:cNvSpPr>
            <a:spLocks/>
          </p:cNvSpPr>
          <p:nvPr/>
        </p:nvSpPr>
        <p:spPr bwMode="auto">
          <a:xfrm>
            <a:off x="2581275" y="3575050"/>
            <a:ext cx="38100" cy="3175"/>
          </a:xfrm>
          <a:custGeom>
            <a:avLst/>
            <a:gdLst>
              <a:gd name="T0" fmla="*/ 0 w 36830"/>
              <a:gd name="T1" fmla="*/ 0 h 2539"/>
              <a:gd name="T2" fmla="*/ 39422 w 36830"/>
              <a:gd name="T3" fmla="*/ 3954 h 2539"/>
              <a:gd name="T4" fmla="*/ 0 60000 65536"/>
              <a:gd name="T5" fmla="*/ 0 60000 65536"/>
              <a:gd name="T6" fmla="*/ 0 w 36830"/>
              <a:gd name="T7" fmla="*/ 0 h 2539"/>
              <a:gd name="T8" fmla="*/ 36830 w 36830"/>
              <a:gd name="T9" fmla="*/ 2539 h 25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830" h="2539">
                <a:moveTo>
                  <a:pt x="0" y="0"/>
                </a:moveTo>
                <a:lnTo>
                  <a:pt x="36838" y="252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6" name="object 404"/>
          <p:cNvSpPr>
            <a:spLocks/>
          </p:cNvSpPr>
          <p:nvPr/>
        </p:nvSpPr>
        <p:spPr bwMode="auto">
          <a:xfrm>
            <a:off x="2647950" y="3579813"/>
            <a:ext cx="19050" cy="1587"/>
          </a:xfrm>
          <a:custGeom>
            <a:avLst/>
            <a:gdLst>
              <a:gd name="T0" fmla="*/ 0 w 19050"/>
              <a:gd name="T1" fmla="*/ 0 h 1270"/>
              <a:gd name="T2" fmla="*/ 19049 w 19050"/>
              <a:gd name="T3" fmla="*/ 1998 h 1270"/>
              <a:gd name="T4" fmla="*/ 0 60000 65536"/>
              <a:gd name="T5" fmla="*/ 0 60000 65536"/>
              <a:gd name="T6" fmla="*/ 0 w 19050"/>
              <a:gd name="T7" fmla="*/ 0 h 1270"/>
              <a:gd name="T8" fmla="*/ 19050 w 19050"/>
              <a:gd name="T9" fmla="*/ 1270 h 12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050" h="1270">
                <a:moveTo>
                  <a:pt x="0" y="0"/>
                </a:moveTo>
                <a:lnTo>
                  <a:pt x="19049" y="128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7" name="object 405"/>
          <p:cNvSpPr>
            <a:spLocks/>
          </p:cNvSpPr>
          <p:nvPr/>
        </p:nvSpPr>
        <p:spPr bwMode="auto">
          <a:xfrm>
            <a:off x="1524000" y="3505200"/>
            <a:ext cx="34925" cy="15875"/>
          </a:xfrm>
          <a:custGeom>
            <a:avLst/>
            <a:gdLst>
              <a:gd name="T0" fmla="*/ 0 w 34290"/>
              <a:gd name="T1" fmla="*/ 0 h 15239"/>
              <a:gd name="T2" fmla="*/ 35571 w 34290"/>
              <a:gd name="T3" fmla="*/ 16538 h 15239"/>
              <a:gd name="T4" fmla="*/ 0 60000 65536"/>
              <a:gd name="T5" fmla="*/ 0 60000 65536"/>
              <a:gd name="T6" fmla="*/ 0 w 34290"/>
              <a:gd name="T7" fmla="*/ 0 h 15239"/>
              <a:gd name="T8" fmla="*/ 34290 w 34290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90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8" name="object 406"/>
          <p:cNvSpPr>
            <a:spLocks/>
          </p:cNvSpPr>
          <p:nvPr/>
        </p:nvSpPr>
        <p:spPr bwMode="auto">
          <a:xfrm>
            <a:off x="1584325" y="3532188"/>
            <a:ext cx="34925" cy="14287"/>
          </a:xfrm>
          <a:custGeom>
            <a:avLst/>
            <a:gdLst>
              <a:gd name="T0" fmla="*/ 0 w 34290"/>
              <a:gd name="T1" fmla="*/ 0 h 13970"/>
              <a:gd name="T2" fmla="*/ 35571 w 34290"/>
              <a:gd name="T3" fmla="*/ 14600 h 13970"/>
              <a:gd name="T4" fmla="*/ 0 60000 65536"/>
              <a:gd name="T5" fmla="*/ 0 60000 65536"/>
              <a:gd name="T6" fmla="*/ 0 w 34290"/>
              <a:gd name="T7" fmla="*/ 0 h 13970"/>
              <a:gd name="T8" fmla="*/ 34290 w 3429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90" h="13970">
                <a:moveTo>
                  <a:pt x="0" y="0"/>
                </a:moveTo>
                <a:lnTo>
                  <a:pt x="34289" y="1395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39" name="object 407"/>
          <p:cNvSpPr>
            <a:spLocks/>
          </p:cNvSpPr>
          <p:nvPr/>
        </p:nvSpPr>
        <p:spPr bwMode="auto">
          <a:xfrm>
            <a:off x="1646238" y="3557588"/>
            <a:ext cx="33337" cy="14287"/>
          </a:xfrm>
          <a:custGeom>
            <a:avLst/>
            <a:gdLst>
              <a:gd name="T0" fmla="*/ 0 w 34289"/>
              <a:gd name="T1" fmla="*/ 0 h 15239"/>
              <a:gd name="T2" fmla="*/ 32411 w 34289"/>
              <a:gd name="T3" fmla="*/ 13394 h 15239"/>
              <a:gd name="T4" fmla="*/ 0 60000 65536"/>
              <a:gd name="T5" fmla="*/ 0 60000 65536"/>
              <a:gd name="T6" fmla="*/ 0 w 34289"/>
              <a:gd name="T7" fmla="*/ 0 h 15239"/>
              <a:gd name="T8" fmla="*/ 34289 w 34289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0" name="object 408"/>
          <p:cNvSpPr>
            <a:spLocks/>
          </p:cNvSpPr>
          <p:nvPr/>
        </p:nvSpPr>
        <p:spPr bwMode="auto">
          <a:xfrm>
            <a:off x="1706563" y="3584575"/>
            <a:ext cx="34925" cy="14288"/>
          </a:xfrm>
          <a:custGeom>
            <a:avLst/>
            <a:gdLst>
              <a:gd name="T0" fmla="*/ 0 w 34289"/>
              <a:gd name="T1" fmla="*/ 0 h 15239"/>
              <a:gd name="T2" fmla="*/ 35573 w 34289"/>
              <a:gd name="T3" fmla="*/ 13396 h 15239"/>
              <a:gd name="T4" fmla="*/ 0 60000 65536"/>
              <a:gd name="T5" fmla="*/ 0 60000 65536"/>
              <a:gd name="T6" fmla="*/ 0 w 34289"/>
              <a:gd name="T7" fmla="*/ 0 h 15239"/>
              <a:gd name="T8" fmla="*/ 34289 w 34289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1" name="object 409"/>
          <p:cNvSpPr>
            <a:spLocks/>
          </p:cNvSpPr>
          <p:nvPr/>
        </p:nvSpPr>
        <p:spPr bwMode="auto">
          <a:xfrm>
            <a:off x="1768475" y="3609975"/>
            <a:ext cx="33338" cy="14288"/>
          </a:xfrm>
          <a:custGeom>
            <a:avLst/>
            <a:gdLst>
              <a:gd name="T0" fmla="*/ 0 w 34289"/>
              <a:gd name="T1" fmla="*/ 0 h 15239"/>
              <a:gd name="T2" fmla="*/ 32413 w 34289"/>
              <a:gd name="T3" fmla="*/ 13396 h 15239"/>
              <a:gd name="T4" fmla="*/ 0 60000 65536"/>
              <a:gd name="T5" fmla="*/ 0 60000 65536"/>
              <a:gd name="T6" fmla="*/ 0 w 34289"/>
              <a:gd name="T7" fmla="*/ 0 h 15239"/>
              <a:gd name="T8" fmla="*/ 34289 w 34289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2" name="object 410"/>
          <p:cNvSpPr>
            <a:spLocks/>
          </p:cNvSpPr>
          <p:nvPr/>
        </p:nvSpPr>
        <p:spPr bwMode="auto">
          <a:xfrm>
            <a:off x="1828800" y="3635375"/>
            <a:ext cx="34925" cy="15875"/>
          </a:xfrm>
          <a:custGeom>
            <a:avLst/>
            <a:gdLst>
              <a:gd name="T0" fmla="*/ 0 w 34289"/>
              <a:gd name="T1" fmla="*/ 0 h 15239"/>
              <a:gd name="T2" fmla="*/ 35573 w 34289"/>
              <a:gd name="T3" fmla="*/ 16538 h 15239"/>
              <a:gd name="T4" fmla="*/ 0 60000 65536"/>
              <a:gd name="T5" fmla="*/ 0 60000 65536"/>
              <a:gd name="T6" fmla="*/ 0 w 34289"/>
              <a:gd name="T7" fmla="*/ 0 h 15239"/>
              <a:gd name="T8" fmla="*/ 34289 w 34289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3" name="object 411"/>
          <p:cNvSpPr>
            <a:spLocks/>
          </p:cNvSpPr>
          <p:nvPr/>
        </p:nvSpPr>
        <p:spPr bwMode="auto">
          <a:xfrm>
            <a:off x="1889125" y="3660775"/>
            <a:ext cx="34925" cy="15875"/>
          </a:xfrm>
          <a:custGeom>
            <a:avLst/>
            <a:gdLst>
              <a:gd name="T0" fmla="*/ 0 w 34289"/>
              <a:gd name="T1" fmla="*/ 0 h 15239"/>
              <a:gd name="T2" fmla="*/ 35573 w 34289"/>
              <a:gd name="T3" fmla="*/ 16538 h 15239"/>
              <a:gd name="T4" fmla="*/ 0 60000 65536"/>
              <a:gd name="T5" fmla="*/ 0 60000 65536"/>
              <a:gd name="T6" fmla="*/ 0 w 34289"/>
              <a:gd name="T7" fmla="*/ 0 h 15239"/>
              <a:gd name="T8" fmla="*/ 34289 w 34289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4" name="object 412"/>
          <p:cNvSpPr>
            <a:spLocks/>
          </p:cNvSpPr>
          <p:nvPr/>
        </p:nvSpPr>
        <p:spPr bwMode="auto">
          <a:xfrm>
            <a:off x="1951038" y="3687763"/>
            <a:ext cx="33337" cy="15875"/>
          </a:xfrm>
          <a:custGeom>
            <a:avLst/>
            <a:gdLst>
              <a:gd name="T0" fmla="*/ 0 w 34289"/>
              <a:gd name="T1" fmla="*/ 0 h 15239"/>
              <a:gd name="T2" fmla="*/ 32411 w 34289"/>
              <a:gd name="T3" fmla="*/ 16538 h 15239"/>
              <a:gd name="T4" fmla="*/ 0 60000 65536"/>
              <a:gd name="T5" fmla="*/ 0 60000 65536"/>
              <a:gd name="T6" fmla="*/ 0 w 34289"/>
              <a:gd name="T7" fmla="*/ 0 h 15239"/>
              <a:gd name="T8" fmla="*/ 34289 w 34289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5" name="object 413"/>
          <p:cNvSpPr>
            <a:spLocks/>
          </p:cNvSpPr>
          <p:nvPr/>
        </p:nvSpPr>
        <p:spPr bwMode="auto">
          <a:xfrm>
            <a:off x="2009775" y="3714750"/>
            <a:ext cx="36513" cy="14288"/>
          </a:xfrm>
          <a:custGeom>
            <a:avLst/>
            <a:gdLst>
              <a:gd name="T0" fmla="*/ 0 w 35560"/>
              <a:gd name="T1" fmla="*/ 0 h 13970"/>
              <a:gd name="T2" fmla="*/ 37496 w 35560"/>
              <a:gd name="T3" fmla="*/ 14602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64" y="1395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6" name="object 414"/>
          <p:cNvSpPr>
            <a:spLocks/>
          </p:cNvSpPr>
          <p:nvPr/>
        </p:nvSpPr>
        <p:spPr bwMode="auto">
          <a:xfrm>
            <a:off x="2071688" y="3740150"/>
            <a:ext cx="34925" cy="15875"/>
          </a:xfrm>
          <a:custGeom>
            <a:avLst/>
            <a:gdLst>
              <a:gd name="T0" fmla="*/ 0 w 35560"/>
              <a:gd name="T1" fmla="*/ 0 h 15239"/>
              <a:gd name="T2" fmla="*/ 34305 w 35560"/>
              <a:gd name="T3" fmla="*/ 16538 h 15239"/>
              <a:gd name="T4" fmla="*/ 0 60000 65536"/>
              <a:gd name="T5" fmla="*/ 0 60000 65536"/>
              <a:gd name="T6" fmla="*/ 0 w 35560"/>
              <a:gd name="T7" fmla="*/ 0 h 15239"/>
              <a:gd name="T8" fmla="*/ 35560 w 35560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5239">
                <a:moveTo>
                  <a:pt x="0" y="0"/>
                </a:moveTo>
                <a:lnTo>
                  <a:pt x="35564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7" name="object 415"/>
          <p:cNvSpPr>
            <a:spLocks/>
          </p:cNvSpPr>
          <p:nvPr/>
        </p:nvSpPr>
        <p:spPr bwMode="auto">
          <a:xfrm>
            <a:off x="2132013" y="3767138"/>
            <a:ext cx="36512" cy="14287"/>
          </a:xfrm>
          <a:custGeom>
            <a:avLst/>
            <a:gdLst>
              <a:gd name="T0" fmla="*/ 0 w 35560"/>
              <a:gd name="T1" fmla="*/ 0 h 14604"/>
              <a:gd name="T2" fmla="*/ 37494 w 35560"/>
              <a:gd name="T3" fmla="*/ 13389 h 14604"/>
              <a:gd name="T4" fmla="*/ 0 60000 65536"/>
              <a:gd name="T5" fmla="*/ 0 60000 65536"/>
              <a:gd name="T6" fmla="*/ 0 w 35560"/>
              <a:gd name="T7" fmla="*/ 0 h 14604"/>
              <a:gd name="T8" fmla="*/ 35560 w 35560"/>
              <a:gd name="T9" fmla="*/ 14604 h 146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4604">
                <a:moveTo>
                  <a:pt x="0" y="0"/>
                </a:moveTo>
                <a:lnTo>
                  <a:pt x="35564" y="13990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8" name="object 416"/>
          <p:cNvSpPr>
            <a:spLocks/>
          </p:cNvSpPr>
          <p:nvPr/>
        </p:nvSpPr>
        <p:spPr bwMode="auto">
          <a:xfrm>
            <a:off x="2193925" y="3792538"/>
            <a:ext cx="34925" cy="14287"/>
          </a:xfrm>
          <a:custGeom>
            <a:avLst/>
            <a:gdLst>
              <a:gd name="T0" fmla="*/ 0 w 35560"/>
              <a:gd name="T1" fmla="*/ 0 h 15239"/>
              <a:gd name="T2" fmla="*/ 34305 w 35560"/>
              <a:gd name="T3" fmla="*/ 13394 h 15239"/>
              <a:gd name="T4" fmla="*/ 0 60000 65536"/>
              <a:gd name="T5" fmla="*/ 0 60000 65536"/>
              <a:gd name="T6" fmla="*/ 0 w 35560"/>
              <a:gd name="T7" fmla="*/ 0 h 15239"/>
              <a:gd name="T8" fmla="*/ 35560 w 35560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5239">
                <a:moveTo>
                  <a:pt x="0" y="0"/>
                </a:moveTo>
                <a:lnTo>
                  <a:pt x="35564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49" name="object 417"/>
          <p:cNvSpPr>
            <a:spLocks/>
          </p:cNvSpPr>
          <p:nvPr/>
        </p:nvSpPr>
        <p:spPr bwMode="auto">
          <a:xfrm>
            <a:off x="2254250" y="3819525"/>
            <a:ext cx="34925" cy="12700"/>
          </a:xfrm>
          <a:custGeom>
            <a:avLst/>
            <a:gdLst>
              <a:gd name="T0" fmla="*/ 0 w 35560"/>
              <a:gd name="T1" fmla="*/ 0 h 13970"/>
              <a:gd name="T2" fmla="*/ 34305 w 35560"/>
              <a:gd name="T3" fmla="*/ 11541 h 13970"/>
              <a:gd name="T4" fmla="*/ 0 60000 65536"/>
              <a:gd name="T5" fmla="*/ 0 60000 65536"/>
              <a:gd name="T6" fmla="*/ 0 w 35560"/>
              <a:gd name="T7" fmla="*/ 0 h 13970"/>
              <a:gd name="T8" fmla="*/ 35560 w 3556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560" h="13970">
                <a:moveTo>
                  <a:pt x="0" y="0"/>
                </a:moveTo>
                <a:lnTo>
                  <a:pt x="35564" y="13965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50" name="object 418"/>
          <p:cNvSpPr>
            <a:spLocks/>
          </p:cNvSpPr>
          <p:nvPr/>
        </p:nvSpPr>
        <p:spPr bwMode="auto">
          <a:xfrm>
            <a:off x="2314575" y="3844925"/>
            <a:ext cx="34925" cy="14288"/>
          </a:xfrm>
          <a:custGeom>
            <a:avLst/>
            <a:gdLst>
              <a:gd name="T0" fmla="*/ 0 w 34289"/>
              <a:gd name="T1" fmla="*/ 0 h 15239"/>
              <a:gd name="T2" fmla="*/ 35573 w 34289"/>
              <a:gd name="T3" fmla="*/ 13396 h 15239"/>
              <a:gd name="T4" fmla="*/ 0 60000 65536"/>
              <a:gd name="T5" fmla="*/ 0 60000 65536"/>
              <a:gd name="T6" fmla="*/ 0 w 34289"/>
              <a:gd name="T7" fmla="*/ 0 h 15239"/>
              <a:gd name="T8" fmla="*/ 34289 w 34289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51" name="object 419"/>
          <p:cNvSpPr>
            <a:spLocks/>
          </p:cNvSpPr>
          <p:nvPr/>
        </p:nvSpPr>
        <p:spPr bwMode="auto">
          <a:xfrm>
            <a:off x="2376488" y="3870325"/>
            <a:ext cx="33337" cy="14288"/>
          </a:xfrm>
          <a:custGeom>
            <a:avLst/>
            <a:gdLst>
              <a:gd name="T0" fmla="*/ 0 w 34289"/>
              <a:gd name="T1" fmla="*/ 0 h 13970"/>
              <a:gd name="T2" fmla="*/ 32411 w 34289"/>
              <a:gd name="T3" fmla="*/ 14608 h 13970"/>
              <a:gd name="T4" fmla="*/ 0 60000 65536"/>
              <a:gd name="T5" fmla="*/ 0 60000 65536"/>
              <a:gd name="T6" fmla="*/ 0 w 34289"/>
              <a:gd name="T7" fmla="*/ 0 h 13970"/>
              <a:gd name="T8" fmla="*/ 34289 w 34289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3970">
                <a:moveTo>
                  <a:pt x="0" y="0"/>
                </a:moveTo>
                <a:lnTo>
                  <a:pt x="34289" y="13965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52" name="object 420"/>
          <p:cNvSpPr>
            <a:spLocks/>
          </p:cNvSpPr>
          <p:nvPr/>
        </p:nvSpPr>
        <p:spPr bwMode="auto">
          <a:xfrm>
            <a:off x="2436813" y="3895725"/>
            <a:ext cx="34925" cy="15875"/>
          </a:xfrm>
          <a:custGeom>
            <a:avLst/>
            <a:gdLst>
              <a:gd name="T0" fmla="*/ 0 w 34289"/>
              <a:gd name="T1" fmla="*/ 0 h 15239"/>
              <a:gd name="T2" fmla="*/ 35573 w 34289"/>
              <a:gd name="T3" fmla="*/ 16538 h 15239"/>
              <a:gd name="T4" fmla="*/ 0 60000 65536"/>
              <a:gd name="T5" fmla="*/ 0 60000 65536"/>
              <a:gd name="T6" fmla="*/ 0 w 34289"/>
              <a:gd name="T7" fmla="*/ 0 h 15239"/>
              <a:gd name="T8" fmla="*/ 34289 w 34289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53" name="object 421"/>
          <p:cNvSpPr>
            <a:spLocks/>
          </p:cNvSpPr>
          <p:nvPr/>
        </p:nvSpPr>
        <p:spPr bwMode="auto">
          <a:xfrm>
            <a:off x="2498725" y="3922713"/>
            <a:ext cx="33338" cy="15875"/>
          </a:xfrm>
          <a:custGeom>
            <a:avLst/>
            <a:gdLst>
              <a:gd name="T0" fmla="*/ 0 w 34289"/>
              <a:gd name="T1" fmla="*/ 0 h 15239"/>
              <a:gd name="T2" fmla="*/ 32413 w 34289"/>
              <a:gd name="T3" fmla="*/ 16538 h 15239"/>
              <a:gd name="T4" fmla="*/ 0 60000 65536"/>
              <a:gd name="T5" fmla="*/ 0 60000 65536"/>
              <a:gd name="T6" fmla="*/ 0 w 34289"/>
              <a:gd name="T7" fmla="*/ 0 h 15239"/>
              <a:gd name="T8" fmla="*/ 34289 w 34289"/>
              <a:gd name="T9" fmla="*/ 15239 h 15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89" h="15239">
                <a:moveTo>
                  <a:pt x="0" y="0"/>
                </a:moveTo>
                <a:lnTo>
                  <a:pt x="34289" y="15239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54" name="object 422"/>
          <p:cNvSpPr>
            <a:spLocks/>
          </p:cNvSpPr>
          <p:nvPr/>
        </p:nvSpPr>
        <p:spPr bwMode="auto">
          <a:xfrm>
            <a:off x="2559050" y="3948113"/>
            <a:ext cx="31750" cy="14287"/>
          </a:xfrm>
          <a:custGeom>
            <a:avLst/>
            <a:gdLst>
              <a:gd name="T0" fmla="*/ 0 w 31750"/>
              <a:gd name="T1" fmla="*/ 0 h 13970"/>
              <a:gd name="T2" fmla="*/ 31754 w 31750"/>
              <a:gd name="T3" fmla="*/ 14606 h 13970"/>
              <a:gd name="T4" fmla="*/ 0 60000 65536"/>
              <a:gd name="T5" fmla="*/ 0 60000 65536"/>
              <a:gd name="T6" fmla="*/ 0 w 31750"/>
              <a:gd name="T7" fmla="*/ 0 h 13970"/>
              <a:gd name="T8" fmla="*/ 31750 w 31750"/>
              <a:gd name="T9" fmla="*/ 13970 h 139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750" h="13970">
                <a:moveTo>
                  <a:pt x="0" y="0"/>
                </a:moveTo>
                <a:lnTo>
                  <a:pt x="31754" y="13965"/>
                </a:lnTo>
              </a:path>
            </a:pathLst>
          </a:custGeom>
          <a:noFill/>
          <a:ln w="889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23" name="object 423"/>
          <p:cNvSpPr txBox="1"/>
          <p:nvPr/>
        </p:nvSpPr>
        <p:spPr>
          <a:xfrm>
            <a:off x="8113713" y="1900238"/>
            <a:ext cx="468312" cy="152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3340">
              <a:defRPr/>
            </a:pPr>
            <a:r>
              <a:rPr sz="1600" b="1" spc="-10" dirty="0">
                <a:solidFill>
                  <a:srgbClr val="00CCFF"/>
                </a:solidFill>
                <a:latin typeface="Arial"/>
                <a:cs typeface="Arial"/>
              </a:rPr>
              <a:t>+5</a:t>
            </a:r>
            <a:r>
              <a:rPr sz="1600" b="1" spc="-5" dirty="0">
                <a:solidFill>
                  <a:srgbClr val="00CCFF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00CCFF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defRPr/>
            </a:pP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7"/>
              </a:spcBef>
              <a:defRPr/>
            </a:pPr>
            <a:endParaRPr sz="1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defRPr/>
            </a:pPr>
            <a:r>
              <a:rPr sz="1600" b="1" spc="-10" dirty="0">
                <a:solidFill>
                  <a:srgbClr val="00CCFF"/>
                </a:solidFill>
                <a:latin typeface="Arial"/>
                <a:cs typeface="Arial"/>
              </a:rPr>
              <a:t>+3</a:t>
            </a:r>
            <a:r>
              <a:rPr sz="1600" b="1" spc="-5" dirty="0">
                <a:solidFill>
                  <a:srgbClr val="00CCFF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00CCFF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27"/>
              </a:spcBef>
              <a:defRPr/>
            </a:pPr>
            <a:endParaRPr sz="1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2705">
              <a:defRPr/>
            </a:pPr>
            <a:r>
              <a:rPr sz="1600" b="1" spc="-10" dirty="0">
                <a:solidFill>
                  <a:srgbClr val="00CCFF"/>
                </a:solidFill>
                <a:latin typeface="Arial"/>
                <a:cs typeface="Arial"/>
              </a:rPr>
              <a:t>+1</a:t>
            </a:r>
            <a:r>
              <a:rPr sz="1600" b="1" spc="-5" dirty="0">
                <a:solidFill>
                  <a:srgbClr val="00CCFF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00CCFF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8002588" y="4264025"/>
            <a:ext cx="579437" cy="14922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dirty="0">
                <a:solidFill>
                  <a:srgbClr val="00CCFF"/>
                </a:solidFill>
                <a:latin typeface="Arial"/>
                <a:cs typeface="Arial"/>
              </a:rPr>
              <a:t>-</a:t>
            </a:r>
            <a:r>
              <a:rPr sz="1600" b="1" spc="35" dirty="0">
                <a:solidFill>
                  <a:srgbClr val="00CCF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CCFF"/>
                </a:solidFill>
                <a:latin typeface="Arial"/>
                <a:cs typeface="Arial"/>
              </a:rPr>
              <a:t>1/</a:t>
            </a:r>
            <a:r>
              <a:rPr sz="1600" b="1" dirty="0">
                <a:solidFill>
                  <a:srgbClr val="00CCFF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7"/>
              </a:spcBef>
              <a:defRPr/>
            </a:pPr>
            <a:endParaRPr sz="1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defRPr/>
            </a:pPr>
            <a:r>
              <a:rPr sz="2400" b="1" dirty="0">
                <a:solidFill>
                  <a:srgbClr val="00CCFF"/>
                </a:solidFill>
                <a:latin typeface="Arial"/>
                <a:cs typeface="Arial"/>
              </a:rPr>
              <a:t>-</a:t>
            </a:r>
            <a:r>
              <a:rPr sz="2400" b="1" spc="70" dirty="0">
                <a:solidFill>
                  <a:srgbClr val="00CCF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CCFF"/>
                </a:solidFill>
                <a:latin typeface="Arial"/>
                <a:cs typeface="Arial"/>
              </a:rPr>
              <a:t>3</a:t>
            </a:r>
            <a:r>
              <a:rPr sz="1600" b="1" spc="-5" dirty="0">
                <a:solidFill>
                  <a:srgbClr val="00CCFF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00CCFF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97790">
              <a:spcBef>
                <a:spcPts val="1920"/>
              </a:spcBef>
              <a:defRPr/>
            </a:pPr>
            <a:r>
              <a:rPr sz="2400" b="1" dirty="0">
                <a:solidFill>
                  <a:srgbClr val="00CCFF"/>
                </a:solidFill>
                <a:latin typeface="Arial"/>
                <a:cs typeface="Arial"/>
              </a:rPr>
              <a:t>-</a:t>
            </a:r>
            <a:r>
              <a:rPr sz="2400" b="1" spc="70" dirty="0">
                <a:solidFill>
                  <a:srgbClr val="00CCF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CCFF"/>
                </a:solidFill>
                <a:latin typeface="Arial"/>
                <a:cs typeface="Arial"/>
              </a:rPr>
              <a:t>5</a:t>
            </a:r>
            <a:r>
              <a:rPr sz="1600" b="1" spc="-5" dirty="0">
                <a:solidFill>
                  <a:srgbClr val="00CCFF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00CCFF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857" name="object 425"/>
          <p:cNvSpPr txBox="1">
            <a:spLocks noChangeArrowheads="1"/>
          </p:cNvSpPr>
          <p:nvPr/>
        </p:nvSpPr>
        <p:spPr bwMode="auto">
          <a:xfrm>
            <a:off x="763588" y="2613025"/>
            <a:ext cx="246538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u="sng" smtClean="0">
                <a:solidFill>
                  <a:srgbClr val="FF3200"/>
                </a:solidFill>
                <a:latin typeface="Arial" charset="0"/>
              </a:rPr>
              <a:t> </a:t>
            </a:r>
            <a:r>
              <a:rPr lang="en-US" sz="1600" b="1" smtClean="0">
                <a:solidFill>
                  <a:srgbClr val="FF32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u="sng" smtClean="0">
                <a:solidFill>
                  <a:srgbClr val="FF3200"/>
                </a:solidFill>
                <a:latin typeface="Arial" charset="0"/>
              </a:rPr>
              <a:t>±5/2 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163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CCFF"/>
                </a:solidFill>
                <a:latin typeface="Arial" charset="0"/>
              </a:rPr>
              <a:t>6</a:t>
            </a:r>
            <a:r>
              <a:rPr lang="en-US" sz="3600" baseline="-16000" smtClean="0">
                <a:solidFill>
                  <a:srgbClr val="00CCFF"/>
                </a:solidFill>
                <a:latin typeface="Arial" charset="0"/>
              </a:rPr>
              <a:t>S</a:t>
            </a:r>
            <a:endParaRPr lang="en-US" sz="3600" baseline="-16000" smtClean="0">
              <a:solidFill>
                <a:prstClr val="black"/>
              </a:solidFill>
              <a:latin typeface="Arial" charset="0"/>
            </a:endParaRPr>
          </a:p>
          <a:p>
            <a:pPr algn="r" eaLnBrk="1" fontAlgn="base" hangingPunct="1">
              <a:spcBef>
                <a:spcPts val="225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3200"/>
                </a:solidFill>
                <a:latin typeface="Arial" charset="0"/>
              </a:rPr>
              <a:t>±3/2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fontAlgn="base" hangingPunct="1">
              <a:spcBef>
                <a:spcPts val="1013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3200"/>
                </a:solidFill>
                <a:latin typeface="Arial" charset="0"/>
              </a:rPr>
              <a:t>±</a:t>
            </a:r>
            <a:r>
              <a:rPr lang="en-US" sz="1600" b="1" smtClean="0">
                <a:solidFill>
                  <a:srgbClr val="FF3200"/>
                </a:solidFill>
                <a:latin typeface="Arial" charset="0"/>
              </a:rPr>
              <a:t>1/2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858" name="object 426"/>
          <p:cNvSpPr>
            <a:spLocks/>
          </p:cNvSpPr>
          <p:nvPr/>
        </p:nvSpPr>
        <p:spPr bwMode="auto">
          <a:xfrm>
            <a:off x="7315200" y="3348038"/>
            <a:ext cx="0" cy="1077912"/>
          </a:xfrm>
          <a:custGeom>
            <a:avLst/>
            <a:gdLst>
              <a:gd name="T0" fmla="*/ 1077608 h 1077595"/>
              <a:gd name="T1" fmla="*/ 0 h 1077595"/>
              <a:gd name="T2" fmla="*/ 0 60000 65536"/>
              <a:gd name="T3" fmla="*/ 0 60000 65536"/>
              <a:gd name="T4" fmla="*/ 0 h 1077595"/>
              <a:gd name="T5" fmla="*/ 1077595 h 1077595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1077595">
                <a:moveTo>
                  <a:pt x="0" y="1076974"/>
                </a:moveTo>
                <a:lnTo>
                  <a:pt x="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59" name="object 427"/>
          <p:cNvSpPr>
            <a:spLocks/>
          </p:cNvSpPr>
          <p:nvPr/>
        </p:nvSpPr>
        <p:spPr bwMode="auto">
          <a:xfrm>
            <a:off x="7277100" y="4419600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6200"/>
              <a:gd name="T14" fmla="*/ 76200 w 76200"/>
              <a:gd name="T15" fmla="*/ 76200 h 76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0" name="object 428"/>
          <p:cNvSpPr>
            <a:spLocks/>
          </p:cNvSpPr>
          <p:nvPr/>
        </p:nvSpPr>
        <p:spPr bwMode="auto">
          <a:xfrm>
            <a:off x="7277100" y="3276600"/>
            <a:ext cx="76200" cy="76200"/>
          </a:xfrm>
          <a:custGeom>
            <a:avLst/>
            <a:gdLst>
              <a:gd name="T0" fmla="*/ 38099 w 76200"/>
              <a:gd name="T1" fmla="*/ 0 h 76200"/>
              <a:gd name="T2" fmla="*/ 0 w 76200"/>
              <a:gd name="T3" fmla="*/ 76199 h 76200"/>
              <a:gd name="T4" fmla="*/ 76199 w 76200"/>
              <a:gd name="T5" fmla="*/ 76199 h 76200"/>
              <a:gd name="T6" fmla="*/ 380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6200"/>
              <a:gd name="T14" fmla="*/ 76200 w 76200"/>
              <a:gd name="T15" fmla="*/ 76200 h 76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6200">
                <a:moveTo>
                  <a:pt x="38099" y="0"/>
                </a:moveTo>
                <a:lnTo>
                  <a:pt x="0" y="76199"/>
                </a:lnTo>
                <a:lnTo>
                  <a:pt x="76199" y="76199"/>
                </a:lnTo>
                <a:lnTo>
                  <a:pt x="380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1" name="object 429"/>
          <p:cNvSpPr>
            <a:spLocks/>
          </p:cNvSpPr>
          <p:nvPr/>
        </p:nvSpPr>
        <p:spPr bwMode="auto">
          <a:xfrm>
            <a:off x="7696200" y="4565650"/>
            <a:ext cx="0" cy="392113"/>
          </a:xfrm>
          <a:custGeom>
            <a:avLst/>
            <a:gdLst>
              <a:gd name="T0" fmla="*/ 391797 h 392429"/>
              <a:gd name="T1" fmla="*/ 0 h 392429"/>
              <a:gd name="T2" fmla="*/ 0 60000 65536"/>
              <a:gd name="T3" fmla="*/ 0 60000 65536"/>
              <a:gd name="T4" fmla="*/ 0 h 392429"/>
              <a:gd name="T5" fmla="*/ 392429 h 392429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392429">
                <a:moveTo>
                  <a:pt x="0" y="392429"/>
                </a:moveTo>
                <a:lnTo>
                  <a:pt x="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2" name="object 430"/>
          <p:cNvSpPr>
            <a:spLocks/>
          </p:cNvSpPr>
          <p:nvPr/>
        </p:nvSpPr>
        <p:spPr bwMode="auto">
          <a:xfrm>
            <a:off x="7658100" y="4953000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6200"/>
              <a:gd name="T14" fmla="*/ 76200 w 76200"/>
              <a:gd name="T15" fmla="*/ 76200 h 76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3" name="object 431"/>
          <p:cNvSpPr>
            <a:spLocks/>
          </p:cNvSpPr>
          <p:nvPr/>
        </p:nvSpPr>
        <p:spPr bwMode="auto">
          <a:xfrm>
            <a:off x="7658100" y="4495800"/>
            <a:ext cx="76200" cy="74613"/>
          </a:xfrm>
          <a:custGeom>
            <a:avLst/>
            <a:gdLst>
              <a:gd name="T0" fmla="*/ 38099 w 76200"/>
              <a:gd name="T1" fmla="*/ 0 h 74929"/>
              <a:gd name="T2" fmla="*/ 0 w 76200"/>
              <a:gd name="T3" fmla="*/ 74294 h 74929"/>
              <a:gd name="T4" fmla="*/ 76199 w 76200"/>
              <a:gd name="T5" fmla="*/ 74294 h 74929"/>
              <a:gd name="T6" fmla="*/ 38099 w 76200"/>
              <a:gd name="T7" fmla="*/ 0 h 74929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4929"/>
              <a:gd name="T14" fmla="*/ 76200 w 76200"/>
              <a:gd name="T15" fmla="*/ 74929 h 749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4929">
                <a:moveTo>
                  <a:pt x="38099" y="0"/>
                </a:moveTo>
                <a:lnTo>
                  <a:pt x="0" y="74925"/>
                </a:lnTo>
                <a:lnTo>
                  <a:pt x="76199" y="74925"/>
                </a:lnTo>
                <a:lnTo>
                  <a:pt x="380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4" name="object 432"/>
          <p:cNvSpPr>
            <a:spLocks/>
          </p:cNvSpPr>
          <p:nvPr/>
        </p:nvSpPr>
        <p:spPr bwMode="auto">
          <a:xfrm>
            <a:off x="8001000" y="5099050"/>
            <a:ext cx="0" cy="468313"/>
          </a:xfrm>
          <a:custGeom>
            <a:avLst/>
            <a:gdLst>
              <a:gd name="T0" fmla="*/ 467997 h 468629"/>
              <a:gd name="T1" fmla="*/ 0 h 468629"/>
              <a:gd name="T2" fmla="*/ 0 60000 65536"/>
              <a:gd name="T3" fmla="*/ 0 60000 65536"/>
              <a:gd name="T4" fmla="*/ 0 h 468629"/>
              <a:gd name="T5" fmla="*/ 468629 h 468629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468629">
                <a:moveTo>
                  <a:pt x="0" y="468629"/>
                </a:moveTo>
                <a:lnTo>
                  <a:pt x="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5" name="object 433"/>
          <p:cNvSpPr>
            <a:spLocks/>
          </p:cNvSpPr>
          <p:nvPr/>
        </p:nvSpPr>
        <p:spPr bwMode="auto">
          <a:xfrm>
            <a:off x="7962900" y="5562600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6200"/>
              <a:gd name="T14" fmla="*/ 76200 w 76200"/>
              <a:gd name="T15" fmla="*/ 76200 h 76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6" name="object 434"/>
          <p:cNvSpPr>
            <a:spLocks/>
          </p:cNvSpPr>
          <p:nvPr/>
        </p:nvSpPr>
        <p:spPr bwMode="auto">
          <a:xfrm>
            <a:off x="7962900" y="5029200"/>
            <a:ext cx="76200" cy="74613"/>
          </a:xfrm>
          <a:custGeom>
            <a:avLst/>
            <a:gdLst>
              <a:gd name="T0" fmla="*/ 38099 w 76200"/>
              <a:gd name="T1" fmla="*/ 0 h 74929"/>
              <a:gd name="T2" fmla="*/ 0 w 76200"/>
              <a:gd name="T3" fmla="*/ 74294 h 74929"/>
              <a:gd name="T4" fmla="*/ 76199 w 76200"/>
              <a:gd name="T5" fmla="*/ 74294 h 74929"/>
              <a:gd name="T6" fmla="*/ 38099 w 76200"/>
              <a:gd name="T7" fmla="*/ 0 h 74929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4929"/>
              <a:gd name="T14" fmla="*/ 76200 w 76200"/>
              <a:gd name="T15" fmla="*/ 74929 h 749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4929">
                <a:moveTo>
                  <a:pt x="38099" y="0"/>
                </a:moveTo>
                <a:lnTo>
                  <a:pt x="0" y="74925"/>
                </a:lnTo>
                <a:lnTo>
                  <a:pt x="76199" y="74925"/>
                </a:lnTo>
                <a:lnTo>
                  <a:pt x="380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7" name="object 435"/>
          <p:cNvSpPr>
            <a:spLocks/>
          </p:cNvSpPr>
          <p:nvPr/>
        </p:nvSpPr>
        <p:spPr bwMode="auto">
          <a:xfrm>
            <a:off x="7620000" y="2814638"/>
            <a:ext cx="0" cy="392112"/>
          </a:xfrm>
          <a:custGeom>
            <a:avLst/>
            <a:gdLst>
              <a:gd name="T0" fmla="*/ 391793 h 392430"/>
              <a:gd name="T1" fmla="*/ 0 h 392430"/>
              <a:gd name="T2" fmla="*/ 0 60000 65536"/>
              <a:gd name="T3" fmla="*/ 0 60000 65536"/>
              <a:gd name="T4" fmla="*/ 0 h 392430"/>
              <a:gd name="T5" fmla="*/ 392430 h 392430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392430">
                <a:moveTo>
                  <a:pt x="0" y="392429"/>
                </a:moveTo>
                <a:lnTo>
                  <a:pt x="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8" name="object 436"/>
          <p:cNvSpPr>
            <a:spLocks/>
          </p:cNvSpPr>
          <p:nvPr/>
        </p:nvSpPr>
        <p:spPr bwMode="auto">
          <a:xfrm>
            <a:off x="7581900" y="3201988"/>
            <a:ext cx="76200" cy="74612"/>
          </a:xfrm>
          <a:custGeom>
            <a:avLst/>
            <a:gdLst>
              <a:gd name="T0" fmla="*/ 76199 w 76200"/>
              <a:gd name="T1" fmla="*/ 0 h 74929"/>
              <a:gd name="T2" fmla="*/ 0 w 76200"/>
              <a:gd name="T3" fmla="*/ 0 h 74929"/>
              <a:gd name="T4" fmla="*/ 38099 w 76200"/>
              <a:gd name="T5" fmla="*/ 74286 h 74929"/>
              <a:gd name="T6" fmla="*/ 76199 w 76200"/>
              <a:gd name="T7" fmla="*/ 0 h 74929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4929"/>
              <a:gd name="T14" fmla="*/ 76200 w 76200"/>
              <a:gd name="T15" fmla="*/ 74929 h 749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4929">
                <a:moveTo>
                  <a:pt x="76199" y="0"/>
                </a:moveTo>
                <a:lnTo>
                  <a:pt x="0" y="0"/>
                </a:lnTo>
                <a:lnTo>
                  <a:pt x="38099" y="74919"/>
                </a:lnTo>
                <a:lnTo>
                  <a:pt x="761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69" name="object 437"/>
          <p:cNvSpPr>
            <a:spLocks/>
          </p:cNvSpPr>
          <p:nvPr/>
        </p:nvSpPr>
        <p:spPr bwMode="auto">
          <a:xfrm>
            <a:off x="7581900" y="2743200"/>
            <a:ext cx="76200" cy="76200"/>
          </a:xfrm>
          <a:custGeom>
            <a:avLst/>
            <a:gdLst>
              <a:gd name="T0" fmla="*/ 38099 w 76200"/>
              <a:gd name="T1" fmla="*/ 0 h 76200"/>
              <a:gd name="T2" fmla="*/ 0 w 76200"/>
              <a:gd name="T3" fmla="*/ 76199 h 76200"/>
              <a:gd name="T4" fmla="*/ 76199 w 76200"/>
              <a:gd name="T5" fmla="*/ 76199 h 76200"/>
              <a:gd name="T6" fmla="*/ 380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6200"/>
              <a:gd name="T14" fmla="*/ 76200 w 76200"/>
              <a:gd name="T15" fmla="*/ 76200 h 76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6200">
                <a:moveTo>
                  <a:pt x="38099" y="0"/>
                </a:moveTo>
                <a:lnTo>
                  <a:pt x="0" y="76199"/>
                </a:lnTo>
                <a:lnTo>
                  <a:pt x="76199" y="76199"/>
                </a:lnTo>
                <a:lnTo>
                  <a:pt x="380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70" name="object 438"/>
          <p:cNvSpPr>
            <a:spLocks/>
          </p:cNvSpPr>
          <p:nvPr/>
        </p:nvSpPr>
        <p:spPr bwMode="auto">
          <a:xfrm>
            <a:off x="7848600" y="2127250"/>
            <a:ext cx="0" cy="544513"/>
          </a:xfrm>
          <a:custGeom>
            <a:avLst/>
            <a:gdLst>
              <a:gd name="T0" fmla="*/ 544195 h 544830"/>
              <a:gd name="T1" fmla="*/ 0 h 544830"/>
              <a:gd name="T2" fmla="*/ 0 60000 65536"/>
              <a:gd name="T3" fmla="*/ 0 60000 65536"/>
              <a:gd name="T4" fmla="*/ 0 h 544830"/>
              <a:gd name="T5" fmla="*/ 544830 h 544830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544830">
                <a:moveTo>
                  <a:pt x="0" y="544829"/>
                </a:moveTo>
                <a:lnTo>
                  <a:pt x="0" y="0"/>
                </a:lnTo>
              </a:path>
            </a:pathLst>
          </a:custGeom>
          <a:noFill/>
          <a:ln w="8890">
            <a:solidFill>
              <a:srgbClr val="323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71" name="object 439"/>
          <p:cNvSpPr>
            <a:spLocks/>
          </p:cNvSpPr>
          <p:nvPr/>
        </p:nvSpPr>
        <p:spPr bwMode="auto">
          <a:xfrm>
            <a:off x="7810500" y="2667000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6200"/>
              <a:gd name="T14" fmla="*/ 76200 w 76200"/>
              <a:gd name="T15" fmla="*/ 76200 h 76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72" name="object 440"/>
          <p:cNvSpPr>
            <a:spLocks/>
          </p:cNvSpPr>
          <p:nvPr/>
        </p:nvSpPr>
        <p:spPr bwMode="auto">
          <a:xfrm>
            <a:off x="7810500" y="2057400"/>
            <a:ext cx="76200" cy="74613"/>
          </a:xfrm>
          <a:custGeom>
            <a:avLst/>
            <a:gdLst>
              <a:gd name="T0" fmla="*/ 38099 w 76200"/>
              <a:gd name="T1" fmla="*/ 0 h 74930"/>
              <a:gd name="T2" fmla="*/ 0 w 76200"/>
              <a:gd name="T3" fmla="*/ 74286 h 74930"/>
              <a:gd name="T4" fmla="*/ 76199 w 76200"/>
              <a:gd name="T5" fmla="*/ 74286 h 74930"/>
              <a:gd name="T6" fmla="*/ 38099 w 76200"/>
              <a:gd name="T7" fmla="*/ 0 h 74930"/>
              <a:gd name="T8" fmla="*/ 0 60000 65536"/>
              <a:gd name="T9" fmla="*/ 0 60000 65536"/>
              <a:gd name="T10" fmla="*/ 0 60000 65536"/>
              <a:gd name="T11" fmla="*/ 0 60000 65536"/>
              <a:gd name="T12" fmla="*/ 0 w 76200"/>
              <a:gd name="T13" fmla="*/ 0 h 74930"/>
              <a:gd name="T14" fmla="*/ 76200 w 76200"/>
              <a:gd name="T15" fmla="*/ 74930 h 749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" h="74930">
                <a:moveTo>
                  <a:pt x="38099" y="0"/>
                </a:moveTo>
                <a:lnTo>
                  <a:pt x="0" y="74919"/>
                </a:lnTo>
                <a:lnTo>
                  <a:pt x="76199" y="74919"/>
                </a:lnTo>
                <a:lnTo>
                  <a:pt x="38099" y="0"/>
                </a:lnTo>
                <a:close/>
              </a:path>
            </a:pathLst>
          </a:custGeom>
          <a:solidFill>
            <a:srgbClr val="323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873" name="object 441"/>
          <p:cNvSpPr txBox="1">
            <a:spLocks noChangeArrowheads="1"/>
          </p:cNvSpPr>
          <p:nvPr/>
        </p:nvSpPr>
        <p:spPr bwMode="auto">
          <a:xfrm>
            <a:off x="892175" y="4868863"/>
            <a:ext cx="50165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90488" indent="-777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ts val="1675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FF00"/>
                </a:solidFill>
                <a:latin typeface="Arial" charset="0"/>
              </a:rPr>
              <a:t>FREE</a:t>
            </a:r>
            <a:r>
              <a:rPr lang="en-US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smtClean="0">
                <a:solidFill>
                  <a:srgbClr val="FFFF00"/>
                </a:solidFill>
                <a:latin typeface="Arial" charset="0"/>
              </a:rPr>
              <a:t>ION</a:t>
            </a:r>
            <a:endParaRPr lang="en-US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874" name="object 442"/>
          <p:cNvSpPr txBox="1">
            <a:spLocks noChangeArrowheads="1"/>
          </p:cNvSpPr>
          <p:nvPr/>
        </p:nvSpPr>
        <p:spPr bwMode="auto">
          <a:xfrm>
            <a:off x="2157413" y="4868863"/>
            <a:ext cx="2006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650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ts val="1675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FF00"/>
                </a:solidFill>
                <a:latin typeface="Arial" charset="0"/>
              </a:rPr>
              <a:t>ZFS</a:t>
            </a:r>
            <a:r>
              <a:rPr lang="en-US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smtClean="0">
                <a:solidFill>
                  <a:srgbClr val="FFFF00"/>
                </a:solidFill>
                <a:latin typeface="Arial" charset="0"/>
              </a:rPr>
              <a:t>AND</a:t>
            </a:r>
            <a:r>
              <a:rPr lang="en-US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smtClean="0">
                <a:solidFill>
                  <a:srgbClr val="FFFF00"/>
                </a:solidFill>
                <a:latin typeface="Arial" charset="0"/>
              </a:rPr>
              <a:t>RESULTING</a:t>
            </a:r>
            <a:r>
              <a:rPr lang="en-US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smtClean="0">
                <a:solidFill>
                  <a:srgbClr val="FFFF00"/>
                </a:solidFill>
                <a:latin typeface="Arial" charset="0"/>
              </a:rPr>
              <a:t>KRAMER’S</a:t>
            </a:r>
            <a:r>
              <a:rPr lang="en-US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smtClean="0">
                <a:solidFill>
                  <a:srgbClr val="FFFF00"/>
                </a:solidFill>
                <a:latin typeface="Arial" charset="0"/>
              </a:rPr>
              <a:t>DOUBLETS</a:t>
            </a:r>
            <a:endParaRPr lang="en-US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8EAAB-34AA-4C61-BF6B-2011F5378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8864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5" dirty="0"/>
              <a:t>C</a:t>
            </a:r>
            <a:r>
              <a:rPr spc="-45" dirty="0"/>
              <a:t>O</a:t>
            </a:r>
            <a:r>
              <a:rPr spc="5" dirty="0"/>
              <a:t>N</a:t>
            </a:r>
            <a:r>
              <a:rPr spc="-30" dirty="0"/>
              <a:t>SE</a:t>
            </a:r>
            <a:r>
              <a:rPr spc="-45" dirty="0"/>
              <a:t>Q</a:t>
            </a:r>
            <a:r>
              <a:rPr spc="5" dirty="0"/>
              <a:t>U</a:t>
            </a:r>
            <a:r>
              <a:rPr spc="-30" dirty="0"/>
              <a:t>E</a:t>
            </a:r>
            <a:r>
              <a:rPr spc="-5" dirty="0"/>
              <a:t>N</a:t>
            </a:r>
            <a:r>
              <a:rPr spc="5" dirty="0"/>
              <a:t>C</a:t>
            </a:r>
            <a:r>
              <a:rPr spc="-30" dirty="0"/>
              <a:t>E</a:t>
            </a:r>
            <a:r>
              <a:rPr spc="-25" dirty="0"/>
              <a:t>S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35" dirty="0"/>
              <a:t>O</a:t>
            </a:r>
            <a:r>
              <a:rPr spc="-25" dirty="0"/>
              <a:t>F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30" dirty="0"/>
              <a:t>Z</a:t>
            </a:r>
            <a:r>
              <a:rPr spc="-40" dirty="0"/>
              <a:t>F</a:t>
            </a:r>
            <a:r>
              <a:rPr spc="-25" dirty="0"/>
              <a:t>S</a:t>
            </a:r>
          </a:p>
        </p:txBody>
      </p:sp>
      <p:sp>
        <p:nvSpPr>
          <p:cNvPr id="19460" name="object 4"/>
          <p:cNvSpPr txBox="1">
            <a:spLocks noChangeArrowheads="1"/>
          </p:cNvSpPr>
          <p:nvPr/>
        </p:nvSpPr>
        <p:spPr bwMode="auto">
          <a:xfrm>
            <a:off x="534988" y="1704975"/>
            <a:ext cx="7650162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some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cases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ZFS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magnitude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very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high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than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splitting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by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external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field.</a:t>
            </a:r>
            <a:endParaRPr lang="en-US" sz="29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42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Then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transitions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require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very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high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energy</a:t>
            </a:r>
            <a:endParaRPr lang="en-US" sz="29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42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Some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times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only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one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or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no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transitions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occur.</a:t>
            </a:r>
            <a:endParaRPr lang="en-US" sz="29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42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Examples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V</a:t>
            </a:r>
            <a:r>
              <a:rPr lang="en-US" sz="2400" baseline="29000" smtClean="0">
                <a:solidFill>
                  <a:srgbClr val="FFFFFF"/>
                </a:solidFill>
                <a:latin typeface="Arial" charset="0"/>
              </a:rPr>
              <a:t>3+</a:t>
            </a:r>
            <a:r>
              <a:rPr lang="en-US" sz="2400" baseline="29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9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smtClean="0">
                <a:solidFill>
                  <a:srgbClr val="FFFFFF"/>
                </a:solidFill>
                <a:latin typeface="Arial" charset="0"/>
              </a:rPr>
              <a:t>Co</a:t>
            </a:r>
            <a:r>
              <a:rPr lang="en-US" sz="2400" baseline="29000" smtClean="0">
                <a:solidFill>
                  <a:srgbClr val="FFFFFF"/>
                </a:solidFill>
                <a:latin typeface="Arial" charset="0"/>
              </a:rPr>
              <a:t>2+</a:t>
            </a:r>
            <a:endParaRPr lang="en-US" sz="2400" baseline="290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25907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30" dirty="0"/>
              <a:t>EF</a:t>
            </a:r>
            <a:r>
              <a:rPr spc="-40" dirty="0"/>
              <a:t>F</a:t>
            </a:r>
            <a:r>
              <a:rPr spc="-30" dirty="0"/>
              <a:t>E</a:t>
            </a:r>
            <a:r>
              <a:rPr spc="5" dirty="0"/>
              <a:t>C</a:t>
            </a:r>
            <a:r>
              <a:rPr spc="-55" dirty="0"/>
              <a:t>T</a:t>
            </a:r>
            <a:r>
              <a:rPr spc="-25" dirty="0"/>
              <a:t>IVE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25" dirty="0"/>
              <a:t>SPI</a:t>
            </a:r>
            <a:r>
              <a:rPr dirty="0"/>
              <a:t>N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30" dirty="0"/>
              <a:t>S</a:t>
            </a:r>
            <a:r>
              <a:rPr spc="-55" dirty="0"/>
              <a:t>T</a:t>
            </a:r>
            <a:r>
              <a:rPr spc="-15" dirty="0"/>
              <a:t>A</a:t>
            </a:r>
            <a:r>
              <a:rPr spc="-55" dirty="0"/>
              <a:t>T</a:t>
            </a:r>
            <a:r>
              <a:rPr spc="-25" dirty="0"/>
              <a:t>E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dirty="0"/>
              <a:t>-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5" dirty="0"/>
              <a:t>Co</a:t>
            </a:r>
            <a:r>
              <a:rPr spc="-10" dirty="0"/>
              <a:t>(</a:t>
            </a:r>
            <a:r>
              <a:rPr spc="-15" dirty="0"/>
              <a:t>II</a:t>
            </a:r>
            <a:r>
              <a:rPr dirty="0"/>
              <a:t>)</a:t>
            </a:r>
          </a:p>
        </p:txBody>
      </p:sp>
      <p:sp>
        <p:nvSpPr>
          <p:cNvPr id="20484" name="object 4"/>
          <p:cNvSpPr txBox="1">
            <a:spLocks noChangeArrowheads="1"/>
          </p:cNvSpPr>
          <p:nvPr/>
        </p:nvSpPr>
        <p:spPr bwMode="auto">
          <a:xfrm>
            <a:off x="534988" y="1695450"/>
            <a:ext cx="8066087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Co(II)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cubic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field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has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a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ground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term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of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aseline="29000" smtClean="0">
                <a:solidFill>
                  <a:srgbClr val="00FF00"/>
                </a:solidFill>
                <a:latin typeface="Arial" charset="0"/>
              </a:rPr>
              <a:t>4</a:t>
            </a:r>
            <a:r>
              <a:rPr lang="en-US" sz="2500" smtClean="0">
                <a:solidFill>
                  <a:srgbClr val="00FF00"/>
                </a:solidFill>
                <a:latin typeface="Arial" charset="0"/>
              </a:rPr>
              <a:t>F.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Since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it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a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d</a:t>
            </a:r>
            <a:r>
              <a:rPr lang="en-US" sz="2100" baseline="29000" smtClean="0">
                <a:solidFill>
                  <a:srgbClr val="FFFFFF"/>
                </a:solidFill>
                <a:latin typeface="Arial" charset="0"/>
              </a:rPr>
              <a:t>8</a:t>
            </a:r>
            <a:r>
              <a:rPr lang="en-US" sz="2100" baseline="29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system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it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have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±3/2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±1/2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levels.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50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ZFS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splits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levels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by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200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cm</a:t>
            </a:r>
            <a:r>
              <a:rPr lang="en-US" sz="2100" baseline="29000" smtClean="0">
                <a:solidFill>
                  <a:srgbClr val="FFFFFF"/>
                </a:solidFill>
                <a:latin typeface="Arial" charset="0"/>
              </a:rPr>
              <a:t>-1</a:t>
            </a:r>
            <a:endParaRPr lang="en-US" sz="2100" baseline="290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1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Since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energy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gap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higher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only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transition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-1/2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to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+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1/2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seen.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So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it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appears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as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if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Co(II)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has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only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one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unpaired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e-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(Effective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spin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S’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=</a:t>
            </a:r>
            <a:r>
              <a:rPr lang="en-US" sz="25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solidFill>
                  <a:srgbClr val="FFFFFF"/>
                </a:solidFill>
                <a:latin typeface="Arial" charset="0"/>
              </a:rPr>
              <a:t>½)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ject 2"/>
          <p:cNvSpPr>
            <a:spLocks noChangeArrowheads="1"/>
          </p:cNvSpPr>
          <p:nvPr/>
        </p:nvSpPr>
        <p:spPr bwMode="auto">
          <a:xfrm>
            <a:off x="0" y="2128838"/>
            <a:ext cx="7396163" cy="47228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2188" y="3425825"/>
            <a:ext cx="474662" cy="4714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1914"/>
              </a:lnSpc>
              <a:defRPr/>
            </a:pPr>
            <a:r>
              <a:rPr sz="1600" b="1" spc="-20" dirty="0">
                <a:solidFill>
                  <a:srgbClr val="FF3200"/>
                </a:solidFill>
                <a:latin typeface="Arial"/>
                <a:cs typeface="Arial"/>
              </a:rPr>
              <a:t>±</a:t>
            </a:r>
            <a:r>
              <a:rPr sz="1600" b="1" spc="-15" dirty="0">
                <a:solidFill>
                  <a:srgbClr val="FF3200"/>
                </a:solidFill>
                <a:latin typeface="Arial"/>
                <a:cs typeface="Arial"/>
              </a:rPr>
              <a:t>3</a:t>
            </a:r>
            <a:r>
              <a:rPr sz="1600" b="1" spc="-5" dirty="0">
                <a:solidFill>
                  <a:srgbClr val="FF3200"/>
                </a:solidFill>
                <a:latin typeface="Arial"/>
                <a:cs typeface="Arial"/>
              </a:rPr>
              <a:t>/</a:t>
            </a:r>
            <a:r>
              <a:rPr sz="1600" b="1" spc="-10" dirty="0">
                <a:solidFill>
                  <a:srgbClr val="FF3200"/>
                </a:solidFill>
                <a:latin typeface="Arial"/>
                <a:cs typeface="Arial"/>
              </a:rPr>
              <a:t>2</a:t>
            </a:r>
            <a:r>
              <a:rPr sz="1600" b="1" spc="-5" dirty="0">
                <a:solidFill>
                  <a:srgbClr val="FF3200"/>
                </a:solidFill>
                <a:latin typeface="Arial"/>
                <a:cs typeface="Arial"/>
              </a:rPr>
              <a:t>,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914"/>
              </a:lnSpc>
              <a:defRPr/>
            </a:pPr>
            <a:r>
              <a:rPr sz="1600" b="1" spc="-20" dirty="0">
                <a:solidFill>
                  <a:srgbClr val="FF3200"/>
                </a:solidFill>
                <a:latin typeface="Arial"/>
                <a:cs typeface="Arial"/>
              </a:rPr>
              <a:t>±</a:t>
            </a:r>
            <a:r>
              <a:rPr sz="1600" b="1" spc="-15" dirty="0">
                <a:solidFill>
                  <a:srgbClr val="FF3200"/>
                </a:solidFill>
                <a:latin typeface="Arial"/>
                <a:cs typeface="Arial"/>
              </a:rPr>
              <a:t>1</a:t>
            </a:r>
            <a:r>
              <a:rPr sz="1600" b="1" spc="-5" dirty="0">
                <a:solidFill>
                  <a:srgbClr val="FF3200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FF3200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508" name="object 4"/>
          <p:cNvSpPr txBox="1">
            <a:spLocks noChangeArrowheads="1"/>
          </p:cNvSpPr>
          <p:nvPr/>
        </p:nvSpPr>
        <p:spPr bwMode="auto">
          <a:xfrm>
            <a:off x="3735388" y="1978025"/>
            <a:ext cx="39322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3200"/>
                </a:solidFill>
                <a:latin typeface="Arial" charset="0"/>
              </a:rPr>
              <a:t>+3/2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ts val="25"/>
              </a:spcBef>
              <a:spcAft>
                <a:spcPct val="0"/>
              </a:spcAft>
            </a:pPr>
            <a:endParaRPr lang="en-US" sz="14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3200"/>
                </a:solidFill>
                <a:latin typeface="Arial" charset="0"/>
              </a:rPr>
              <a:t>±3/2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35388" y="4511675"/>
            <a:ext cx="474662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400" b="1" spc="-15" dirty="0">
                <a:solidFill>
                  <a:srgbClr val="FF3200"/>
                </a:solidFill>
                <a:latin typeface="Arial"/>
                <a:cs typeface="Arial"/>
              </a:rPr>
              <a:t>±</a:t>
            </a:r>
            <a:r>
              <a:rPr sz="1600" b="1" spc="-15" dirty="0">
                <a:solidFill>
                  <a:srgbClr val="FF3200"/>
                </a:solidFill>
                <a:latin typeface="Arial"/>
                <a:cs typeface="Arial"/>
              </a:rPr>
              <a:t>1/</a:t>
            </a:r>
            <a:r>
              <a:rPr sz="1600" b="1" dirty="0">
                <a:solidFill>
                  <a:srgbClr val="FF3200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5200" y="3273425"/>
            <a:ext cx="431800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dirty="0">
                <a:solidFill>
                  <a:srgbClr val="FF3200"/>
                </a:solidFill>
                <a:latin typeface="Arial"/>
                <a:cs typeface="Arial"/>
              </a:rPr>
              <a:t>-</a:t>
            </a:r>
            <a:r>
              <a:rPr sz="1600" b="1" spc="4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3200"/>
                </a:solidFill>
                <a:latin typeface="Arial"/>
                <a:cs typeface="Arial"/>
              </a:rPr>
              <a:t>3</a:t>
            </a:r>
            <a:r>
              <a:rPr sz="1600" b="1" spc="-5" dirty="0">
                <a:solidFill>
                  <a:srgbClr val="FF3200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FF3200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1588" y="4186238"/>
            <a:ext cx="427037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spc="-15" dirty="0">
                <a:solidFill>
                  <a:srgbClr val="FF3200"/>
                </a:solidFill>
                <a:latin typeface="Arial"/>
                <a:cs typeface="Arial"/>
              </a:rPr>
              <a:t>+1</a:t>
            </a:r>
            <a:r>
              <a:rPr sz="1600" b="1" spc="-5" dirty="0">
                <a:solidFill>
                  <a:srgbClr val="FF3200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FF3200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512" name="object 8"/>
          <p:cNvSpPr txBox="1">
            <a:spLocks noChangeArrowheads="1"/>
          </p:cNvSpPr>
          <p:nvPr/>
        </p:nvSpPr>
        <p:spPr bwMode="auto">
          <a:xfrm>
            <a:off x="6783388" y="4633913"/>
            <a:ext cx="1316037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FFFF00"/>
                </a:solidFill>
                <a:latin typeface="Arial" charset="0"/>
              </a:rPr>
              <a:t>ONLY</a:t>
            </a:r>
            <a:r>
              <a:rPr lang="en-US" sz="1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smtClean="0">
                <a:solidFill>
                  <a:srgbClr val="FFFF00"/>
                </a:solidFill>
                <a:latin typeface="Arial" charset="0"/>
              </a:rPr>
              <a:t>OBS.TRANSITION</a:t>
            </a:r>
            <a:endParaRPr lang="en-US" sz="12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725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3200"/>
                </a:solidFill>
                <a:latin typeface="Arial" charset="0"/>
              </a:rPr>
              <a:t>-1/2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21188" y="3729038"/>
            <a:ext cx="985837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spc="-10" dirty="0">
                <a:solidFill>
                  <a:srgbClr val="FFFF00"/>
                </a:solidFill>
                <a:latin typeface="Arial"/>
                <a:cs typeface="Arial"/>
              </a:rPr>
              <a:t>≈</a:t>
            </a:r>
            <a:r>
              <a:rPr sz="1600" b="1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sz="1600" b="1" spc="-5" dirty="0">
                <a:solidFill>
                  <a:srgbClr val="FFFF00"/>
                </a:solidFill>
                <a:latin typeface="Arial"/>
                <a:cs typeface="Arial"/>
              </a:rPr>
              <a:t>0</a:t>
            </a:r>
            <a:r>
              <a:rPr sz="1600" b="1" dirty="0">
                <a:solidFill>
                  <a:srgbClr val="FFFF00"/>
                </a:solidFill>
                <a:latin typeface="Arial"/>
                <a:cs typeface="Arial"/>
              </a:rPr>
              <a:t>0</a:t>
            </a:r>
            <a:r>
              <a:rPr sz="1600" b="1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Arial"/>
                <a:cs typeface="Arial"/>
              </a:rPr>
              <a:t>cm</a:t>
            </a:r>
            <a:r>
              <a:rPr sz="1350" b="1" spc="15" baseline="27777" dirty="0">
                <a:solidFill>
                  <a:srgbClr val="FFFF00"/>
                </a:solidFill>
                <a:latin typeface="Arial"/>
                <a:cs typeface="Arial"/>
              </a:rPr>
              <a:t>-1</a:t>
            </a:r>
            <a:endParaRPr sz="1350" baseline="2777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86A94-2D4C-45FC-821D-ECE31D0C7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531" name="object 3"/>
          <p:cNvSpPr txBox="1">
            <a:spLocks noChangeArrowheads="1"/>
          </p:cNvSpPr>
          <p:nvPr/>
        </p:nvSpPr>
        <p:spPr bwMode="auto">
          <a:xfrm>
            <a:off x="2514600" y="385763"/>
            <a:ext cx="40592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65088" indent="-523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65"/>
                </a:solidFill>
                <a:latin typeface="Arial" charset="0"/>
              </a:rPr>
              <a:t>BREAK</a:t>
            </a:r>
            <a:r>
              <a:rPr lang="en-US" sz="3600" b="1" smtClean="0">
                <a:solidFill>
                  <a:srgbClr val="FF00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65"/>
                </a:solidFill>
                <a:latin typeface="Arial" charset="0"/>
              </a:rPr>
              <a:t>DOWN</a:t>
            </a:r>
            <a:r>
              <a:rPr lang="en-US" sz="3600" b="1" smtClean="0">
                <a:solidFill>
                  <a:srgbClr val="FF00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65"/>
                </a:solidFill>
                <a:latin typeface="Arial" charset="0"/>
              </a:rPr>
              <a:t>OF</a:t>
            </a:r>
            <a:r>
              <a:rPr lang="en-US" sz="3600" b="1" smtClean="0">
                <a:solidFill>
                  <a:srgbClr val="FF00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65"/>
                </a:solidFill>
                <a:latin typeface="Arial" charset="0"/>
              </a:rPr>
              <a:t>SELECTION</a:t>
            </a:r>
            <a:r>
              <a:rPr lang="en-US" sz="3600" b="1" smtClean="0">
                <a:solidFill>
                  <a:srgbClr val="FF00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65"/>
                </a:solidFill>
                <a:latin typeface="Arial" charset="0"/>
              </a:rPr>
              <a:t>RULE</a:t>
            </a:r>
            <a:endParaRPr lang="en-US" sz="3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objec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eaLnBrk="1" hangingPunct="1">
              <a:spcBef>
                <a:spcPct val="0"/>
              </a:spcBef>
              <a:buClr>
                <a:srgbClr val="FFFFCC"/>
              </a:buClr>
              <a:buSzPct val="74000"/>
              <a:buFont typeface="OpenSymbol" pitchFamily="2" charset="0"/>
              <a:buChar char="•"/>
              <a:tabLst>
                <a:tab pos="355600" algn="l"/>
              </a:tabLst>
            </a:pPr>
            <a:r>
              <a:rPr lang="en-US" sz="2500" smtClean="0">
                <a:latin typeface="Arial" charset="0"/>
                <a:cs typeface="Arial" charset="0"/>
              </a:rPr>
              <a:t>In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some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cases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like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V(III)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the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magnitude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of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ZFS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very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high.</a:t>
            </a:r>
          </a:p>
          <a:p>
            <a:pPr marL="355600" eaLnBrk="1" hangingPunct="1">
              <a:spcBef>
                <a:spcPts val="50"/>
              </a:spcBef>
              <a:buClr>
                <a:srgbClr val="FFFFCC"/>
              </a:buClr>
              <a:buFont typeface="OpenSymbol" pitchFamily="2" charset="0"/>
              <a:buChar char="•"/>
              <a:tabLst>
                <a:tab pos="355600" algn="l"/>
              </a:tabLst>
            </a:pPr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pPr marL="355600" eaLnBrk="1" hangingPunct="1">
              <a:spcBef>
                <a:spcPct val="0"/>
              </a:spcBef>
              <a:buClr>
                <a:srgbClr val="FFFFCC"/>
              </a:buClr>
              <a:buSzPct val="74000"/>
              <a:buFont typeface="OpenSymbol" pitchFamily="2" charset="0"/>
              <a:buChar char="•"/>
              <a:tabLst>
                <a:tab pos="355600" algn="l"/>
              </a:tabLst>
            </a:pPr>
            <a:r>
              <a:rPr lang="en-US" sz="2500" smtClean="0">
                <a:latin typeface="Arial" charset="0"/>
                <a:cs typeface="Arial" charset="0"/>
              </a:rPr>
              <a:t>It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exceeds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the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normal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energy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range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of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ESR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transitions</a:t>
            </a:r>
          </a:p>
          <a:p>
            <a:pPr marL="355600" eaLnBrk="1" hangingPunct="1">
              <a:spcBef>
                <a:spcPts val="50"/>
              </a:spcBef>
              <a:buClr>
                <a:srgbClr val="FFFFCC"/>
              </a:buClr>
              <a:buFont typeface="OpenSymbol" pitchFamily="2" charset="0"/>
              <a:buChar char="•"/>
              <a:tabLst>
                <a:tab pos="355600" algn="l"/>
              </a:tabLst>
            </a:pPr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pPr marL="355600" eaLnBrk="1" hangingPunct="1">
              <a:spcBef>
                <a:spcPct val="0"/>
              </a:spcBef>
              <a:buClr>
                <a:srgbClr val="FFFFCC"/>
              </a:buClr>
              <a:buSzPct val="74000"/>
              <a:buFont typeface="OpenSymbol" pitchFamily="2" charset="0"/>
              <a:buChar char="•"/>
              <a:tabLst>
                <a:tab pos="355600" algn="l"/>
              </a:tabLst>
            </a:pPr>
            <a:r>
              <a:rPr lang="en-US" sz="2500" smtClean="0">
                <a:latin typeface="Arial" charset="0"/>
                <a:cs typeface="Arial" charset="0"/>
              </a:rPr>
              <a:t>Normal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transitions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occur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with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∆Ms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=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±1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.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But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its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energy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exceeds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the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microwave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region</a:t>
            </a:r>
          </a:p>
          <a:p>
            <a:pPr marL="355600" eaLnBrk="1" hangingPunct="1">
              <a:spcBef>
                <a:spcPts val="50"/>
              </a:spcBef>
              <a:buClr>
                <a:srgbClr val="FFFFCC"/>
              </a:buClr>
              <a:buFont typeface="OpenSymbol" pitchFamily="2" charset="0"/>
              <a:buChar char="•"/>
              <a:tabLst>
                <a:tab pos="355600" algn="l"/>
              </a:tabLst>
            </a:pPr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pPr marL="355600" eaLnBrk="1" hangingPunct="1">
              <a:spcBef>
                <a:spcPct val="0"/>
              </a:spcBef>
              <a:buClr>
                <a:srgbClr val="FFFFCC"/>
              </a:buClr>
              <a:buSzPct val="74000"/>
              <a:buFont typeface="OpenSymbol" pitchFamily="2" charset="0"/>
              <a:buChar char="•"/>
              <a:tabLst>
                <a:tab pos="355600" algn="l"/>
              </a:tabLst>
            </a:pPr>
            <a:r>
              <a:rPr lang="en-US" sz="2500" smtClean="0">
                <a:latin typeface="Arial" charset="0"/>
                <a:cs typeface="Arial" charset="0"/>
              </a:rPr>
              <a:t>Then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the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transition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from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-1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to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+1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levels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with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∆Ms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=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±2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occurs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,which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is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a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forbidden</a:t>
            </a:r>
            <a:r>
              <a:rPr lang="en-US" sz="2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one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5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2"/>
          <p:cNvSpPr>
            <a:spLocks noChangeArrowheads="1"/>
          </p:cNvSpPr>
          <p:nvPr/>
        </p:nvSpPr>
        <p:spPr bwMode="auto">
          <a:xfrm>
            <a:off x="0" y="1976438"/>
            <a:ext cx="8386763" cy="48752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555" name="object 3"/>
          <p:cNvSpPr>
            <a:spLocks/>
          </p:cNvSpPr>
          <p:nvPr/>
        </p:nvSpPr>
        <p:spPr bwMode="auto">
          <a:xfrm>
            <a:off x="4581525" y="5105400"/>
            <a:ext cx="7938" cy="0"/>
          </a:xfrm>
          <a:custGeom>
            <a:avLst/>
            <a:gdLst>
              <a:gd name="T0" fmla="*/ 0 w 8889"/>
              <a:gd name="T1" fmla="*/ 7073 w 8889"/>
              <a:gd name="T2" fmla="*/ 0 60000 65536"/>
              <a:gd name="T3" fmla="*/ 0 60000 65536"/>
              <a:gd name="T4" fmla="*/ 0 w 8889"/>
              <a:gd name="T5" fmla="*/ 8889 w 888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8889">
                <a:moveTo>
                  <a:pt x="0" y="0"/>
                </a:moveTo>
                <a:lnTo>
                  <a:pt x="8869" y="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556" name="object 4"/>
          <p:cNvSpPr>
            <a:spLocks/>
          </p:cNvSpPr>
          <p:nvPr/>
        </p:nvSpPr>
        <p:spPr bwMode="auto">
          <a:xfrm>
            <a:off x="4619625" y="5105400"/>
            <a:ext cx="1196975" cy="0"/>
          </a:xfrm>
          <a:custGeom>
            <a:avLst/>
            <a:gdLst>
              <a:gd name="T0" fmla="*/ 0 w 1197610"/>
              <a:gd name="T1" fmla="*/ 1196319 w 1197610"/>
              <a:gd name="T2" fmla="*/ 0 60000 65536"/>
              <a:gd name="T3" fmla="*/ 0 60000 65536"/>
              <a:gd name="T4" fmla="*/ 0 w 1197610"/>
              <a:gd name="T5" fmla="*/ 1197610 w 119761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197610">
                <a:moveTo>
                  <a:pt x="0" y="0"/>
                </a:moveTo>
                <a:lnTo>
                  <a:pt x="1197589" y="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557" name="object 5"/>
          <p:cNvSpPr>
            <a:spLocks/>
          </p:cNvSpPr>
          <p:nvPr/>
        </p:nvSpPr>
        <p:spPr bwMode="auto">
          <a:xfrm>
            <a:off x="5845175" y="5105400"/>
            <a:ext cx="9525" cy="0"/>
          </a:xfrm>
          <a:custGeom>
            <a:avLst/>
            <a:gdLst>
              <a:gd name="T0" fmla="*/ 0 w 8889"/>
              <a:gd name="T1" fmla="*/ 10184 w 8889"/>
              <a:gd name="T2" fmla="*/ 0 60000 65536"/>
              <a:gd name="T3" fmla="*/ 0 60000 65536"/>
              <a:gd name="T4" fmla="*/ 0 w 8889"/>
              <a:gd name="T5" fmla="*/ 8889 w 888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8889">
                <a:moveTo>
                  <a:pt x="0" y="0"/>
                </a:moveTo>
                <a:lnTo>
                  <a:pt x="8869" y="0"/>
                </a:lnTo>
              </a:path>
            </a:pathLst>
          </a:custGeom>
          <a:noFill/>
          <a:ln w="889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788" y="3652838"/>
            <a:ext cx="989012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16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0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±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25788" y="2435225"/>
            <a:ext cx="706437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Ms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16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±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560" name="object 8"/>
          <p:cNvSpPr txBox="1">
            <a:spLocks noChangeArrowheads="1"/>
          </p:cNvSpPr>
          <p:nvPr/>
        </p:nvSpPr>
        <p:spPr bwMode="auto">
          <a:xfrm>
            <a:off x="3201988" y="4721225"/>
            <a:ext cx="44624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ts val="1863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  <a:latin typeface="Arial" charset="0"/>
              </a:rPr>
              <a:t>Ms</a:t>
            </a:r>
            <a:r>
              <a:rPr lang="en-US" sz="1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smtClean="0">
                <a:solidFill>
                  <a:srgbClr val="FFFFFF"/>
                </a:solidFill>
                <a:latin typeface="Arial" charset="0"/>
              </a:rPr>
              <a:t>=0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  <a:p>
            <a:pPr algn="r" eaLnBrk="1" fontAlgn="base" hangingPunct="1">
              <a:lnSpc>
                <a:spcPts val="2825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0</a:t>
            </a:r>
            <a:endParaRPr lang="en-US" sz="2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1" name="object 9"/>
          <p:cNvSpPr txBox="1">
            <a:spLocks noChangeArrowheads="1"/>
          </p:cNvSpPr>
          <p:nvPr/>
        </p:nvSpPr>
        <p:spPr bwMode="auto">
          <a:xfrm>
            <a:off x="6935788" y="1844675"/>
            <a:ext cx="1109662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175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+1</a:t>
            </a:r>
            <a:endParaRPr lang="en-US" sz="24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lnSpc>
                <a:spcPts val="1675"/>
              </a:lnSpc>
              <a:spcBef>
                <a:spcPts val="1388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FF00"/>
                </a:solidFill>
                <a:latin typeface="Arial" charset="0"/>
              </a:rPr>
              <a:t>FORBIDDEN</a:t>
            </a:r>
            <a:r>
              <a:rPr lang="en-US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smtClean="0">
                <a:solidFill>
                  <a:srgbClr val="FFFF00"/>
                </a:solidFill>
                <a:latin typeface="Arial" charset="0"/>
              </a:rPr>
              <a:t>TRANSITION</a:t>
            </a:r>
            <a:endParaRPr lang="en-US" sz="1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2" name="object 10"/>
          <p:cNvSpPr txBox="1">
            <a:spLocks noChangeArrowheads="1"/>
          </p:cNvSpPr>
          <p:nvPr/>
        </p:nvSpPr>
        <p:spPr bwMode="auto">
          <a:xfrm>
            <a:off x="7392988" y="3063875"/>
            <a:ext cx="2968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-1</a:t>
            </a:r>
            <a:endParaRPr lang="en-US" sz="2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30988" y="3806825"/>
            <a:ext cx="1611312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spc="-5" dirty="0">
                <a:solidFill>
                  <a:srgbClr val="FF65FF"/>
                </a:solidFill>
                <a:latin typeface="Arial"/>
                <a:cs typeface="Arial"/>
              </a:rPr>
              <a:t>N</a:t>
            </a:r>
            <a:r>
              <a:rPr sz="1600" b="1" spc="-30" dirty="0">
                <a:solidFill>
                  <a:srgbClr val="FF65FF"/>
                </a:solidFill>
                <a:latin typeface="Arial"/>
                <a:cs typeface="Arial"/>
              </a:rPr>
              <a:t>O</a:t>
            </a:r>
            <a:r>
              <a:rPr sz="1600" b="1" spc="-10" dirty="0">
                <a:solidFill>
                  <a:srgbClr val="FF65FF"/>
                </a:solidFill>
                <a:latin typeface="Arial"/>
                <a:cs typeface="Arial"/>
              </a:rPr>
              <a:t>T</a:t>
            </a:r>
            <a:r>
              <a:rPr sz="1600" b="1" spc="40" dirty="0">
                <a:solidFill>
                  <a:srgbClr val="FF65FF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FF65FF"/>
                </a:solidFill>
                <a:latin typeface="Arial"/>
                <a:cs typeface="Arial"/>
              </a:rPr>
              <a:t>O</a:t>
            </a:r>
            <a:r>
              <a:rPr sz="1600" b="1" spc="-5" dirty="0">
                <a:solidFill>
                  <a:srgbClr val="FF65FF"/>
                </a:solidFill>
                <a:latin typeface="Arial"/>
                <a:cs typeface="Arial"/>
              </a:rPr>
              <a:t>CUR</a:t>
            </a:r>
            <a:r>
              <a:rPr sz="1600" b="1" dirty="0">
                <a:solidFill>
                  <a:srgbClr val="FF65FF"/>
                </a:solidFill>
                <a:latin typeface="Arial"/>
                <a:cs typeface="Arial"/>
              </a:rPr>
              <a:t>R</a:t>
            </a:r>
            <a:r>
              <a:rPr sz="1600" b="1" spc="-10" dirty="0">
                <a:solidFill>
                  <a:srgbClr val="FF65FF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FF65FF"/>
                </a:solidFill>
                <a:latin typeface="Arial"/>
                <a:cs typeface="Arial"/>
              </a:rPr>
              <a:t>N</a:t>
            </a:r>
            <a:r>
              <a:rPr sz="1600" b="1" spc="-15" dirty="0">
                <a:solidFill>
                  <a:srgbClr val="FF65FF"/>
                </a:solidFill>
                <a:latin typeface="Arial"/>
                <a:cs typeface="Arial"/>
              </a:rPr>
              <a:t>G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86A94-2D4C-45FC-821D-ECE31D0C7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NH</a:t>
            </a:r>
            <a:r>
              <a:rPr lang="en-US" sz="2800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en-US" sz="2800" baseline="-25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580" y="102995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 Black" pitchFamily="34" charset="0"/>
              </a:rPr>
              <a:t>Assymmetric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and symmetric NH</a:t>
            </a:r>
            <a:r>
              <a:rPr lang="en-US" baseline="-25000" dirty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stretching</a:t>
            </a:r>
            <a:r>
              <a:rPr lang="en-US" dirty="0">
                <a:latin typeface="Arial Black" pitchFamily="34" charset="0"/>
              </a:rPr>
              <a:t>,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NH</a:t>
            </a:r>
            <a:r>
              <a:rPr lang="en-US" baseline="-25000" dirty="0">
                <a:solidFill>
                  <a:srgbClr val="0000FF"/>
                </a:solidFill>
                <a:latin typeface="Arial Black" pitchFamily="34" charset="0"/>
              </a:rPr>
              <a:t>3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degenerate deformation</a:t>
            </a:r>
            <a:r>
              <a:rPr lang="en-US" dirty="0">
                <a:latin typeface="Arial Black" pitchFamily="34" charset="0"/>
              </a:rPr>
              <a:t>,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NH</a:t>
            </a:r>
            <a:r>
              <a:rPr lang="en-US" baseline="-25000" dirty="0">
                <a:solidFill>
                  <a:srgbClr val="00B050"/>
                </a:solidFill>
                <a:latin typeface="Arial Black" pitchFamily="34" charset="0"/>
              </a:rPr>
              <a:t>3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 symmetric deformation</a:t>
            </a:r>
            <a:r>
              <a:rPr lang="en-US" dirty="0">
                <a:latin typeface="Arial Black" pitchFamily="34" charset="0"/>
              </a:rPr>
              <a:t>,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NH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rocking </a:t>
            </a:r>
            <a:r>
              <a:rPr lang="en-US" dirty="0">
                <a:latin typeface="Arial Black" pitchFamily="34" charset="0"/>
              </a:rPr>
              <a:t>vibrations appear </a:t>
            </a:r>
            <a:r>
              <a:rPr lang="en-US" dirty="0" smtClean="0">
                <a:latin typeface="Arial Black" pitchFamily="34" charset="0"/>
              </a:rPr>
              <a:t>in the </a:t>
            </a:r>
            <a:r>
              <a:rPr lang="en-US" dirty="0">
                <a:latin typeface="Arial Black" pitchFamily="34" charset="0"/>
              </a:rPr>
              <a:t>regions of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3400–3000,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1650–1550,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1370–1000,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and 950–590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cm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-1</a:t>
            </a:r>
            <a:r>
              <a:rPr lang="en-US" dirty="0">
                <a:latin typeface="Arial Black" pitchFamily="34" charset="0"/>
              </a:rPr>
              <a:t>, respectively.</a:t>
            </a:r>
          </a:p>
        </p:txBody>
      </p:sp>
      <p:sp>
        <p:nvSpPr>
          <p:cNvPr id="4" name="AutoShape 2" descr="Image result for vibrational modes of NH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vibrational modes of NH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2" y="2590800"/>
            <a:ext cx="4448175" cy="389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200" spc="-30" dirty="0"/>
              <a:t>E</a:t>
            </a:r>
            <a:r>
              <a:rPr sz="3200" spc="-25" dirty="0"/>
              <a:t>S</a:t>
            </a:r>
            <a:r>
              <a:rPr sz="3200" dirty="0"/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5" dirty="0"/>
              <a:t>AN</a:t>
            </a:r>
            <a:r>
              <a:rPr sz="3200" dirty="0"/>
              <a:t>D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5" dirty="0"/>
              <a:t>JAH</a:t>
            </a:r>
            <a:r>
              <a:rPr sz="3200" spc="5" dirty="0"/>
              <a:t>N</a:t>
            </a:r>
            <a:r>
              <a:rPr sz="3200" spc="-15" dirty="0"/>
              <a:t>-</a:t>
            </a:r>
            <a:r>
              <a:rPr sz="3200" spc="-40" dirty="0"/>
              <a:t>T</a:t>
            </a:r>
            <a:r>
              <a:rPr sz="3200" spc="-25" dirty="0"/>
              <a:t>E</a:t>
            </a:r>
            <a:r>
              <a:rPr sz="3200" spc="-30" dirty="0"/>
              <a:t>L</a:t>
            </a:r>
            <a:r>
              <a:rPr sz="3200" spc="-25" dirty="0"/>
              <a:t>LE</a:t>
            </a:r>
            <a:r>
              <a:rPr sz="3200" dirty="0"/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5" dirty="0"/>
              <a:t>D</a:t>
            </a:r>
            <a:r>
              <a:rPr sz="3200" spc="-20" dirty="0"/>
              <a:t>I</a:t>
            </a:r>
            <a:r>
              <a:rPr sz="3200" spc="-25" dirty="0"/>
              <a:t>S</a:t>
            </a:r>
            <a:r>
              <a:rPr sz="3200" spc="-30" dirty="0"/>
              <a:t>TO</a:t>
            </a:r>
            <a:r>
              <a:rPr sz="3200" spc="5" dirty="0"/>
              <a:t>R</a:t>
            </a:r>
            <a:r>
              <a:rPr sz="3200" spc="-40" dirty="0"/>
              <a:t>T</a:t>
            </a:r>
            <a:r>
              <a:rPr sz="3200" spc="-25" dirty="0"/>
              <a:t>IO</a:t>
            </a:r>
            <a:r>
              <a:rPr sz="3200" dirty="0"/>
              <a:t>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34988" y="1695450"/>
            <a:ext cx="8077200" cy="801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5" dirty="0">
                <a:solidFill>
                  <a:srgbClr val="3232FF"/>
                </a:solidFill>
                <a:latin typeface="Arial"/>
                <a:cs typeface="Arial"/>
              </a:rPr>
              <a:t>Ja</a:t>
            </a:r>
            <a:r>
              <a:rPr sz="2500" b="1" dirty="0">
                <a:solidFill>
                  <a:srgbClr val="3232FF"/>
                </a:solidFill>
                <a:latin typeface="Arial"/>
                <a:cs typeface="Arial"/>
              </a:rPr>
              <a:t>h</a:t>
            </a:r>
            <a:r>
              <a:rPr sz="2500" b="1" spc="-20" dirty="0">
                <a:solidFill>
                  <a:srgbClr val="3232FF"/>
                </a:solidFill>
                <a:latin typeface="Arial"/>
                <a:cs typeface="Arial"/>
              </a:rPr>
              <a:t>n</a:t>
            </a:r>
            <a:r>
              <a:rPr sz="2500" b="1" spc="65" dirty="0">
                <a:solidFill>
                  <a:srgbClr val="3232FF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3232FF"/>
                </a:solidFill>
                <a:latin typeface="Arial"/>
                <a:cs typeface="Arial"/>
              </a:rPr>
              <a:t>–</a:t>
            </a:r>
            <a:r>
              <a:rPr sz="2500" b="1" spc="60" dirty="0">
                <a:solidFill>
                  <a:srgbClr val="3232FF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3232FF"/>
                </a:solidFill>
                <a:latin typeface="Arial"/>
                <a:cs typeface="Arial"/>
              </a:rPr>
              <a:t>Te</a:t>
            </a:r>
            <a:r>
              <a:rPr sz="2500" b="1" spc="-10" dirty="0">
                <a:solidFill>
                  <a:srgbClr val="3232FF"/>
                </a:solidFill>
                <a:latin typeface="Arial"/>
                <a:cs typeface="Arial"/>
              </a:rPr>
              <a:t>l</a:t>
            </a:r>
            <a:r>
              <a:rPr sz="2500" b="1" spc="-15" dirty="0">
                <a:solidFill>
                  <a:srgbClr val="3232FF"/>
                </a:solidFill>
                <a:latin typeface="Arial"/>
                <a:cs typeface="Arial"/>
              </a:rPr>
              <a:t>l</a:t>
            </a:r>
            <a:r>
              <a:rPr sz="2500" b="1" spc="-5" dirty="0">
                <a:solidFill>
                  <a:srgbClr val="3232FF"/>
                </a:solidFill>
                <a:latin typeface="Arial"/>
                <a:cs typeface="Arial"/>
              </a:rPr>
              <a:t>e</a:t>
            </a:r>
            <a:r>
              <a:rPr sz="2500" b="1" dirty="0">
                <a:solidFill>
                  <a:srgbClr val="3232FF"/>
                </a:solidFill>
                <a:latin typeface="Arial"/>
                <a:cs typeface="Arial"/>
              </a:rPr>
              <a:t>r</a:t>
            </a:r>
            <a:r>
              <a:rPr sz="2500" b="1" spc="65" dirty="0">
                <a:solidFill>
                  <a:srgbClr val="3232FF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3232FF"/>
                </a:solidFill>
                <a:latin typeface="Arial"/>
                <a:cs typeface="Arial"/>
              </a:rPr>
              <a:t>t</a:t>
            </a:r>
            <a:r>
              <a:rPr sz="2500" b="1" spc="-30" dirty="0">
                <a:solidFill>
                  <a:srgbClr val="3232FF"/>
                </a:solidFill>
                <a:latin typeface="Arial"/>
                <a:cs typeface="Arial"/>
              </a:rPr>
              <a:t>h</a:t>
            </a:r>
            <a:r>
              <a:rPr sz="2500" b="1" spc="5" dirty="0">
                <a:solidFill>
                  <a:srgbClr val="3232FF"/>
                </a:solidFill>
                <a:latin typeface="Arial"/>
                <a:cs typeface="Arial"/>
              </a:rPr>
              <a:t>e</a:t>
            </a:r>
            <a:r>
              <a:rPr sz="2500" b="1" spc="-30" dirty="0">
                <a:solidFill>
                  <a:srgbClr val="3232FF"/>
                </a:solidFill>
                <a:latin typeface="Arial"/>
                <a:cs typeface="Arial"/>
              </a:rPr>
              <a:t>o</a:t>
            </a:r>
            <a:r>
              <a:rPr sz="2500" b="1" spc="-5" dirty="0">
                <a:solidFill>
                  <a:srgbClr val="3232FF"/>
                </a:solidFill>
                <a:latin typeface="Arial"/>
                <a:cs typeface="Arial"/>
              </a:rPr>
              <a:t>re</a:t>
            </a:r>
            <a:r>
              <a:rPr sz="2500" b="1" dirty="0">
                <a:solidFill>
                  <a:srgbClr val="3232FF"/>
                </a:solidFill>
                <a:latin typeface="Arial"/>
                <a:cs typeface="Arial"/>
              </a:rPr>
              <a:t>m</a:t>
            </a:r>
            <a:r>
              <a:rPr sz="2500" b="1" spc="65" dirty="0">
                <a:solidFill>
                  <a:srgbClr val="3232FF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3232FF"/>
                </a:solidFill>
                <a:latin typeface="Arial"/>
                <a:cs typeface="Arial"/>
              </a:rPr>
              <a:t>:</a:t>
            </a:r>
            <a:endParaRPr sz="2500">
              <a:solidFill>
                <a:prstClr val="black"/>
              </a:solidFill>
              <a:latin typeface="Arial"/>
              <a:cs typeface="Arial"/>
            </a:endParaRPr>
          </a:p>
          <a:p>
            <a:pPr marL="3670300">
              <a:spcBef>
                <a:spcPts val="620"/>
              </a:spcBef>
              <a:defRPr/>
            </a:pP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500" b="1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3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7888" y="2535238"/>
            <a:ext cx="3079750" cy="342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tabLst>
                <a:tab pos="1977389" algn="l"/>
              </a:tabLst>
              <a:defRPr/>
            </a:pP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ege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stem</a:t>
            </a:r>
            <a:endParaRPr sz="2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582" name="object 6"/>
          <p:cNvSpPr txBox="1">
            <a:spLocks noChangeArrowheads="1"/>
          </p:cNvSpPr>
          <p:nvPr/>
        </p:nvSpPr>
        <p:spPr bwMode="auto">
          <a:xfrm>
            <a:off x="4205288" y="2535238"/>
            <a:ext cx="44005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4450" indent="-33338" eaLnBrk="0" hangingPunct="0">
              <a:tabLst>
                <a:tab pos="550863" algn="l"/>
                <a:tab pos="660400" algn="l"/>
                <a:tab pos="2017713" algn="l"/>
                <a:tab pos="2216150" algn="l"/>
                <a:tab pos="2808288" algn="l"/>
                <a:tab pos="3405188" algn="l"/>
                <a:tab pos="38719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550863" algn="l"/>
                <a:tab pos="660400" algn="l"/>
                <a:tab pos="2017713" algn="l"/>
                <a:tab pos="2216150" algn="l"/>
                <a:tab pos="2808288" algn="l"/>
                <a:tab pos="3405188" algn="l"/>
                <a:tab pos="38719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550863" algn="l"/>
                <a:tab pos="660400" algn="l"/>
                <a:tab pos="2017713" algn="l"/>
                <a:tab pos="2216150" algn="l"/>
                <a:tab pos="2808288" algn="l"/>
                <a:tab pos="3405188" algn="l"/>
                <a:tab pos="38719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550863" algn="l"/>
                <a:tab pos="660400" algn="l"/>
                <a:tab pos="2017713" algn="l"/>
                <a:tab pos="2216150" algn="l"/>
                <a:tab pos="2808288" algn="l"/>
                <a:tab pos="3405188" algn="l"/>
                <a:tab pos="38719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550863" algn="l"/>
                <a:tab pos="660400" algn="l"/>
                <a:tab pos="2017713" algn="l"/>
                <a:tab pos="2216150" algn="l"/>
                <a:tab pos="2808288" algn="l"/>
                <a:tab pos="3405188" algn="l"/>
                <a:tab pos="38719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660400" algn="l"/>
                <a:tab pos="2017713" algn="l"/>
                <a:tab pos="2216150" algn="l"/>
                <a:tab pos="2808288" algn="l"/>
                <a:tab pos="3405188" algn="l"/>
                <a:tab pos="38719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660400" algn="l"/>
                <a:tab pos="2017713" algn="l"/>
                <a:tab pos="2216150" algn="l"/>
                <a:tab pos="2808288" algn="l"/>
                <a:tab pos="3405188" algn="l"/>
                <a:tab pos="38719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660400" algn="l"/>
                <a:tab pos="2017713" algn="l"/>
                <a:tab pos="2216150" algn="l"/>
                <a:tab pos="2808288" algn="l"/>
                <a:tab pos="3405188" algn="l"/>
                <a:tab pos="38719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660400" algn="l"/>
                <a:tab pos="2017713" algn="l"/>
                <a:tab pos="2216150" algn="l"/>
                <a:tab pos="2808288" algn="l"/>
                <a:tab pos="3405188" algn="l"/>
                <a:tab pos="38719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unstable,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hence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will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reduce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symmetry,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83" name="object 7"/>
          <p:cNvSpPr txBox="1">
            <a:spLocks noChangeArrowheads="1"/>
          </p:cNvSpPr>
          <p:nvPr/>
        </p:nvSpPr>
        <p:spPr bwMode="auto">
          <a:xfrm>
            <a:off x="877888" y="2916238"/>
            <a:ext cx="13081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undergo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remove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stability.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62213" y="2916238"/>
            <a:ext cx="1485900" cy="342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05038" y="3297238"/>
            <a:ext cx="6399212" cy="342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tabLst>
                <a:tab pos="687070" algn="l"/>
                <a:tab pos="2646680" algn="l"/>
                <a:tab pos="3410585" algn="l"/>
                <a:tab pos="4527550" algn="l"/>
                <a:tab pos="6016625" algn="l"/>
              </a:tabLst>
              <a:defRPr/>
            </a:pP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ener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enc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586" name="object 10"/>
          <p:cNvSpPr txBox="1">
            <a:spLocks noChangeArrowheads="1"/>
          </p:cNvSpPr>
          <p:nvPr/>
        </p:nvSpPr>
        <p:spPr bwMode="auto">
          <a:xfrm>
            <a:off x="534988" y="4138613"/>
            <a:ext cx="78581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But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this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theorem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does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not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predict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type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distortion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625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Because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J-T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distortion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electronic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levels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are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split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and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hence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number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ESR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lines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may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increase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or</a:t>
            </a:r>
            <a:r>
              <a:rPr lang="en-US" sz="2500" b="1" smtClean="0">
                <a:solidFill>
                  <a:srgbClr val="3298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3298FF"/>
                </a:solidFill>
                <a:latin typeface="Arial" charset="0"/>
              </a:rPr>
              <a:t>decrease.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6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819" name="object 3"/>
          <p:cNvSpPr txBox="1">
            <a:spLocks noChangeArrowheads="1"/>
          </p:cNvSpPr>
          <p:nvPr/>
        </p:nvSpPr>
        <p:spPr bwMode="auto">
          <a:xfrm>
            <a:off x="650716" y="334963"/>
            <a:ext cx="68008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4488" indent="-3317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65"/>
                </a:solidFill>
                <a:latin typeface="Arial" charset="0"/>
              </a:rPr>
              <a:t>Cu</a:t>
            </a:r>
            <a:r>
              <a:rPr lang="en-US" sz="3600" b="1" dirty="0" smtClean="0">
                <a:solidFill>
                  <a:srgbClr val="FF00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65"/>
                </a:solidFill>
                <a:latin typeface="Arial" charset="0"/>
              </a:rPr>
              <a:t>(II</a:t>
            </a:r>
            <a:r>
              <a:rPr lang="en-US" sz="4000" b="1" dirty="0" smtClean="0">
                <a:solidFill>
                  <a:srgbClr val="FF0065"/>
                </a:solidFill>
                <a:latin typeface="Arial" charset="0"/>
              </a:rPr>
              <a:t>)</a:t>
            </a:r>
            <a:r>
              <a:rPr lang="en-US" sz="4000" b="1" dirty="0" smtClean="0">
                <a:solidFill>
                  <a:srgbClr val="FF00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65"/>
                </a:solidFill>
                <a:latin typeface="Arial" charset="0"/>
              </a:rPr>
              <a:t>in</a:t>
            </a:r>
            <a:r>
              <a:rPr lang="en-US" sz="4000" b="1" dirty="0" smtClean="0">
                <a:solidFill>
                  <a:srgbClr val="FF00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65"/>
                </a:solidFill>
                <a:latin typeface="Arial" charset="0"/>
              </a:rPr>
              <a:t>a</a:t>
            </a:r>
            <a:r>
              <a:rPr lang="en-US" sz="4000" b="1" dirty="0" smtClean="0">
                <a:solidFill>
                  <a:srgbClr val="FF00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65"/>
                </a:solidFill>
                <a:latin typeface="Arial" charset="0"/>
              </a:rPr>
              <a:t>tetragonal</a:t>
            </a:r>
            <a:r>
              <a:rPr lang="en-US" sz="4000" b="1" dirty="0" smtClean="0">
                <a:solidFill>
                  <a:srgbClr val="FF00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65"/>
                </a:solidFill>
                <a:latin typeface="Arial" charset="0"/>
              </a:rPr>
              <a:t>field</a:t>
            </a:r>
            <a:endParaRPr lang="en-US" sz="40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988" y="1708150"/>
            <a:ext cx="6170612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55600" indent="-342900">
              <a:lnSpc>
                <a:spcPts val="2975"/>
              </a:lnSpc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5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2500" b="1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175" b="1" baseline="287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75" b="1" spc="-37" baseline="287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500" b="1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5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25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5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75" b="1" spc="-525" baseline="28735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25" baseline="28735" dirty="0" smtClean="0">
                <a:solidFill>
                  <a:srgbClr val="FFFFFF"/>
                </a:solidFill>
                <a:latin typeface="Arial"/>
                <a:cs typeface="Arial"/>
              </a:rPr>
              <a:t>       </a:t>
            </a:r>
            <a:r>
              <a:rPr sz="2500" b="1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2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988" y="2665413"/>
            <a:ext cx="261937" cy="261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850" spc="3385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85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5200" y="2614613"/>
            <a:ext cx="419100" cy="3841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450" b="1" spc="-3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1450" b="1" spc="-350" dirty="0">
                <a:solidFill>
                  <a:srgbClr val="FFFFFF"/>
                </a:solidFill>
                <a:latin typeface="Arial"/>
                <a:cs typeface="Arial"/>
              </a:rPr>
              <a:t>         </a:t>
            </a:r>
            <a:r>
              <a:rPr sz="3750" b="1" spc="-525" baseline="-16666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3750" baseline="-1666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90788" y="2614613"/>
            <a:ext cx="5129212" cy="3841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       </a:t>
            </a:r>
            <a:r>
              <a:rPr sz="2500" b="1" spc="-2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75" b="1" spc="-577" baseline="-24904" dirty="0" err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75" b="1" spc="-202" baseline="-249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175" b="1" spc="-202" baseline="-24904" dirty="0">
                <a:solidFill>
                  <a:srgbClr val="FFFFFF"/>
                </a:solidFill>
                <a:latin typeface="Times New Roman"/>
                <a:cs typeface="Times New Roman"/>
              </a:rPr>
              <a:t>                 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lang="en-US" sz="2500" b="1" spc="-1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5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      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175" b="1" spc="-547" baseline="-24904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47" baseline="-24904" dirty="0">
                <a:solidFill>
                  <a:srgbClr val="FFFFFF"/>
                </a:solidFill>
                <a:latin typeface="Arial"/>
                <a:cs typeface="Arial"/>
              </a:rPr>
              <a:t>            </a:t>
            </a:r>
            <a:r>
              <a:rPr sz="2175" b="1" spc="-547" baseline="-24904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75" b="1" baseline="-24904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2175" b="1" spc="-240" baseline="-249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5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824" name="object 8"/>
          <p:cNvSpPr txBox="1">
            <a:spLocks noChangeArrowheads="1"/>
          </p:cNvSpPr>
          <p:nvPr/>
        </p:nvSpPr>
        <p:spPr bwMode="auto">
          <a:xfrm>
            <a:off x="534988" y="3587750"/>
            <a:ext cx="73850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Since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Cu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(II)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d</a:t>
            </a:r>
            <a:r>
              <a:rPr lang="en-US" sz="2100" b="1" baseline="29000" smtClean="0">
                <a:solidFill>
                  <a:srgbClr val="FFFFFF"/>
                </a:solidFill>
                <a:latin typeface="Arial" charset="0"/>
              </a:rPr>
              <a:t>9</a:t>
            </a:r>
            <a:r>
              <a:rPr lang="en-US" sz="2100" b="1" baseline="29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system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must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undergo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J-T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distortion.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</a:t>
            </a:r>
            <a:r>
              <a:rPr lang="en-US" sz="2100" b="1" baseline="-25000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2100" b="1" baseline="-25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field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becomes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tetragonal.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25" name="object 9"/>
          <p:cNvSpPr>
            <a:spLocks/>
          </p:cNvSpPr>
          <p:nvPr/>
        </p:nvSpPr>
        <p:spPr bwMode="auto">
          <a:xfrm>
            <a:off x="1589088" y="2838450"/>
            <a:ext cx="677862" cy="0"/>
          </a:xfrm>
          <a:custGeom>
            <a:avLst/>
            <a:gdLst>
              <a:gd name="T0" fmla="*/ 0 w 678180"/>
              <a:gd name="T1" fmla="*/ 677544 w 678180"/>
              <a:gd name="T2" fmla="*/ 0 60000 65536"/>
              <a:gd name="T3" fmla="*/ 0 60000 65536"/>
              <a:gd name="T4" fmla="*/ 0 w 678180"/>
              <a:gd name="T5" fmla="*/ 678180 w 67818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678180">
                <a:moveTo>
                  <a:pt x="0" y="0"/>
                </a:moveTo>
                <a:lnTo>
                  <a:pt x="678179" y="0"/>
                </a:lnTo>
              </a:path>
            </a:pathLst>
          </a:custGeom>
          <a:noFill/>
          <a:ln w="5714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826" name="object 10"/>
          <p:cNvSpPr>
            <a:spLocks/>
          </p:cNvSpPr>
          <p:nvPr/>
        </p:nvSpPr>
        <p:spPr bwMode="auto">
          <a:xfrm>
            <a:off x="2266950" y="2757488"/>
            <a:ext cx="171450" cy="171450"/>
          </a:xfrm>
          <a:custGeom>
            <a:avLst/>
            <a:gdLst>
              <a:gd name="T0" fmla="*/ 0 w 171450"/>
              <a:gd name="T1" fmla="*/ 0 h 171450"/>
              <a:gd name="T2" fmla="*/ 0 w 171450"/>
              <a:gd name="T3" fmla="*/ 171449 h 171450"/>
              <a:gd name="T4" fmla="*/ 171449 w 171450"/>
              <a:gd name="T5" fmla="*/ 85100 h 171450"/>
              <a:gd name="T6" fmla="*/ 0 w 171450"/>
              <a:gd name="T7" fmla="*/ 0 h 171450"/>
              <a:gd name="T8" fmla="*/ 0 60000 65536"/>
              <a:gd name="T9" fmla="*/ 0 60000 65536"/>
              <a:gd name="T10" fmla="*/ 0 60000 65536"/>
              <a:gd name="T11" fmla="*/ 0 60000 65536"/>
              <a:gd name="T12" fmla="*/ 0 w 171450"/>
              <a:gd name="T13" fmla="*/ 0 h 171450"/>
              <a:gd name="T14" fmla="*/ 171450 w 171450"/>
              <a:gd name="T15" fmla="*/ 171450 h 171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450" h="171450">
                <a:moveTo>
                  <a:pt x="0" y="0"/>
                </a:moveTo>
                <a:lnTo>
                  <a:pt x="0" y="171449"/>
                </a:lnTo>
                <a:lnTo>
                  <a:pt x="171449" y="85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938" y="1190625"/>
            <a:ext cx="261937" cy="261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850" spc="3385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850" dirty="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8838" y="1139825"/>
            <a:ext cx="569912" cy="373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2875"/>
              </a:lnSpc>
              <a:defRPr/>
            </a:pPr>
            <a:r>
              <a:rPr sz="2175" b="1" spc="-540" baseline="53639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40" baseline="53639" dirty="0">
                <a:solidFill>
                  <a:srgbClr val="FFFFFF"/>
                </a:solidFill>
                <a:latin typeface="Arial"/>
                <a:cs typeface="Arial"/>
              </a:rPr>
              <a:t>      </a:t>
            </a:r>
            <a:r>
              <a:rPr sz="3750" b="1" spc="-30" baseline="1444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50" b="1" spc="-34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450" b="1" spc="-38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4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7000" y="1068388"/>
            <a:ext cx="5619750" cy="3841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      </a:t>
            </a:r>
            <a:r>
              <a:rPr sz="2500" b="1" spc="-2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75" b="1" spc="-577" baseline="-24904" dirty="0" err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75" b="1" spc="-577" baseline="-249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75" b="1" spc="-44" baseline="-249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25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     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175" b="1" spc="-540" baseline="-24904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40" baseline="-24904" dirty="0">
                <a:solidFill>
                  <a:srgbClr val="FFFFFF"/>
                </a:solidFill>
                <a:latin typeface="Arial"/>
                <a:cs typeface="Arial"/>
              </a:rPr>
              <a:t>     </a:t>
            </a:r>
            <a:r>
              <a:rPr sz="2175" b="1" spc="-577" baseline="-24904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75" b="1" baseline="-24904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2175" b="1" spc="-225" baseline="-249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5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3338" y="2428875"/>
            <a:ext cx="260350" cy="261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850" spc="3385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85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9575" y="2430463"/>
            <a:ext cx="611188" cy="3841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450" b="1" spc="-3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1450" b="1" spc="-360" dirty="0">
                <a:solidFill>
                  <a:srgbClr val="FFFFFF"/>
                </a:solidFill>
                <a:latin typeface="Arial"/>
                <a:cs typeface="Arial"/>
              </a:rPr>
              <a:t>         </a:t>
            </a:r>
            <a:r>
              <a:rPr sz="3750" b="1" spc="-30" baseline="-16666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75" b="1" spc="-577" baseline="-53639" dirty="0" err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175" baseline="-5363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94075" y="2555875"/>
            <a:ext cx="2778125" cy="371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2875"/>
              </a:lnSpc>
              <a:defRPr/>
            </a:pPr>
            <a:r>
              <a:rPr sz="2175" b="1" spc="-525" baseline="53639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25" baseline="53639" dirty="0">
                <a:solidFill>
                  <a:srgbClr val="FFFFFF"/>
                </a:solidFill>
                <a:latin typeface="Arial"/>
                <a:cs typeface="Arial"/>
              </a:rPr>
              <a:t>          </a:t>
            </a:r>
            <a:r>
              <a:rPr sz="3750" b="1" spc="-15" baseline="14444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450" b="1" spc="-36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1450" b="1" spc="-365" dirty="0">
                <a:solidFill>
                  <a:srgbClr val="FFFFFF"/>
                </a:solidFill>
                <a:latin typeface="Arial"/>
                <a:cs typeface="Arial"/>
              </a:rPr>
              <a:t>        </a:t>
            </a:r>
            <a:r>
              <a:rPr sz="1450" b="1" spc="-36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45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50" b="1" spc="-22" baseline="14444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3750" b="1" spc="97" baseline="144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75" b="1" spc="-525" baseline="53639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175" b="1" spc="-525" baseline="53639" dirty="0">
                <a:solidFill>
                  <a:srgbClr val="FFFFFF"/>
                </a:solidFill>
                <a:latin typeface="Arial"/>
                <a:cs typeface="Arial"/>
              </a:rPr>
              <a:t>       </a:t>
            </a:r>
            <a:r>
              <a:rPr sz="3750" b="1" spc="-15" baseline="1444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50" b="1" spc="-36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1450" b="1" spc="-360" dirty="0">
                <a:solidFill>
                  <a:srgbClr val="FFFFFF"/>
                </a:solidFill>
                <a:latin typeface="Arial"/>
                <a:cs typeface="Arial"/>
              </a:rPr>
              <a:t>         </a:t>
            </a:r>
            <a:r>
              <a:rPr sz="1450" b="1" spc="-38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lang="en-US" sz="1450" b="1" spc="-385" dirty="0">
                <a:solidFill>
                  <a:srgbClr val="FFFFFF"/>
                </a:solidFill>
                <a:latin typeface="Arial"/>
                <a:cs typeface="Arial"/>
              </a:rPr>
              <a:t>       </a:t>
            </a:r>
            <a:endParaRPr sz="14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988" y="4038600"/>
            <a:ext cx="5189537" cy="3984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pai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5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500" b="1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5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5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75" b="1" spc="-525" baseline="2873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175" b="1" spc="-547" baseline="-24904" dirty="0">
                <a:solidFill>
                  <a:srgbClr val="FFFFFF"/>
                </a:solidFill>
                <a:latin typeface="Arial"/>
                <a:cs typeface="Arial"/>
              </a:rPr>
              <a:t>1g</a:t>
            </a:r>
            <a:endParaRPr sz="2175" baseline="-2490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988" y="5661025"/>
            <a:ext cx="261937" cy="263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850" spc="3385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85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35851" name="object 11"/>
          <p:cNvSpPr txBox="1">
            <a:spLocks noChangeArrowheads="1"/>
          </p:cNvSpPr>
          <p:nvPr/>
        </p:nvSpPr>
        <p:spPr bwMode="auto">
          <a:xfrm>
            <a:off x="877888" y="5065713"/>
            <a:ext cx="75104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873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applying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magnetic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field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spin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levels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are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split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get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ESR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line.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52" name="object 12"/>
          <p:cNvSpPr>
            <a:spLocks/>
          </p:cNvSpPr>
          <p:nvPr/>
        </p:nvSpPr>
        <p:spPr bwMode="auto">
          <a:xfrm>
            <a:off x="1733550" y="1192213"/>
            <a:ext cx="449263" cy="0"/>
          </a:xfrm>
          <a:custGeom>
            <a:avLst/>
            <a:gdLst>
              <a:gd name="T0" fmla="*/ 0 w 449580"/>
              <a:gd name="T1" fmla="*/ 448945 w 449580"/>
              <a:gd name="T2" fmla="*/ 0 60000 65536"/>
              <a:gd name="T3" fmla="*/ 0 60000 65536"/>
              <a:gd name="T4" fmla="*/ 0 w 449580"/>
              <a:gd name="T5" fmla="*/ 449580 w 44958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449580">
                <a:moveTo>
                  <a:pt x="0" y="0"/>
                </a:moveTo>
                <a:lnTo>
                  <a:pt x="449579" y="0"/>
                </a:lnTo>
              </a:path>
            </a:pathLst>
          </a:custGeom>
          <a:noFill/>
          <a:ln w="5714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53" name="object 13"/>
          <p:cNvSpPr>
            <a:spLocks/>
          </p:cNvSpPr>
          <p:nvPr/>
        </p:nvSpPr>
        <p:spPr bwMode="auto">
          <a:xfrm>
            <a:off x="2171700" y="1106488"/>
            <a:ext cx="171450" cy="171450"/>
          </a:xfrm>
          <a:custGeom>
            <a:avLst/>
            <a:gdLst>
              <a:gd name="T0" fmla="*/ 0 w 171450"/>
              <a:gd name="T1" fmla="*/ 0 h 172719"/>
              <a:gd name="T2" fmla="*/ 0 w 171450"/>
              <a:gd name="T3" fmla="*/ 170170 h 172719"/>
              <a:gd name="T4" fmla="*/ 171449 w 171450"/>
              <a:gd name="T5" fmla="*/ 85085 h 172719"/>
              <a:gd name="T6" fmla="*/ 0 w 171450"/>
              <a:gd name="T7" fmla="*/ 0 h 172719"/>
              <a:gd name="T8" fmla="*/ 0 60000 65536"/>
              <a:gd name="T9" fmla="*/ 0 60000 65536"/>
              <a:gd name="T10" fmla="*/ 0 60000 65536"/>
              <a:gd name="T11" fmla="*/ 0 60000 65536"/>
              <a:gd name="T12" fmla="*/ 0 w 171450"/>
              <a:gd name="T13" fmla="*/ 0 h 172719"/>
              <a:gd name="T14" fmla="*/ 171450 w 171450"/>
              <a:gd name="T15" fmla="*/ 172719 h 1727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450" h="172719">
                <a:moveTo>
                  <a:pt x="0" y="0"/>
                </a:moveTo>
                <a:lnTo>
                  <a:pt x="0" y="172699"/>
                </a:lnTo>
                <a:lnTo>
                  <a:pt x="171449" y="863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54" name="object 14"/>
          <p:cNvSpPr>
            <a:spLocks/>
          </p:cNvSpPr>
          <p:nvPr/>
        </p:nvSpPr>
        <p:spPr bwMode="auto">
          <a:xfrm>
            <a:off x="2470150" y="2690813"/>
            <a:ext cx="449263" cy="0"/>
          </a:xfrm>
          <a:custGeom>
            <a:avLst/>
            <a:gdLst>
              <a:gd name="T0" fmla="*/ 0 w 449580"/>
              <a:gd name="T1" fmla="*/ 448945 w 449580"/>
              <a:gd name="T2" fmla="*/ 0 60000 65536"/>
              <a:gd name="T3" fmla="*/ 0 60000 65536"/>
              <a:gd name="T4" fmla="*/ 0 w 449580"/>
              <a:gd name="T5" fmla="*/ 449580 w 44958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449580">
                <a:moveTo>
                  <a:pt x="0" y="0"/>
                </a:moveTo>
                <a:lnTo>
                  <a:pt x="449579" y="0"/>
                </a:lnTo>
              </a:path>
            </a:pathLst>
          </a:custGeom>
          <a:noFill/>
          <a:ln w="5714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55" name="object 15"/>
          <p:cNvSpPr>
            <a:spLocks/>
          </p:cNvSpPr>
          <p:nvPr/>
        </p:nvSpPr>
        <p:spPr bwMode="auto">
          <a:xfrm>
            <a:off x="2908300" y="2605088"/>
            <a:ext cx="171450" cy="171450"/>
          </a:xfrm>
          <a:custGeom>
            <a:avLst/>
            <a:gdLst>
              <a:gd name="T0" fmla="*/ 0 w 171450"/>
              <a:gd name="T1" fmla="*/ 0 h 172720"/>
              <a:gd name="T2" fmla="*/ 0 w 171450"/>
              <a:gd name="T3" fmla="*/ 170168 h 172720"/>
              <a:gd name="T4" fmla="*/ 171449 w 171450"/>
              <a:gd name="T5" fmla="*/ 85084 h 172720"/>
              <a:gd name="T6" fmla="*/ 0 w 171450"/>
              <a:gd name="T7" fmla="*/ 0 h 172720"/>
              <a:gd name="T8" fmla="*/ 0 60000 65536"/>
              <a:gd name="T9" fmla="*/ 0 60000 65536"/>
              <a:gd name="T10" fmla="*/ 0 60000 65536"/>
              <a:gd name="T11" fmla="*/ 0 60000 65536"/>
              <a:gd name="T12" fmla="*/ 0 w 171450"/>
              <a:gd name="T13" fmla="*/ 0 h 172720"/>
              <a:gd name="T14" fmla="*/ 171450 w 171450"/>
              <a:gd name="T15" fmla="*/ 172720 h 172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450" h="172720">
                <a:moveTo>
                  <a:pt x="0" y="0"/>
                </a:moveTo>
                <a:lnTo>
                  <a:pt x="0" y="172699"/>
                </a:lnTo>
                <a:lnTo>
                  <a:pt x="171449" y="863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ject 2"/>
          <p:cNvSpPr>
            <a:spLocks noChangeArrowheads="1"/>
          </p:cNvSpPr>
          <p:nvPr/>
        </p:nvSpPr>
        <p:spPr bwMode="auto">
          <a:xfrm>
            <a:off x="0" y="2209800"/>
            <a:ext cx="8067675" cy="46418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76413" y="606425"/>
            <a:ext cx="5583237" cy="584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4400" spc="-5" dirty="0">
                <a:solidFill>
                  <a:srgbClr val="FF0065"/>
                </a:solidFill>
                <a:latin typeface="Arial"/>
                <a:cs typeface="Arial"/>
              </a:rPr>
              <a:t>C</a:t>
            </a:r>
            <a:r>
              <a:rPr sz="4400" dirty="0">
                <a:solidFill>
                  <a:srgbClr val="FF0065"/>
                </a:solidFill>
                <a:latin typeface="Arial"/>
                <a:cs typeface="Arial"/>
              </a:rPr>
              <a:t>u</a:t>
            </a:r>
            <a:r>
              <a:rPr sz="4400" spc="120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z="4400" spc="-15" dirty="0">
                <a:solidFill>
                  <a:srgbClr val="FF0065"/>
                </a:solidFill>
                <a:latin typeface="Arial"/>
                <a:cs typeface="Arial"/>
              </a:rPr>
              <a:t>(</a:t>
            </a:r>
            <a:r>
              <a:rPr sz="4400" spc="-20" dirty="0">
                <a:solidFill>
                  <a:srgbClr val="FF0065"/>
                </a:solidFill>
                <a:latin typeface="Arial"/>
                <a:cs typeface="Arial"/>
              </a:rPr>
              <a:t>II</a:t>
            </a:r>
            <a:r>
              <a:rPr sz="4400" dirty="0">
                <a:solidFill>
                  <a:srgbClr val="FF0065"/>
                </a:solidFill>
                <a:latin typeface="Arial"/>
                <a:cs typeface="Arial"/>
              </a:rPr>
              <a:t>)</a:t>
            </a:r>
            <a:r>
              <a:rPr sz="4400" spc="114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z="4400" spc="5" dirty="0">
                <a:solidFill>
                  <a:srgbClr val="FF0065"/>
                </a:solidFill>
                <a:latin typeface="Arial"/>
                <a:cs typeface="Arial"/>
              </a:rPr>
              <a:t>i</a:t>
            </a:r>
            <a:r>
              <a:rPr sz="4400" dirty="0">
                <a:solidFill>
                  <a:srgbClr val="FF0065"/>
                </a:solidFill>
                <a:latin typeface="Arial"/>
                <a:cs typeface="Arial"/>
              </a:rPr>
              <a:t>n</a:t>
            </a:r>
            <a:r>
              <a:rPr sz="4400" spc="120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z="4400" spc="-10" dirty="0">
                <a:solidFill>
                  <a:srgbClr val="FF0065"/>
                </a:solidFill>
                <a:latin typeface="Arial"/>
                <a:cs typeface="Arial"/>
              </a:rPr>
              <a:t>v</a:t>
            </a:r>
            <a:r>
              <a:rPr sz="4400" spc="-5" dirty="0">
                <a:solidFill>
                  <a:srgbClr val="FF0065"/>
                </a:solidFill>
                <a:latin typeface="Arial"/>
                <a:cs typeface="Arial"/>
              </a:rPr>
              <a:t>ar</a:t>
            </a:r>
            <a:r>
              <a:rPr sz="4400" spc="5" dirty="0">
                <a:solidFill>
                  <a:srgbClr val="FF0065"/>
                </a:solidFill>
                <a:latin typeface="Arial"/>
                <a:cs typeface="Arial"/>
              </a:rPr>
              <a:t>i</a:t>
            </a:r>
            <a:r>
              <a:rPr sz="4400" spc="-5" dirty="0">
                <a:solidFill>
                  <a:srgbClr val="FF0065"/>
                </a:solidFill>
                <a:latin typeface="Arial"/>
                <a:cs typeface="Arial"/>
              </a:rPr>
              <a:t>ou</a:t>
            </a:r>
            <a:r>
              <a:rPr sz="4400" dirty="0">
                <a:solidFill>
                  <a:srgbClr val="FF0065"/>
                </a:solidFill>
                <a:latin typeface="Arial"/>
                <a:cs typeface="Arial"/>
              </a:rPr>
              <a:t>s</a:t>
            </a:r>
            <a:r>
              <a:rPr sz="4400" spc="130" dirty="0">
                <a:solidFill>
                  <a:srgbClr val="FF0065"/>
                </a:solidFill>
                <a:latin typeface="Times New Roman"/>
                <a:cs typeface="Times New Roman"/>
              </a:rPr>
              <a:t> </a:t>
            </a:r>
            <a:r>
              <a:rPr sz="4400" spc="-20" dirty="0">
                <a:solidFill>
                  <a:srgbClr val="FF0065"/>
                </a:solidFill>
                <a:latin typeface="Arial"/>
                <a:cs typeface="Arial"/>
              </a:rPr>
              <a:t>f</a:t>
            </a:r>
            <a:r>
              <a:rPr sz="4400" spc="-5" dirty="0">
                <a:solidFill>
                  <a:srgbClr val="FF0065"/>
                </a:solidFill>
                <a:latin typeface="Arial"/>
                <a:cs typeface="Arial"/>
              </a:rPr>
              <a:t>ie</a:t>
            </a:r>
            <a:r>
              <a:rPr sz="4400" spc="5" dirty="0">
                <a:solidFill>
                  <a:srgbClr val="FF0065"/>
                </a:solidFill>
                <a:latin typeface="Arial"/>
                <a:cs typeface="Arial"/>
              </a:rPr>
              <a:t>l</a:t>
            </a:r>
            <a:r>
              <a:rPr sz="4400" spc="-5" dirty="0">
                <a:solidFill>
                  <a:srgbClr val="FF0065"/>
                </a:solidFill>
                <a:latin typeface="Arial"/>
                <a:cs typeface="Arial"/>
              </a:rPr>
              <a:t>d</a:t>
            </a:r>
            <a:r>
              <a:rPr sz="4400" dirty="0">
                <a:solidFill>
                  <a:srgbClr val="FF0065"/>
                </a:solidFill>
                <a:latin typeface="Arial"/>
                <a:cs typeface="Arial"/>
              </a:rPr>
              <a:t>s</a:t>
            </a:r>
            <a:endParaRPr sz="4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868" name="object 4"/>
          <p:cNvSpPr txBox="1">
            <a:spLocks noChangeArrowheads="1"/>
          </p:cNvSpPr>
          <p:nvPr/>
        </p:nvSpPr>
        <p:spPr bwMode="auto">
          <a:xfrm>
            <a:off x="1082675" y="2600325"/>
            <a:ext cx="21875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700" b="1" baseline="5300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3000" b="1" baseline="14000" smtClean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1100" b="1" smtClean="0">
                <a:solidFill>
                  <a:srgbClr val="FF0000"/>
                </a:solidFill>
                <a:latin typeface="Arial" charset="0"/>
              </a:rPr>
              <a:t>2g</a:t>
            </a:r>
            <a:endParaRPr lang="en-US" sz="11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50"/>
              </a:spcBef>
              <a:spcAft>
                <a:spcPct val="0"/>
              </a:spcAft>
            </a:pPr>
            <a:endParaRPr lang="en-US" sz="21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65FF"/>
                </a:solidFill>
                <a:latin typeface="Arial" charset="0"/>
              </a:rPr>
              <a:t>2</a:t>
            </a:r>
            <a:r>
              <a:rPr lang="en-US" sz="3000" b="1" baseline="-17000" smtClean="0">
                <a:solidFill>
                  <a:srgbClr val="0065FF"/>
                </a:solidFill>
                <a:latin typeface="Arial" charset="0"/>
              </a:rPr>
              <a:t>D</a:t>
            </a:r>
            <a:endParaRPr lang="en-US" sz="3000" baseline="-170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</a:pPr>
            <a:endParaRPr lang="en-US" sz="2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3000" b="1" baseline="-17000" smtClean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1700" b="1" baseline="-53000" smtClean="0">
                <a:solidFill>
                  <a:srgbClr val="FF0000"/>
                </a:solidFill>
                <a:latin typeface="Arial" charset="0"/>
              </a:rPr>
              <a:t>g</a:t>
            </a:r>
            <a:endParaRPr lang="en-US" sz="1700" baseline="-530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0100" y="1841500"/>
            <a:ext cx="784225" cy="371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29895">
              <a:lnSpc>
                <a:spcPts val="2100"/>
              </a:lnSpc>
              <a:defRPr/>
            </a:pPr>
            <a:r>
              <a:rPr sz="1150" b="1" dirty="0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sz="3000" b="1" spc="-30" baseline="-16666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1725" b="1" baseline="-53140" dirty="0">
                <a:solidFill>
                  <a:srgbClr val="00FF00"/>
                </a:solidFill>
                <a:latin typeface="Arial"/>
                <a:cs typeface="Arial"/>
              </a:rPr>
              <a:t>g</a:t>
            </a:r>
            <a:endParaRPr sz="1725" baseline="-5314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20"/>
              </a:lnSpc>
              <a:defRPr/>
            </a:pP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(E</a:t>
            </a:r>
            <a:r>
              <a:rPr sz="1600" b="1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03813" y="3055938"/>
            <a:ext cx="465137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2320"/>
              </a:lnSpc>
              <a:defRPr/>
            </a:pPr>
            <a:r>
              <a:rPr sz="1725" b="1" baseline="53140" dirty="0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sz="3000" b="1" spc="7" baseline="13888" dirty="0">
                <a:solidFill>
                  <a:srgbClr val="00FF00"/>
                </a:solidFill>
                <a:latin typeface="Arial"/>
                <a:cs typeface="Arial"/>
              </a:rPr>
              <a:t>B</a:t>
            </a:r>
            <a:r>
              <a:rPr sz="1150" b="1" dirty="0">
                <a:solidFill>
                  <a:srgbClr val="00FF00"/>
                </a:solidFill>
                <a:latin typeface="Arial"/>
                <a:cs typeface="Arial"/>
              </a:rPr>
              <a:t>2g</a:t>
            </a:r>
            <a:endParaRPr sz="1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27613" y="3825875"/>
            <a:ext cx="107950" cy="171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150" b="1" dirty="0">
                <a:solidFill>
                  <a:srgbClr val="00FFFF"/>
                </a:solidFill>
                <a:latin typeface="Arial"/>
                <a:cs typeface="Arial"/>
              </a:rPr>
              <a:t>2</a:t>
            </a:r>
            <a:endParaRPr sz="1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872" name="object 8"/>
          <p:cNvSpPr txBox="1">
            <a:spLocks noChangeArrowheads="1"/>
          </p:cNvSpPr>
          <p:nvPr/>
        </p:nvSpPr>
        <p:spPr bwMode="auto">
          <a:xfrm>
            <a:off x="5110163" y="3814763"/>
            <a:ext cx="2095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FFFF"/>
                </a:solidFill>
                <a:latin typeface="Arial" charset="0"/>
              </a:rPr>
              <a:t>B</a:t>
            </a:r>
            <a:endParaRPr lang="en-US" sz="20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94313" y="3965575"/>
            <a:ext cx="198437" cy="171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150" b="1" dirty="0">
                <a:solidFill>
                  <a:srgbClr val="00FFFF"/>
                </a:solidFill>
                <a:latin typeface="Arial"/>
                <a:cs typeface="Arial"/>
              </a:rPr>
              <a:t>1g</a:t>
            </a:r>
            <a:endParaRPr sz="1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6213" y="4878388"/>
            <a:ext cx="463550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2320"/>
              </a:lnSpc>
              <a:defRPr/>
            </a:pPr>
            <a:r>
              <a:rPr sz="1725" b="1" spc="-15" baseline="53140" dirty="0">
                <a:solidFill>
                  <a:srgbClr val="00FFFF"/>
                </a:solidFill>
                <a:latin typeface="Arial"/>
                <a:cs typeface="Arial"/>
              </a:rPr>
              <a:t>2</a:t>
            </a:r>
            <a:r>
              <a:rPr sz="3000" b="1" spc="22" baseline="13888" dirty="0">
                <a:solidFill>
                  <a:srgbClr val="00FFFF"/>
                </a:solidFill>
                <a:latin typeface="Arial"/>
                <a:cs typeface="Arial"/>
              </a:rPr>
              <a:t>A</a:t>
            </a:r>
            <a:r>
              <a:rPr sz="1150" b="1" spc="-5" dirty="0">
                <a:solidFill>
                  <a:srgbClr val="00FFFF"/>
                </a:solidFill>
                <a:latin typeface="Arial"/>
                <a:cs typeface="Arial"/>
              </a:rPr>
              <a:t>1</a:t>
            </a:r>
            <a:r>
              <a:rPr sz="1150" b="1" dirty="0">
                <a:solidFill>
                  <a:srgbClr val="00FFFF"/>
                </a:solidFill>
                <a:latin typeface="Arial"/>
                <a:cs typeface="Arial"/>
              </a:rPr>
              <a:t>g</a:t>
            </a:r>
            <a:endParaRPr sz="1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61288" y="4640263"/>
            <a:ext cx="823912" cy="9858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3695">
              <a:defRPr/>
            </a:pPr>
            <a:r>
              <a:rPr sz="1600" b="1" spc="-10" dirty="0">
                <a:solidFill>
                  <a:srgbClr val="FFFF00"/>
                </a:solidFill>
                <a:latin typeface="Arial"/>
                <a:cs typeface="Arial"/>
              </a:rPr>
              <a:t>+</a:t>
            </a:r>
            <a:r>
              <a:rPr sz="1600" b="1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sz="1600" b="1" spc="-5" dirty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070"/>
              </a:spcBef>
              <a:defRPr/>
            </a:pPr>
            <a:r>
              <a:rPr sz="1600" b="1" spc="-25" dirty="0">
                <a:solidFill>
                  <a:srgbClr val="FF0065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FF0065"/>
                </a:solidFill>
                <a:latin typeface="Arial"/>
                <a:cs typeface="Arial"/>
              </a:rPr>
              <a:t>S</a:t>
            </a:r>
            <a:r>
              <a:rPr sz="1600" b="1" dirty="0">
                <a:solidFill>
                  <a:srgbClr val="FF0065"/>
                </a:solidFill>
                <a:latin typeface="Arial"/>
                <a:cs typeface="Arial"/>
              </a:rPr>
              <a:t>R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390525">
              <a:spcBef>
                <a:spcPts val="1060"/>
              </a:spcBef>
              <a:defRPr/>
            </a:pPr>
            <a:r>
              <a:rPr sz="1600" b="1" dirty="0">
                <a:solidFill>
                  <a:srgbClr val="FFFF00"/>
                </a:solidFill>
                <a:latin typeface="Arial"/>
                <a:cs typeface="Arial"/>
              </a:rPr>
              <a:t>-</a:t>
            </a:r>
            <a:r>
              <a:rPr sz="1600" b="1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sz="1600" b="1" spc="-5" dirty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sz="1600" b="1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0275" y="5797550"/>
            <a:ext cx="1141413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400" spc="-25" dirty="0">
                <a:solidFill>
                  <a:srgbClr val="FF65FF"/>
                </a:solidFill>
                <a:latin typeface="Arial"/>
                <a:cs typeface="Arial"/>
              </a:rPr>
              <a:t>F</a:t>
            </a:r>
            <a:r>
              <a:rPr sz="2400" spc="5" dirty="0">
                <a:solidFill>
                  <a:srgbClr val="FF65FF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FF65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65FF"/>
                </a:solidFill>
                <a:latin typeface="Arial"/>
                <a:cs typeface="Arial"/>
              </a:rPr>
              <a:t>e</a:t>
            </a:r>
            <a:r>
              <a:rPr sz="2400" spc="70" dirty="0">
                <a:solidFill>
                  <a:srgbClr val="FF65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FF65FF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FF65F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FF65FF"/>
                </a:solidFill>
                <a:latin typeface="Arial"/>
                <a:cs typeface="Arial"/>
              </a:rPr>
              <a:t>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59075" y="5797550"/>
            <a:ext cx="1003300" cy="381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400" spc="-20" dirty="0">
                <a:solidFill>
                  <a:srgbClr val="FF65FF"/>
                </a:solidFill>
                <a:latin typeface="Arial"/>
                <a:cs typeface="Arial"/>
              </a:rPr>
              <a:t>O</a:t>
            </a:r>
            <a:r>
              <a:rPr sz="2100" spc="-15" baseline="-23809" dirty="0">
                <a:solidFill>
                  <a:srgbClr val="FF65FF"/>
                </a:solidFill>
                <a:latin typeface="Arial"/>
                <a:cs typeface="Arial"/>
              </a:rPr>
              <a:t>h</a:t>
            </a:r>
            <a:r>
              <a:rPr sz="2100" spc="-15" baseline="-23809" dirty="0">
                <a:solidFill>
                  <a:srgbClr val="FF65FF"/>
                </a:solidFill>
                <a:latin typeface="Times New Roman"/>
                <a:cs typeface="Times New Roman"/>
              </a:rPr>
              <a:t> </a:t>
            </a:r>
            <a:r>
              <a:rPr sz="2100" spc="-44" baseline="-23809" dirty="0">
                <a:solidFill>
                  <a:srgbClr val="FF65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65FF"/>
                </a:solidFill>
                <a:latin typeface="Arial"/>
                <a:cs typeface="Arial"/>
              </a:rPr>
              <a:t>f</a:t>
            </a:r>
            <a:r>
              <a:rPr sz="2400" spc="-15" dirty="0">
                <a:solidFill>
                  <a:srgbClr val="FF65FF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FF65FF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FF65F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FF65FF"/>
                </a:solidFill>
                <a:latin typeface="Arial"/>
                <a:cs typeface="Arial"/>
              </a:rPr>
              <a:t>d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87875" y="5797550"/>
            <a:ext cx="2124075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400" spc="-5" dirty="0">
                <a:solidFill>
                  <a:srgbClr val="FF65FF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FF65FF"/>
                </a:solidFill>
                <a:latin typeface="Arial"/>
                <a:cs typeface="Arial"/>
              </a:rPr>
              <a:t>et</a:t>
            </a:r>
            <a:r>
              <a:rPr sz="2400" dirty="0">
                <a:solidFill>
                  <a:srgbClr val="FF65FF"/>
                </a:solidFill>
                <a:latin typeface="Arial"/>
                <a:cs typeface="Arial"/>
              </a:rPr>
              <a:t>ra</a:t>
            </a:r>
            <a:r>
              <a:rPr sz="2400" spc="-10" dirty="0">
                <a:solidFill>
                  <a:srgbClr val="FF65FF"/>
                </a:solidFill>
                <a:latin typeface="Arial"/>
                <a:cs typeface="Arial"/>
              </a:rPr>
              <a:t>gon</a:t>
            </a:r>
            <a:r>
              <a:rPr sz="2400" dirty="0">
                <a:solidFill>
                  <a:srgbClr val="FF65FF"/>
                </a:solidFill>
                <a:latin typeface="Arial"/>
                <a:cs typeface="Arial"/>
              </a:rPr>
              <a:t>al</a:t>
            </a:r>
            <a:r>
              <a:rPr sz="2400" spc="50" dirty="0">
                <a:solidFill>
                  <a:srgbClr val="FF65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65FF"/>
                </a:solidFill>
                <a:latin typeface="Arial"/>
                <a:cs typeface="Arial"/>
              </a:rPr>
              <a:t>f</a:t>
            </a:r>
            <a:r>
              <a:rPr sz="2400" spc="-15" dirty="0">
                <a:solidFill>
                  <a:srgbClr val="FF65F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65FF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FF65F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FF65FF"/>
                </a:solidFill>
                <a:latin typeface="Arial"/>
                <a:cs typeface="Arial"/>
              </a:rPr>
              <a:t>d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879" name="object 15"/>
          <p:cNvSpPr txBox="1">
            <a:spLocks noChangeArrowheads="1"/>
          </p:cNvSpPr>
          <p:nvPr/>
        </p:nvSpPr>
        <p:spPr bwMode="auto">
          <a:xfrm>
            <a:off x="7415213" y="5797550"/>
            <a:ext cx="2460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65FF"/>
                </a:solidFill>
                <a:latin typeface="Arial" charset="0"/>
              </a:rPr>
              <a:t>H</a:t>
            </a:r>
            <a:endParaRPr lang="en-US" sz="24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11713" y="2103438"/>
            <a:ext cx="92075" cy="1444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900" b="1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49788" y="3275013"/>
            <a:ext cx="360362" cy="263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50" b="1" spc="22" baseline="-2469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08513" y="3879850"/>
            <a:ext cx="363537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11713" y="4000500"/>
            <a:ext cx="92075" cy="1428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900" b="1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25988" y="5019675"/>
            <a:ext cx="360362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29188" y="5138738"/>
            <a:ext cx="90487" cy="1444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900" b="1" spc="1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8EAAB-34AA-4C61-BF6B-2011F5378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8EAAB-34AA-4C61-BF6B-2011F5378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hyperfine spilttig in Cu2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3246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8EAAB-34AA-4C61-BF6B-2011F5378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44575"/>
            <a:ext cx="49530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8"/>
            <a:ext cx="475297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3175000"/>
            <a:ext cx="47244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1066800"/>
            <a:ext cx="45720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5334000" y="6096000"/>
            <a:ext cx="319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Puri, Sharma and Pathania</a:t>
            </a:r>
            <a:endParaRPr lang="en-IN" sz="2000" b="1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721114"/>
            <a:ext cx="8164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Comic Sans MS" pitchFamily="66" charset="0"/>
              </a:rPr>
              <a:t>Nuclear Magnetic Resonance (NMR)</a:t>
            </a:r>
          </a:p>
          <a:p>
            <a:r>
              <a:rPr lang="en-US" sz="3600" b="1" dirty="0" smtClean="0">
                <a:solidFill>
                  <a:srgbClr val="0000FF"/>
                </a:solidFill>
                <a:latin typeface="Comic Sans MS" pitchFamily="66" charset="0"/>
              </a:rPr>
              <a:t>Spectroscopy </a:t>
            </a:r>
            <a:endParaRPr lang="en-US" sz="3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733246"/>
            <a:ext cx="8305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700" b="1" dirty="0">
                <a:solidFill>
                  <a:prstClr val="black"/>
                </a:solidFill>
                <a:latin typeface="Cambria" pitchFamily="18" charset="0"/>
              </a:rPr>
              <a:t>Like proton, electron also has spin ½. However, electron spins are paired during </a:t>
            </a:r>
            <a:r>
              <a:rPr lang="en-US" sz="2700" b="1" dirty="0" smtClean="0">
                <a:solidFill>
                  <a:prstClr val="black"/>
                </a:solidFill>
                <a:latin typeface="Cambria" pitchFamily="18" charset="0"/>
              </a:rPr>
              <a:t>the formation </a:t>
            </a:r>
            <a:r>
              <a:rPr lang="en-US" sz="2700" b="1" dirty="0">
                <a:solidFill>
                  <a:prstClr val="black"/>
                </a:solidFill>
                <a:latin typeface="Cambria" pitchFamily="18" charset="0"/>
              </a:rPr>
              <a:t>of chemical bonds. </a:t>
            </a:r>
            <a:endParaRPr lang="en-US" sz="27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7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7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700" b="1" dirty="0" smtClean="0">
                <a:solidFill>
                  <a:prstClr val="black"/>
                </a:solidFill>
                <a:latin typeface="Cambria" pitchFamily="18" charset="0"/>
              </a:rPr>
              <a:t> Therefore</a:t>
            </a:r>
            <a:r>
              <a:rPr lang="en-US" sz="2700" b="1" dirty="0">
                <a:solidFill>
                  <a:prstClr val="black"/>
                </a:solidFill>
                <a:latin typeface="Cambria" pitchFamily="18" charset="0"/>
              </a:rPr>
              <a:t>, most molecules are diamagnetic</a:t>
            </a:r>
            <a:r>
              <a:rPr lang="en-US" sz="2700" b="1" dirty="0" smtClean="0">
                <a:solidFill>
                  <a:prstClr val="black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700" b="1" dirty="0">
              <a:solidFill>
                <a:prstClr val="black"/>
              </a:solidFill>
              <a:latin typeface="Cambr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700" b="1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latin typeface="Cambria" pitchFamily="18" charset="0"/>
              </a:rPr>
              <a:t>Paramagnetism</a:t>
            </a:r>
            <a:r>
              <a:rPr lang="en-US" sz="27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latin typeface="Cambria" pitchFamily="18" charset="0"/>
              </a:rPr>
              <a:t>arises from the presence of a free electron spin(s) in molecules. </a:t>
            </a:r>
            <a:endParaRPr lang="en-US" sz="27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7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700" b="1" dirty="0" smtClean="0">
                <a:solidFill>
                  <a:prstClr val="black"/>
                </a:solidFill>
                <a:latin typeface="Cambria" pitchFamily="18" charset="0"/>
              </a:rPr>
              <a:t> In several </a:t>
            </a:r>
            <a:r>
              <a:rPr lang="en-US" sz="2700" b="1" dirty="0">
                <a:solidFill>
                  <a:prstClr val="black"/>
                </a:solidFill>
                <a:latin typeface="Cambria" pitchFamily="18" charset="0"/>
              </a:rPr>
              <a:t>molecules, it arises from a metal ion having odd number of electrons.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6994" y="534055"/>
            <a:ext cx="7925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Paramagnetic metal ions are integral part of several biological molecules, such </a:t>
            </a:r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as </a:t>
            </a:r>
            <a:r>
              <a:rPr lang="en-US" sz="2400" b="1" dirty="0" err="1" smtClean="0">
                <a:solidFill>
                  <a:srgbClr val="0000FF"/>
                </a:solidFill>
                <a:latin typeface="Cambria" pitchFamily="18" charset="0"/>
              </a:rPr>
              <a:t>heme</a:t>
            </a:r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proteins and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</a:rPr>
              <a:t>metalloenzymes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. A paramagnetic centre can also be </a:t>
            </a:r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introduced exogenously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5122" name="Picture 2" descr="Image result for matalloenzy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9"/>
          <a:stretch/>
        </p:blipFill>
        <p:spPr bwMode="auto">
          <a:xfrm>
            <a:off x="952212" y="2202180"/>
            <a:ext cx="7207918" cy="45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590" y="685800"/>
            <a:ext cx="81572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The NH</a:t>
            </a:r>
            <a:r>
              <a:rPr lang="en-US" baseline="-25000" dirty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stretching frequencies of the complexes are </a:t>
            </a:r>
            <a:r>
              <a:rPr lang="en-US" u="sng" dirty="0">
                <a:solidFill>
                  <a:srgbClr val="0000FF"/>
                </a:solidFill>
                <a:latin typeface="Arial Black" pitchFamily="34" charset="0"/>
              </a:rPr>
              <a:t>lower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than those of the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free NH</a:t>
            </a:r>
            <a:r>
              <a:rPr lang="en-US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molecule for two reasons. 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One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is the effect of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coordination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. On coordination,</a:t>
            </a:r>
          </a:p>
          <a:p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the NH bond is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weakened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 and the NH</a:t>
            </a:r>
            <a:r>
              <a:rPr lang="en-US" baseline="-25000" dirty="0">
                <a:solidFill>
                  <a:srgbClr val="00B050"/>
                </a:solidFill>
                <a:latin typeface="Arial Black" pitchFamily="34" charset="0"/>
              </a:rPr>
              <a:t>3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 stretching frequencies are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lowered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. 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The stronger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the 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M-N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bond, the weaker is the NH bond and the lower are the 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NH</a:t>
            </a:r>
            <a:r>
              <a:rPr lang="en-US" baseline="-25000" dirty="0" smtClean="0">
                <a:solidFill>
                  <a:srgbClr val="00B050"/>
                </a:solidFill>
                <a:latin typeface="Arial Black" pitchFamily="34" charset="0"/>
              </a:rPr>
              <a:t>3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 stretching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frequencies if other conditions are equal. Thus the NH</a:t>
            </a:r>
            <a:r>
              <a:rPr lang="en-US" baseline="-25000" dirty="0">
                <a:solidFill>
                  <a:srgbClr val="00B050"/>
                </a:solidFill>
                <a:latin typeface="Arial Black" pitchFamily="34" charset="0"/>
              </a:rPr>
              <a:t>3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stretching frequencies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may be used as a rough measure of the 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M-N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bond strength. </a:t>
            </a:r>
            <a:endParaRPr lang="en-US" dirty="0" smtClean="0">
              <a:solidFill>
                <a:srgbClr val="00B050"/>
              </a:solidFill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The other reason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is the 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effect of the 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counter ion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The NH</a:t>
            </a:r>
            <a:r>
              <a:rPr lang="en-US" baseline="-25000" dirty="0" smtClean="0">
                <a:solidFill>
                  <a:srgbClr val="0000FF"/>
                </a:solidFill>
                <a:latin typeface="Arial Black" pitchFamily="34" charset="0"/>
              </a:rPr>
              <a:t>3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stretching frequencies of the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chloride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are much lower than those of the perchlorate, for example. This is attributed to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the 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weakening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of the NH bond, due to the formation of the NH  </a:t>
            </a:r>
            <a:r>
              <a:rPr lang="en-US" dirty="0" err="1">
                <a:solidFill>
                  <a:srgbClr val="0000FF"/>
                </a:solidFill>
                <a:latin typeface="Arial Black" pitchFamily="34" charset="0"/>
              </a:rPr>
              <a:t>Cl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-type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hydrogen bond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in the former.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529590" y="5452109"/>
            <a:ext cx="8229600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The effects of coordination and hydrogen bonding mentioned above 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shift</a:t>
            </a: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 the </a:t>
            </a:r>
            <a:r>
              <a:rPr lang="en-US" sz="2000" dirty="0" smtClean="0">
                <a:solidFill>
                  <a:srgbClr val="C00000"/>
                </a:solidFill>
                <a:latin typeface="Arial Black" pitchFamily="34" charset="0"/>
              </a:rPr>
              <a:t>NH</a:t>
            </a:r>
            <a:r>
              <a:rPr lang="en-US" sz="2000" baseline="-25000" dirty="0" smtClean="0">
                <a:solidFill>
                  <a:srgbClr val="C00000"/>
                </a:solidFill>
                <a:latin typeface="Arial Black" pitchFamily="34" charset="0"/>
              </a:rPr>
              <a:t>3</a:t>
            </a:r>
            <a:r>
              <a:rPr lang="en-US" sz="2000" dirty="0" smtClean="0">
                <a:solidFill>
                  <a:srgbClr val="C00000"/>
                </a:solidFill>
                <a:latin typeface="Arial Black" pitchFamily="34" charset="0"/>
              </a:rPr>
              <a:t> deformation </a:t>
            </a: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and rocking modes 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to higher frequencies</a:t>
            </a: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9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heme prote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799"/>
            <a:ext cx="5334000" cy="45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8651" y="344269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The magnetic moment 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Cambria" pitchFamily="18" charset="0"/>
              </a:rPr>
              <a:t>m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Cambria" pitchFamily="18" charset="0"/>
              </a:rPr>
              <a:t>S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) due to unpaired electrons in a molecule is given by: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9175" y="1414372"/>
            <a:ext cx="3326552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sz="3200" b="1" i="1" baseline="-25000" dirty="0" err="1" smtClean="0">
                <a:solidFill>
                  <a:srgbClr val="C00000"/>
                </a:solidFill>
              </a:rPr>
              <a:t>S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>
                <a:solidFill>
                  <a:srgbClr val="C00000"/>
                </a:solidFill>
              </a:rPr>
              <a:t>=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g</a:t>
            </a:r>
            <a:r>
              <a:rPr lang="en-US" sz="3200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sz="3200" b="1" i="1" baseline="-25000" dirty="0" err="1" smtClean="0">
                <a:solidFill>
                  <a:srgbClr val="C00000"/>
                </a:solidFill>
              </a:rPr>
              <a:t>B</a:t>
            </a:r>
            <a:r>
              <a:rPr lang="en-US" sz="3200" b="1" i="1" dirty="0" smtClean="0">
                <a:solidFill>
                  <a:srgbClr val="C00000"/>
                </a:solidFill>
              </a:rPr>
              <a:t>[S(S+1</a:t>
            </a:r>
            <a:r>
              <a:rPr lang="en-US" sz="3200" b="1" i="1" dirty="0">
                <a:solidFill>
                  <a:srgbClr val="C00000"/>
                </a:solidFill>
              </a:rPr>
              <a:t>)]</a:t>
            </a:r>
            <a:r>
              <a:rPr lang="en-US" sz="3200" b="1" i="1" baseline="30000" dirty="0">
                <a:solidFill>
                  <a:srgbClr val="C00000"/>
                </a:solidFill>
              </a:rPr>
              <a:t>1/2</a:t>
            </a:r>
            <a:endParaRPr lang="en-US" sz="3200" b="1" baseline="300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133600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Here, </a:t>
            </a:r>
            <a:r>
              <a:rPr lang="en-US" sz="2400" b="1" i="1" dirty="0">
                <a:solidFill>
                  <a:srgbClr val="0000FF"/>
                </a:solidFill>
                <a:latin typeface="Cambria" pitchFamily="18" charset="0"/>
              </a:rPr>
              <a:t>g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the ratio of the angular and magnetic moment of electron, </a:t>
            </a:r>
            <a:endParaRPr lang="en-US" sz="2400" b="1" dirty="0" smtClean="0">
              <a:solidFill>
                <a:srgbClr val="0000FF"/>
              </a:solidFill>
              <a:latin typeface="Cambria" pitchFamily="18" charset="0"/>
            </a:endParaRPr>
          </a:p>
          <a:p>
            <a:pPr algn="just"/>
            <a:endParaRPr lang="en-US" sz="2400" b="1" dirty="0" smtClean="0">
              <a:solidFill>
                <a:srgbClr val="0000FF"/>
              </a:solidFill>
              <a:latin typeface="Cambria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S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is the 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electron spin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quantum number (1/2 for single unpaired electron) </a:t>
            </a:r>
            <a:endParaRPr lang="en-US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Cambria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2400" b="1" i="1" baseline="-25000" dirty="0" err="1" smtClean="0">
                <a:solidFill>
                  <a:srgbClr val="0000FF"/>
                </a:solidFill>
                <a:latin typeface="Cambria" pitchFamily="18" charset="0"/>
              </a:rPr>
              <a:t>B</a:t>
            </a:r>
            <a:r>
              <a:rPr lang="en-US" sz="2400" b="1" i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is electron </a:t>
            </a:r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Bohr </a:t>
            </a:r>
            <a:r>
              <a:rPr lang="en-US" sz="2400" b="1" dirty="0" err="1" smtClean="0">
                <a:solidFill>
                  <a:srgbClr val="0000FF"/>
                </a:solidFill>
                <a:latin typeface="Cambria" pitchFamily="18" charset="0"/>
              </a:rPr>
              <a:t>magneton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. </a:t>
            </a:r>
            <a:endParaRPr lang="en-US" sz="2400" b="1" dirty="0" smtClean="0">
              <a:solidFill>
                <a:srgbClr val="0000FF"/>
              </a:solidFill>
              <a:latin typeface="Cambria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Cambria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Like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the chemical shift, </a:t>
            </a:r>
            <a:r>
              <a:rPr lang="en-US" sz="2400" b="1" i="1" dirty="0">
                <a:solidFill>
                  <a:srgbClr val="FF0000"/>
                </a:solidFill>
                <a:latin typeface="Cambria" pitchFamily="18" charset="0"/>
              </a:rPr>
              <a:t>g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is also a tensor quantity. </a:t>
            </a:r>
            <a:endParaRPr lang="en-US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just"/>
            <a:endParaRPr lang="en-US" sz="2400" b="1" dirty="0" smtClean="0">
              <a:solidFill>
                <a:srgbClr val="0000FF"/>
              </a:solidFill>
              <a:latin typeface="Cambria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Its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value for </a:t>
            </a:r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free electron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is 2.0023, but is significantly different in molecules.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66623"/>
            <a:ext cx="8153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mbria" pitchFamily="18" charset="0"/>
              </a:rPr>
              <a:t>In the presence </a:t>
            </a:r>
            <a:r>
              <a:rPr lang="en-US" sz="2800" b="1" dirty="0" smtClean="0">
                <a:solidFill>
                  <a:prstClr val="black"/>
                </a:solidFill>
                <a:latin typeface="Cambria" pitchFamily="18" charset="0"/>
              </a:rPr>
              <a:t>of paramagnetic 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</a:rPr>
              <a:t>ions, </a:t>
            </a:r>
            <a:r>
              <a:rPr lang="en-US" sz="2800" b="1" dirty="0">
                <a:solidFill>
                  <a:srgbClr val="C00000"/>
                </a:solidFill>
                <a:latin typeface="Cambria" pitchFamily="18" charset="0"/>
              </a:rPr>
              <a:t>both the chemical shifts and </a:t>
            </a:r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</a:rPr>
              <a:t>relaxation rates </a:t>
            </a:r>
            <a:r>
              <a:rPr lang="en-US" sz="2800" b="1" dirty="0">
                <a:solidFill>
                  <a:srgbClr val="C00000"/>
                </a:solidFill>
                <a:latin typeface="Cambria" pitchFamily="18" charset="0"/>
              </a:rPr>
              <a:t>change significantly. </a:t>
            </a:r>
            <a:endParaRPr lang="en-US" sz="28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endParaRPr lang="en-US" sz="2800" b="1" dirty="0">
              <a:solidFill>
                <a:prstClr val="black"/>
              </a:solidFill>
              <a:latin typeface="Cambria" pitchFamily="18" charset="0"/>
            </a:endParaRPr>
          </a:p>
          <a:p>
            <a:r>
              <a:rPr lang="en-US" sz="2800" b="1" dirty="0" smtClean="0">
                <a:solidFill>
                  <a:prstClr val="black"/>
                </a:solidFill>
                <a:latin typeface="Cambria" pitchFamily="18" charset="0"/>
              </a:rPr>
              <a:t>The 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</a:rPr>
              <a:t>mechanism of interaction of electron spin </a:t>
            </a:r>
            <a:r>
              <a:rPr lang="en-US" sz="2800" b="1" dirty="0" smtClean="0">
                <a:solidFill>
                  <a:prstClr val="black"/>
                </a:solidFill>
                <a:latin typeface="Cambria" pitchFamily="18" charset="0"/>
              </a:rPr>
              <a:t>with nuclear </a:t>
            </a:r>
            <a:r>
              <a:rPr lang="en-US" sz="2800" b="1" dirty="0">
                <a:solidFill>
                  <a:prstClr val="black"/>
                </a:solidFill>
                <a:latin typeface="Cambria" pitchFamily="18" charset="0"/>
              </a:rPr>
              <a:t>spin is similar to the nuclear spin-spin interactions. </a:t>
            </a:r>
            <a:endParaRPr lang="en-US" sz="28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endParaRPr lang="en-US" sz="28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r>
              <a:rPr lang="en-US" sz="2800" b="1" u="sng" dirty="0" smtClean="0">
                <a:solidFill>
                  <a:srgbClr val="FF0000"/>
                </a:solidFill>
                <a:latin typeface="Cambria" pitchFamily="18" charset="0"/>
              </a:rPr>
              <a:t>However</a:t>
            </a:r>
            <a:r>
              <a:rPr lang="en-US" sz="2800" b="1" u="sng" dirty="0">
                <a:solidFill>
                  <a:srgbClr val="FF0000"/>
                </a:solidFill>
                <a:latin typeface="Cambria" pitchFamily="18" charset="0"/>
              </a:rPr>
              <a:t>, the </a:t>
            </a:r>
            <a:r>
              <a:rPr lang="en-US" sz="2800" b="1" u="sng" dirty="0" smtClean="0">
                <a:solidFill>
                  <a:srgbClr val="FF0000"/>
                </a:solidFill>
                <a:latin typeface="Cambria" pitchFamily="18" charset="0"/>
              </a:rPr>
              <a:t>electronic magnetic </a:t>
            </a:r>
            <a:r>
              <a:rPr lang="en-US" sz="2800" b="1" u="sng" dirty="0">
                <a:solidFill>
                  <a:srgbClr val="FF0000"/>
                </a:solidFill>
                <a:latin typeface="Cambria" pitchFamily="18" charset="0"/>
              </a:rPr>
              <a:t>moment is several times larger than the nuclear moments. </a:t>
            </a:r>
            <a:endParaRPr lang="en-US" sz="2800" b="1" u="sng" dirty="0" smtClean="0">
              <a:solidFill>
                <a:srgbClr val="FF0000"/>
              </a:solidFill>
              <a:latin typeface="Cambria" pitchFamily="18" charset="0"/>
            </a:endParaRPr>
          </a:p>
          <a:p>
            <a:endParaRPr lang="en-US" sz="28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Therefore interactions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between electron and nuclear spins, dominate over nuclear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spin-spin interactions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914400"/>
            <a:ext cx="8001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Even beyond the sphere of broadened resonances, chemical shifts 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and relaxation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rates in paramagnetic molecules are dominated by the electron spins 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due to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paramagnetic ions. </a:t>
            </a:r>
            <a:endParaRPr lang="en-US" sz="24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Under </a:t>
            </a:r>
            <a:r>
              <a:rPr lang="en-US" sz="2400" b="1" dirty="0" err="1">
                <a:solidFill>
                  <a:srgbClr val="0000FF"/>
                </a:solidFill>
                <a:latin typeface="Comic Sans MS" pitchFamily="66" charset="0"/>
              </a:rPr>
              <a:t>favourable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 situations, such molecules show 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highly dispersed 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NMR spectra with chemical shifts extending much beyond the 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normal range 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observed in diamagnetic molecules. </a:t>
            </a:r>
            <a:endParaRPr lang="en-US" sz="24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A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number of methods have been 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designed to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locate such broad resonances, and to exploit the advantages that such 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systems offer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1050" y="428178"/>
            <a:ext cx="80581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NewRoman"/>
              </a:rPr>
              <a:t>The chemical shifts in paramagnetic molecules are determined by two mechanisms</a:t>
            </a:r>
            <a:r>
              <a:rPr lang="en-US" sz="3200" b="1" dirty="0" smtClean="0">
                <a:solidFill>
                  <a:prstClr val="black"/>
                </a:solidFill>
                <a:latin typeface="TimesNewRoman"/>
              </a:rPr>
              <a:t>:</a:t>
            </a:r>
          </a:p>
          <a:p>
            <a:endParaRPr lang="en-US" sz="3200" b="1" dirty="0">
              <a:solidFill>
                <a:prstClr val="black"/>
              </a:solidFill>
              <a:latin typeface="TimesNewRoman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NewRoman"/>
              </a:rPr>
              <a:t>(i) a </a:t>
            </a:r>
            <a:r>
              <a:rPr lang="en-US" sz="3200" b="1" u="sng" dirty="0">
                <a:solidFill>
                  <a:srgbClr val="FF0000"/>
                </a:solidFill>
                <a:latin typeface="TimesNewRoman"/>
              </a:rPr>
              <a:t>direct delocalization </a:t>
            </a:r>
            <a:r>
              <a:rPr lang="en-US" sz="3200" b="1" dirty="0">
                <a:solidFill>
                  <a:srgbClr val="FF0000"/>
                </a:solidFill>
                <a:latin typeface="TimesNewRoman"/>
              </a:rPr>
              <a:t>of the electron spin at various nuclear sites (called </a:t>
            </a:r>
            <a:r>
              <a:rPr lang="en-US" sz="3200" b="1" dirty="0" smtClean="0">
                <a:solidFill>
                  <a:srgbClr val="FF0000"/>
                </a:solidFill>
                <a:latin typeface="TimesNewRoman"/>
              </a:rPr>
              <a:t>the contact </a:t>
            </a:r>
            <a:r>
              <a:rPr lang="en-US" sz="3200" b="1" dirty="0">
                <a:solidFill>
                  <a:srgbClr val="FF0000"/>
                </a:solidFill>
                <a:latin typeface="TimesNewRoman"/>
              </a:rPr>
              <a:t>shift </a:t>
            </a:r>
            <a:r>
              <a:rPr lang="en-US" sz="3200" b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100" b="1" dirty="0" smtClean="0">
                <a:solidFill>
                  <a:srgbClr val="FF0000"/>
                </a:solidFill>
                <a:latin typeface="TimesNewRoman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TimesNewRoman"/>
              </a:rPr>
              <a:t>), </a:t>
            </a:r>
            <a:r>
              <a:rPr lang="en-US" sz="3200" b="1" dirty="0" smtClean="0">
                <a:solidFill>
                  <a:srgbClr val="FF0000"/>
                </a:solidFill>
                <a:latin typeface="TimesNewRoman"/>
              </a:rPr>
              <a:t>and</a:t>
            </a:r>
          </a:p>
          <a:p>
            <a:endParaRPr lang="en-US" sz="3200" b="1" dirty="0">
              <a:solidFill>
                <a:prstClr val="black"/>
              </a:solidFill>
              <a:latin typeface="TimesNewRoman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TimesNewRoman"/>
              </a:rPr>
              <a:t>(ii) an effect arising from the </a:t>
            </a:r>
            <a:r>
              <a:rPr lang="en-US" sz="3200" b="1" u="sng" dirty="0">
                <a:solidFill>
                  <a:srgbClr val="0000FF"/>
                </a:solidFill>
                <a:latin typeface="TimesNewRoman"/>
              </a:rPr>
              <a:t>anisotropy of the </a:t>
            </a:r>
            <a:r>
              <a:rPr lang="en-US" sz="3200" b="1" i="1" u="sng" dirty="0">
                <a:solidFill>
                  <a:srgbClr val="0000FF"/>
                </a:solidFill>
                <a:latin typeface="TimesNewRoman,Italic"/>
              </a:rPr>
              <a:t>g tensor </a:t>
            </a:r>
            <a:r>
              <a:rPr lang="en-US" sz="3200" b="1" u="sng" dirty="0">
                <a:solidFill>
                  <a:srgbClr val="0000FF"/>
                </a:solidFill>
                <a:latin typeface="TimesNewRoman"/>
              </a:rPr>
              <a:t>of the electron spin </a:t>
            </a:r>
            <a:r>
              <a:rPr lang="en-US" sz="3200" b="1" dirty="0">
                <a:solidFill>
                  <a:srgbClr val="0000FF"/>
                </a:solidFill>
                <a:latin typeface="TimesNewRoman"/>
              </a:rPr>
              <a:t>(</a:t>
            </a:r>
            <a:r>
              <a:rPr lang="en-US" sz="3200" b="1" dirty="0" smtClean="0">
                <a:solidFill>
                  <a:srgbClr val="0000FF"/>
                </a:solidFill>
                <a:latin typeface="TimesNewRoman"/>
              </a:rPr>
              <a:t>leading to </a:t>
            </a:r>
            <a:r>
              <a:rPr lang="en-US" sz="3200" b="1" dirty="0">
                <a:solidFill>
                  <a:srgbClr val="0000FF"/>
                </a:solidFill>
                <a:latin typeface="TimesNewRoman"/>
              </a:rPr>
              <a:t>pseudo-contact shifts, </a:t>
            </a:r>
            <a:r>
              <a:rPr lang="en-US" sz="3200" b="1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1100" b="1" dirty="0" err="1" smtClean="0">
                <a:solidFill>
                  <a:srgbClr val="0000FF"/>
                </a:solidFill>
                <a:latin typeface="TimesNewRoman"/>
              </a:rPr>
              <a:t>pc</a:t>
            </a:r>
            <a:r>
              <a:rPr lang="en-US" sz="3200" b="1" dirty="0">
                <a:solidFill>
                  <a:srgbClr val="0000FF"/>
                </a:solidFill>
                <a:latin typeface="TimesNewRoman"/>
              </a:rPr>
              <a:t>).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381000"/>
            <a:ext cx="868680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Organometallic with paramagnetic metal, shows chemical shift values covering a range of 200 ppm for protons , and even greater for other nuclei. This can be due to the contact and pseudo contact shifts.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667000"/>
            <a:ext cx="8839200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Contact Shift</a:t>
            </a:r>
          </a:p>
          <a:p>
            <a:endParaRPr lang="en-US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b="1" u="sng" dirty="0" smtClean="0">
                <a:solidFill>
                  <a:srgbClr val="0070C0"/>
                </a:solidFill>
                <a:latin typeface="Comic Sans MS" pitchFamily="66" charset="0"/>
              </a:rPr>
              <a:t>These shifts can occur due to transfer of some unpaired electron density from metal to the ligand containing target nuclei, causing shielding/</a:t>
            </a:r>
            <a:r>
              <a:rPr lang="en-US" sz="2400" b="1" u="sng" dirty="0" err="1" smtClean="0">
                <a:solidFill>
                  <a:srgbClr val="0070C0"/>
                </a:solidFill>
                <a:latin typeface="Comic Sans MS" pitchFamily="66" charset="0"/>
              </a:rPr>
              <a:t>deshielding</a:t>
            </a:r>
            <a:r>
              <a:rPr lang="en-US" sz="2400" b="1" u="sng" dirty="0" smtClean="0">
                <a:solidFill>
                  <a:srgbClr val="0070C0"/>
                </a:solidFill>
                <a:latin typeface="Comic Sans MS" pitchFamily="66" charset="0"/>
              </a:rPr>
              <a:t> , depending on electron spin correlation effects and electron distribution. </a:t>
            </a:r>
          </a:p>
          <a:p>
            <a:endParaRPr lang="en-US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 The contact shift has been shown to be proportional to the amount of unpaired electron spin density delocalized on the observed nucleus.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omic Sans MS" pitchFamily="66" charset="0"/>
              </a:rPr>
              <a:pPr/>
              <a:t>125</a:t>
            </a:fld>
            <a:endParaRPr lang="en-US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" y="387042"/>
            <a:ext cx="627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ambria" pitchFamily="18" charset="0"/>
              </a:rPr>
              <a:t>Contact shift in a Nickel complex</a:t>
            </a:r>
            <a:endParaRPr lang="en-US" sz="3200" b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" y="464820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These </a:t>
            </a:r>
            <a:r>
              <a:rPr lang="en-US" sz="2000" b="1" dirty="0" smtClean="0">
                <a:solidFill>
                  <a:prstClr val="black"/>
                </a:solidFill>
                <a:latin typeface="Cambria" pitchFamily="18" charset="0"/>
              </a:rPr>
              <a:t>large shifts 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are thought to arise because of </a:t>
            </a:r>
            <a:r>
              <a:rPr lang="en-US" sz="2000" b="1" u="sng" dirty="0">
                <a:solidFill>
                  <a:srgbClr val="FF0000"/>
                </a:solidFill>
                <a:latin typeface="Cambria" pitchFamily="18" charset="0"/>
              </a:rPr>
              <a:t>donation of unpaired electrons from </a:t>
            </a:r>
            <a:r>
              <a:rPr lang="en-US" sz="2000" b="1" u="sng" dirty="0" smtClean="0">
                <a:solidFill>
                  <a:srgbClr val="FF0000"/>
                </a:solidFill>
                <a:latin typeface="Cambria" pitchFamily="18" charset="0"/>
              </a:rPr>
              <a:t>the paramagnetic </a:t>
            </a:r>
            <a:r>
              <a:rPr lang="en-US" sz="2000" b="1" u="sng" dirty="0">
                <a:solidFill>
                  <a:srgbClr val="FF0000"/>
                </a:solidFill>
                <a:latin typeface="Cambria" pitchFamily="18" charset="0"/>
              </a:rPr>
              <a:t>ion (nickel in the complex cited) through the bonding </a:t>
            </a:r>
            <a:r>
              <a:rPr lang="en-US" sz="2000" b="1" u="sng" dirty="0" smtClean="0">
                <a:solidFill>
                  <a:srgbClr val="FF0000"/>
                </a:solidFill>
                <a:latin typeface="Cambria" pitchFamily="18" charset="0"/>
              </a:rPr>
              <a:t>atom  (</a:t>
            </a:r>
            <a:r>
              <a:rPr lang="en-US" sz="2000" b="1" u="sng" dirty="0">
                <a:solidFill>
                  <a:srgbClr val="FF0000"/>
                </a:solidFill>
                <a:latin typeface="Cambria" pitchFamily="18" charset="0"/>
              </a:rPr>
              <a:t>nitrogen) to the rest of the molecule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. In order for such a shift to occur, a </a:t>
            </a:r>
            <a:r>
              <a:rPr lang="en-US" sz="2000" b="1" dirty="0" smtClean="0">
                <a:solidFill>
                  <a:prstClr val="black"/>
                </a:solidFill>
                <a:latin typeface="Cambria" pitchFamily="18" charset="0"/>
              </a:rPr>
              <a:t>finite electron 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density at the nucleus has to be postulated. This type of </a:t>
            </a:r>
            <a:r>
              <a:rPr lang="en-US" sz="2000" b="1" dirty="0" smtClean="0">
                <a:solidFill>
                  <a:prstClr val="black"/>
                </a:solidFill>
                <a:latin typeface="Cambria" pitchFamily="18" charset="0"/>
              </a:rPr>
              <a:t>electron nucleus "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contact" interaction was first described by Fermi.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59087"/>
            <a:ext cx="4913938" cy="307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" y="1752600"/>
            <a:ext cx="373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ambria" pitchFamily="18" charset="0"/>
              </a:rPr>
              <a:t>Complexation</a:t>
            </a:r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 with the paramagnetic nickel ion results in the </a:t>
            </a:r>
            <a:r>
              <a:rPr lang="en-US" sz="2400" b="1" i="1" dirty="0" smtClean="0">
                <a:solidFill>
                  <a:srgbClr val="C00000"/>
                </a:solidFill>
                <a:latin typeface="Symbol" pitchFamily="18" charset="2"/>
              </a:rPr>
              <a:t>a, b, </a:t>
            </a:r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and </a:t>
            </a:r>
            <a:r>
              <a:rPr lang="en-US" sz="2400" b="1" i="1" dirty="0" smtClean="0">
                <a:solidFill>
                  <a:srgbClr val="C00000"/>
                </a:solidFill>
                <a:latin typeface="Symbol" pitchFamily="18" charset="2"/>
              </a:rPr>
              <a:t>g</a:t>
            </a:r>
            <a:endParaRPr lang="en-US" sz="2400" b="1" i="1" dirty="0">
              <a:solidFill>
                <a:srgbClr val="C00000"/>
              </a:solidFill>
              <a:latin typeface="Symbol" pitchFamily="18" charset="2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protons indicated having chemical shifts of -42, +47, and -64 ppm, respectively.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3870" y="304799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The contact shift arises from the presence of finite electron spin-density at </a:t>
            </a:r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the site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of the nucleus. The interaction of the nuclear and electron spins is given by:</a:t>
            </a:r>
          </a:p>
        </p:txBody>
      </p:sp>
      <p:sp>
        <p:nvSpPr>
          <p:cNvPr id="3" name="Rectangle 2"/>
          <p:cNvSpPr/>
          <p:nvPr/>
        </p:nvSpPr>
        <p:spPr>
          <a:xfrm>
            <a:off x="2834639" y="1752600"/>
            <a:ext cx="16385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prstClr val="black"/>
                </a:solidFill>
              </a:rPr>
              <a:t>H = A</a:t>
            </a:r>
            <a:r>
              <a:rPr lang="en-US" sz="3600" b="1" i="1" dirty="0">
                <a:solidFill>
                  <a:prstClr val="black"/>
                </a:solidFill>
              </a:rPr>
              <a:t>I.S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8229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Where </a:t>
            </a:r>
            <a:r>
              <a:rPr lang="en-US" sz="2200" b="1" dirty="0">
                <a:solidFill>
                  <a:srgbClr val="0000FF"/>
                </a:solidFill>
                <a:latin typeface="Cambria" pitchFamily="18" charset="0"/>
              </a:rPr>
              <a:t>A</a:t>
            </a:r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 is a constant, which is related to the spin density at the site of the </a:t>
            </a:r>
            <a:r>
              <a:rPr lang="en-US" sz="2200" b="1" dirty="0" smtClean="0">
                <a:solidFill>
                  <a:srgbClr val="FF0000"/>
                </a:solidFill>
                <a:latin typeface="Cambria" pitchFamily="18" charset="0"/>
              </a:rPr>
              <a:t>nucleus and </a:t>
            </a:r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is called the </a:t>
            </a:r>
            <a:r>
              <a:rPr lang="en-US" sz="2200" b="1" u="sng" dirty="0">
                <a:solidFill>
                  <a:srgbClr val="0000FF"/>
                </a:solidFill>
                <a:latin typeface="Cambria" pitchFamily="18" charset="0"/>
              </a:rPr>
              <a:t>Fermi contact </a:t>
            </a:r>
            <a:r>
              <a:rPr lang="en-US" sz="2200" b="1" u="sng" dirty="0" smtClean="0">
                <a:solidFill>
                  <a:srgbClr val="0000FF"/>
                </a:solidFill>
                <a:latin typeface="Cambria" pitchFamily="18" charset="0"/>
              </a:rPr>
              <a:t>hyperfine </a:t>
            </a:r>
            <a:r>
              <a:rPr lang="en-US" sz="2200" b="1" u="sng" dirty="0">
                <a:solidFill>
                  <a:srgbClr val="0000FF"/>
                </a:solidFill>
                <a:latin typeface="Cambria" pitchFamily="18" charset="0"/>
              </a:rPr>
              <a:t>coupling constant</a:t>
            </a:r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. A general expression </a:t>
            </a:r>
            <a:r>
              <a:rPr lang="en-US" sz="2200" b="1" dirty="0" smtClean="0">
                <a:solidFill>
                  <a:srgbClr val="FF0000"/>
                </a:solidFill>
                <a:latin typeface="Cambria" pitchFamily="18" charset="0"/>
              </a:rPr>
              <a:t>for the </a:t>
            </a:r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contact shift, taking into account of the anisotropy of the g and the </a:t>
            </a:r>
            <a:r>
              <a:rPr lang="en-US" sz="2200" b="1" dirty="0" smtClean="0">
                <a:solidFill>
                  <a:srgbClr val="FF0000"/>
                </a:solidFill>
                <a:latin typeface="Cambria" pitchFamily="18" charset="0"/>
              </a:rPr>
              <a:t>magnetic susceptibility </a:t>
            </a:r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tensor </a:t>
            </a:r>
            <a:r>
              <a:rPr lang="el-GR" sz="2200" b="1" dirty="0" smtClean="0">
                <a:solidFill>
                  <a:srgbClr val="FF0000"/>
                </a:solidFill>
                <a:latin typeface="Cambria" pitchFamily="18" charset="0"/>
              </a:rPr>
              <a:t>χ</a:t>
            </a:r>
            <a:r>
              <a:rPr lang="en-US" sz="22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(which are related to each other), is given </a:t>
            </a:r>
            <a:r>
              <a:rPr lang="en-US" sz="2200" b="1" dirty="0" smtClean="0">
                <a:solidFill>
                  <a:srgbClr val="FF0000"/>
                </a:solidFill>
                <a:latin typeface="Cambria" pitchFamily="18" charset="0"/>
              </a:rPr>
              <a:t>by the empirical relation :</a:t>
            </a:r>
            <a:endParaRPr lang="en-US" sz="22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69229"/>
            <a:ext cx="7277100" cy="65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7964" y="5900410"/>
            <a:ext cx="4333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where, B is a constant.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80420"/>
            <a:ext cx="8686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In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an external magnetic field the 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magnetic moment of the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paramagnetic 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part of the molecule partially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orients itself in such a way as to give a non-zero time average, i.e.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an induced magnetic moment. </a:t>
            </a:r>
            <a:endParaRPr lang="en-US" sz="2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The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effect of this induced magnetic moment on nuclei is that of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creating a dipolar magnetic field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which adds to the external one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.</a:t>
            </a:r>
          </a:p>
          <a:p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A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nucleus will sense this new magnetic field depending on its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position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 within the dipolar field. </a:t>
            </a:r>
            <a:endParaRPr lang="en-US" sz="24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This neglects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other mechanisms of interaction between the unpaired electrons and the nuclei and is referred to as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dipolar or through-space interaction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. </a:t>
            </a:r>
            <a:endParaRPr lang="en-US" sz="24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95590"/>
            <a:ext cx="3767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Comic Sans MS" pitchFamily="66" charset="0"/>
              </a:rPr>
              <a:t>Pseudocontact</a:t>
            </a:r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> shift </a:t>
            </a:r>
            <a:endParaRPr lang="en-US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omic Sans MS" pitchFamily="66" charset="0"/>
              </a:rPr>
              <a:pPr/>
              <a:t>128</a:t>
            </a:fld>
            <a:endParaRPr lang="en-US">
              <a:solidFill>
                <a:prstClr val="black">
                  <a:tint val="75000"/>
                </a:prst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43512"/>
            <a:ext cx="86868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The orientational average of this interaction is zero. However, the electron magnetic moment is constituted by a 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spin (isotropic)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and an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orbital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(anisotropic) 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contribution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. </a:t>
            </a:r>
            <a:endParaRPr lang="en-US" sz="24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In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the presence of sizeable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orbital contributions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to the electron magnetic moment, </a:t>
            </a:r>
            <a:r>
              <a:rPr lang="en-US" sz="2400" b="1" u="sng" dirty="0">
                <a:solidFill>
                  <a:prstClr val="black"/>
                </a:solidFill>
                <a:latin typeface="Comic Sans MS" pitchFamily="66" charset="0"/>
              </a:rPr>
              <a:t>the induced magnetic moment changes in intensity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upon molecular rotation in an external magnetic field and the magnetic susceptibility tensor associated with the molecule becomes anisotropic. </a:t>
            </a:r>
            <a:endParaRPr lang="en-US" sz="24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4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Under 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these circumstances, the above dipolar energy does not average to zero, and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the average magnetic field that is added to the external magnetic field </a:t>
            </a:r>
            <a:r>
              <a:rPr lang="en-US" sz="2400" b="1" u="sng" dirty="0" smtClean="0">
                <a:solidFill>
                  <a:prstClr val="black"/>
                </a:solidFill>
                <a:latin typeface="Comic Sans MS" pitchFamily="66" charset="0"/>
              </a:rPr>
              <a:t>resulting in a change in chemical shift called pseudo contact shift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6710" y="282500"/>
            <a:ext cx="6789886" cy="62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971800" y="609600"/>
            <a:ext cx="685800" cy="5943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693920" y="609600"/>
            <a:ext cx="685800" cy="5943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715000" y="609600"/>
            <a:ext cx="685800" cy="5943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705600" y="609600"/>
            <a:ext cx="685800" cy="59626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8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75796"/>
            <a:ext cx="8229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pseudo-contact </a:t>
            </a:r>
            <a:r>
              <a:rPr lang="en-US" sz="2200" b="1" dirty="0" smtClean="0">
                <a:solidFill>
                  <a:srgbClr val="FF0000"/>
                </a:solidFill>
                <a:latin typeface="Comic Sans MS" pitchFamily="66" charset="0"/>
              </a:rPr>
              <a:t>shift interaction 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arises from dipole-dipole interaction between the electron and </a:t>
            </a:r>
            <a:r>
              <a:rPr lang="en-US" sz="2200" b="1" dirty="0" smtClean="0">
                <a:solidFill>
                  <a:srgbClr val="FF0000"/>
                </a:solidFill>
                <a:latin typeface="Comic Sans MS" pitchFamily="66" charset="0"/>
              </a:rPr>
              <a:t>nuclear spins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. </a:t>
            </a:r>
            <a:r>
              <a:rPr lang="en-US" sz="2200" b="1" u="sng" dirty="0">
                <a:solidFill>
                  <a:srgbClr val="FF0000"/>
                </a:solidFill>
                <a:latin typeface="Comic Sans MS" pitchFamily="66" charset="0"/>
              </a:rPr>
              <a:t>It is similar in nature to the dipolar nuclear spin-spin interaction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. For </a:t>
            </a:r>
            <a:r>
              <a:rPr lang="en-US" sz="2200" b="1" dirty="0">
                <a:solidFill>
                  <a:srgbClr val="0000FF"/>
                </a:solidFill>
                <a:latin typeface="Comic Sans MS" pitchFamily="66" charset="0"/>
              </a:rPr>
              <a:t>systems having axial symmetry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, the change in chemical shift due to the pseudo-contact </a:t>
            </a:r>
            <a:r>
              <a:rPr lang="en-US" sz="2200" b="1" dirty="0" smtClean="0">
                <a:solidFill>
                  <a:srgbClr val="FF0000"/>
                </a:solidFill>
                <a:latin typeface="Comic Sans MS" pitchFamily="66" charset="0"/>
              </a:rPr>
              <a:t>term is 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given by: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" y="2435840"/>
            <a:ext cx="8450893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7670" y="3274040"/>
            <a:ext cx="83286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D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 is a constant which depends on the properties of the ion, </a:t>
            </a:r>
            <a:r>
              <a:rPr lang="en-US" sz="2200" b="1" dirty="0" err="1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sz="2200" b="1" baseline="-25000" dirty="0" err="1">
                <a:solidFill>
                  <a:srgbClr val="FF0000"/>
                </a:solidFill>
                <a:latin typeface="Cambria" pitchFamily="18" charset="0"/>
              </a:rPr>
              <a:t>i</a:t>
            </a:r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is </a:t>
            </a:r>
            <a:r>
              <a:rPr lang="en-US" sz="2200" b="1" dirty="0" smtClean="0">
                <a:solidFill>
                  <a:prstClr val="black"/>
                </a:solidFill>
                <a:latin typeface="Cambria" pitchFamily="18" charset="0"/>
              </a:rPr>
              <a:t>the distance 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between the nucleus </a:t>
            </a:r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i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 and the paramagnetic metal centre and </a:t>
            </a:r>
            <a:r>
              <a:rPr lang="en-US" sz="2200" b="1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</a:t>
            </a:r>
            <a:r>
              <a:rPr lang="en-US" sz="2200" b="1" baseline="-25000" dirty="0" smtClean="0">
                <a:solidFill>
                  <a:srgbClr val="FF0000"/>
                </a:solidFill>
                <a:latin typeface="Cambria" pitchFamily="18" charset="0"/>
              </a:rPr>
              <a:t>i</a:t>
            </a:r>
            <a:r>
              <a:rPr lang="en-US" sz="2200" b="1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is the </a:t>
            </a:r>
            <a:r>
              <a:rPr lang="en-US" sz="2200" b="1" dirty="0" smtClean="0">
                <a:solidFill>
                  <a:prstClr val="black"/>
                </a:solidFill>
                <a:latin typeface="Cambria" pitchFamily="18" charset="0"/>
              </a:rPr>
              <a:t>angle between 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the vector </a:t>
            </a:r>
            <a:r>
              <a:rPr lang="en-US" sz="2200" b="1" dirty="0" err="1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sz="2200" b="1" baseline="-25000" dirty="0" err="1">
                <a:solidFill>
                  <a:srgbClr val="FF0000"/>
                </a:solidFill>
                <a:latin typeface="Cambria" pitchFamily="18" charset="0"/>
              </a:rPr>
              <a:t>i</a:t>
            </a:r>
            <a:r>
              <a:rPr lang="en-US" sz="2200" b="1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and the </a:t>
            </a:r>
            <a:r>
              <a:rPr lang="en-US" sz="2200" b="1" dirty="0">
                <a:solidFill>
                  <a:srgbClr val="FF0000"/>
                </a:solidFill>
                <a:latin typeface="Cambria" pitchFamily="18" charset="0"/>
              </a:rPr>
              <a:t>principle symmetry axis of the molecule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. Thus, </a:t>
            </a:r>
            <a:r>
              <a:rPr lang="en-US" sz="2200" b="1" dirty="0" smtClean="0">
                <a:solidFill>
                  <a:prstClr val="black"/>
                </a:solidFill>
                <a:latin typeface="Cambria" pitchFamily="18" charset="0"/>
              </a:rPr>
              <a:t>the ratios 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of pseudo contact terms </a:t>
            </a:r>
            <a:r>
              <a:rPr lang="en-US" sz="2200" b="1" u="sng" dirty="0">
                <a:solidFill>
                  <a:srgbClr val="0000FF"/>
                </a:solidFill>
                <a:latin typeface="Cambria" pitchFamily="18" charset="0"/>
              </a:rPr>
              <a:t>provide information on molecular shapes, much in </a:t>
            </a:r>
            <a:r>
              <a:rPr lang="en-US" sz="2200" b="1" u="sng" dirty="0" smtClean="0">
                <a:solidFill>
                  <a:srgbClr val="0000FF"/>
                </a:solidFill>
                <a:latin typeface="Cambria" pitchFamily="18" charset="0"/>
              </a:rPr>
              <a:t>the same </a:t>
            </a:r>
            <a:r>
              <a:rPr lang="en-US" sz="2200" b="1" u="sng" dirty="0">
                <a:solidFill>
                  <a:srgbClr val="0000FF"/>
                </a:solidFill>
                <a:latin typeface="Cambria" pitchFamily="18" charset="0"/>
              </a:rPr>
              <a:t>way as the nuclear dipole-dipole interactions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. However, the </a:t>
            </a:r>
            <a:r>
              <a:rPr lang="en-US" sz="2200" b="1" dirty="0" smtClean="0">
                <a:solidFill>
                  <a:prstClr val="black"/>
                </a:solidFill>
                <a:latin typeface="Cambria" pitchFamily="18" charset="0"/>
              </a:rPr>
              <a:t>interaction between 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nuclear and electron spin can </a:t>
            </a:r>
            <a:r>
              <a:rPr lang="en-US" sz="2200" b="1" u="sng" dirty="0">
                <a:solidFill>
                  <a:srgbClr val="00B050"/>
                </a:solidFill>
                <a:latin typeface="Cambria" pitchFamily="18" charset="0"/>
              </a:rPr>
              <a:t>manifest much beyond the 5 Å distance </a:t>
            </a:r>
            <a:r>
              <a:rPr lang="en-US" sz="2200" b="1" u="sng" dirty="0" smtClean="0">
                <a:solidFill>
                  <a:srgbClr val="00B050"/>
                </a:solidFill>
                <a:latin typeface="Cambria" pitchFamily="18" charset="0"/>
              </a:rPr>
              <a:t>limit of </a:t>
            </a:r>
            <a:r>
              <a:rPr lang="en-US" sz="2200" b="1" u="sng" dirty="0">
                <a:solidFill>
                  <a:srgbClr val="00B050"/>
                </a:solidFill>
                <a:latin typeface="Cambria" pitchFamily="18" charset="0"/>
              </a:rPr>
              <a:t>in NOE measurements</a:t>
            </a:r>
            <a:r>
              <a:rPr lang="en-US" sz="2200" b="1" dirty="0">
                <a:solidFill>
                  <a:prstClr val="black"/>
                </a:solidFill>
                <a:latin typeface="Cambria" pitchFamily="18" charset="0"/>
              </a:rPr>
              <a:t> and can provide long-range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920" y="1219200"/>
            <a:ext cx="8595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A large number of </a:t>
            </a:r>
            <a:r>
              <a:rPr lang="en-US" sz="2400" b="1" dirty="0" err="1">
                <a:solidFill>
                  <a:prstClr val="black"/>
                </a:solidFill>
                <a:latin typeface="Cambria" pitchFamily="18" charset="0"/>
              </a:rPr>
              <a:t>metalloproteins</a:t>
            </a:r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 carry paramagnetic ions. The most </a:t>
            </a:r>
            <a:r>
              <a:rPr lang="en-US" sz="2400" b="1" dirty="0" smtClean="0">
                <a:solidFill>
                  <a:prstClr val="black"/>
                </a:solidFill>
                <a:latin typeface="Cambria" pitchFamily="18" charset="0"/>
              </a:rPr>
              <a:t>common naturally </a:t>
            </a:r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occurring metal ions are Fe in its various oxidation states, Cu</a:t>
            </a:r>
            <a:r>
              <a:rPr lang="en-US" sz="2400" b="1" baseline="30000" dirty="0">
                <a:solidFill>
                  <a:prstClr val="black"/>
                </a:solidFill>
                <a:latin typeface="Cambria" pitchFamily="18" charset="0"/>
              </a:rPr>
              <a:t>2+</a:t>
            </a:r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, Ni</a:t>
            </a:r>
            <a:r>
              <a:rPr lang="en-US" sz="2400" b="1" baseline="30000" dirty="0">
                <a:solidFill>
                  <a:prstClr val="black"/>
                </a:solidFill>
                <a:latin typeface="Cambria" pitchFamily="18" charset="0"/>
              </a:rPr>
              <a:t>2+</a:t>
            </a:r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, Zn</a:t>
            </a:r>
            <a:r>
              <a:rPr lang="en-US" sz="2400" b="1" baseline="30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2400" b="1" baseline="30000" dirty="0" smtClean="0">
                <a:solidFill>
                  <a:prstClr val="black"/>
                </a:solidFill>
                <a:latin typeface="Cambria" pitchFamily="18" charset="0"/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latin typeface="Cambria" pitchFamily="18" charset="0"/>
              </a:rPr>
              <a:t> and </a:t>
            </a:r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Ca</a:t>
            </a:r>
            <a:r>
              <a:rPr lang="en-US" sz="2400" b="1" baseline="30000" dirty="0">
                <a:solidFill>
                  <a:prstClr val="black"/>
                </a:solidFill>
                <a:latin typeface="Cambria" pitchFamily="18" charset="0"/>
              </a:rPr>
              <a:t>2+</a:t>
            </a:r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. While former three are paramagnetic, Zn</a:t>
            </a:r>
            <a:r>
              <a:rPr lang="en-US" sz="2400" b="1" baseline="30000" dirty="0">
                <a:solidFill>
                  <a:prstClr val="black"/>
                </a:solidFill>
                <a:latin typeface="Cambria" pitchFamily="18" charset="0"/>
              </a:rPr>
              <a:t>2+</a:t>
            </a:r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 and Ca</a:t>
            </a:r>
            <a:r>
              <a:rPr lang="en-US" sz="2400" b="1" baseline="30000" dirty="0">
                <a:solidFill>
                  <a:prstClr val="black"/>
                </a:solidFill>
                <a:latin typeface="Cambria" pitchFamily="18" charset="0"/>
              </a:rPr>
              <a:t>2+</a:t>
            </a:r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 diamagnetic. </a:t>
            </a:r>
            <a:endParaRPr lang="en-US" sz="24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ambria" pitchFamily="18" charset="0"/>
            </a:endParaRPr>
          </a:p>
          <a:p>
            <a:r>
              <a:rPr lang="en-US" sz="2400" b="1" dirty="0" smtClean="0">
                <a:solidFill>
                  <a:srgbClr val="C00000"/>
                </a:solidFill>
                <a:latin typeface="Cambria" pitchFamily="18" charset="0"/>
              </a:rPr>
              <a:t>Molecules </a:t>
            </a:r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containing and , have </a:t>
            </a:r>
            <a:r>
              <a:rPr lang="en-US" sz="2400" b="1" dirty="0" smtClean="0">
                <a:solidFill>
                  <a:srgbClr val="C00000"/>
                </a:solidFill>
                <a:latin typeface="Cambria" pitchFamily="18" charset="0"/>
              </a:rPr>
              <a:t>been conveniently </a:t>
            </a:r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studied both in their diamagnetic form and by substituting these </a:t>
            </a:r>
            <a:r>
              <a:rPr lang="en-US" sz="2400" b="1" dirty="0" smtClean="0">
                <a:solidFill>
                  <a:srgbClr val="C00000"/>
                </a:solidFill>
                <a:latin typeface="Cambria" pitchFamily="18" charset="0"/>
              </a:rPr>
              <a:t>ions by </a:t>
            </a:r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paramagnetic Co</a:t>
            </a:r>
            <a:r>
              <a:rPr lang="en-US" sz="2400" b="1" baseline="30000" dirty="0">
                <a:solidFill>
                  <a:srgbClr val="C00000"/>
                </a:solidFill>
                <a:latin typeface="Cambria" pitchFamily="18" charset="0"/>
              </a:rPr>
              <a:t>2+</a:t>
            </a:r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 and lanthanides, respectively. </a:t>
            </a:r>
            <a:endParaRPr lang="en-US" sz="24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ambria" pitchFamily="18" charset="0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By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using both the </a:t>
            </a:r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paramagnetic and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diamagnetic analogues, additional information can be obtained. One of these </a:t>
            </a:r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is the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ability to obtain additional structural information using paramagnetic effects </a:t>
            </a:r>
            <a:r>
              <a:rPr lang="en-US" sz="2400" b="1" dirty="0" smtClean="0">
                <a:solidFill>
                  <a:srgbClr val="0000FF"/>
                </a:solidFill>
                <a:latin typeface="Cambria" pitchFamily="18" charset="0"/>
              </a:rPr>
              <a:t>on the 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relaxation times of various spins.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599" y="381000"/>
            <a:ext cx="6561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 smtClean="0">
                <a:solidFill>
                  <a:srgbClr val="FF0000"/>
                </a:solidFill>
                <a:latin typeface="Cambria" pitchFamily="18" charset="0"/>
              </a:rPr>
              <a:t>Applications in </a:t>
            </a:r>
            <a:r>
              <a:rPr lang="en-IN" sz="3200" b="1" dirty="0">
                <a:solidFill>
                  <a:srgbClr val="FF0000"/>
                </a:solidFill>
                <a:latin typeface="Cambria" pitchFamily="18" charset="0"/>
              </a:rPr>
              <a:t>biological systems</a:t>
            </a:r>
            <a:endParaRPr lang="en-US" sz="32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381000"/>
            <a:ext cx="8848725" cy="334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4267200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The electronic properties of these metal ions depend not only on their 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electronic states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but also on the nature of binding. Oxygen carrying protein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</a:rPr>
              <a:t>haemoglobin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is paramagnetic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in the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</a:rPr>
              <a:t>deoxy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- form and diamagnetic in the oxygenated form, 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a property 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which forms the basis of fMRI.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486400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prstClr val="black"/>
                </a:solidFill>
                <a:latin typeface="Cambria" pitchFamily="18" charset="0"/>
              </a:rPr>
              <a:t>1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</a:rPr>
              <a:t>H NMR spectra of 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</a:rPr>
              <a:t>metmyoglobin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</a:rPr>
              <a:t>Mr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</a:rPr>
              <a:t> 16 </a:t>
            </a:r>
            <a:r>
              <a:rPr lang="en-US" b="1" dirty="0" err="1">
                <a:solidFill>
                  <a:prstClr val="black"/>
                </a:solidFill>
                <a:latin typeface="Cambria" pitchFamily="18" charset="0"/>
              </a:rPr>
              <a:t>kDa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</a:rPr>
              <a:t>) from </a:t>
            </a:r>
            <a:r>
              <a:rPr lang="en-US" b="1" dirty="0" smtClean="0">
                <a:solidFill>
                  <a:prstClr val="black"/>
                </a:solidFill>
                <a:latin typeface="Cambria" pitchFamily="18" charset="0"/>
              </a:rPr>
              <a:t>a number </a:t>
            </a:r>
            <a:r>
              <a:rPr lang="en-US" b="1" dirty="0">
                <a:solidFill>
                  <a:prstClr val="black"/>
                </a:solidFill>
                <a:latin typeface="Cambria" pitchFamily="18" charset="0"/>
              </a:rPr>
              <a:t>of sources, recorded at 298 K in </a:t>
            </a:r>
            <a:r>
              <a:rPr lang="en-US" b="1" dirty="0" err="1" smtClean="0">
                <a:solidFill>
                  <a:prstClr val="black"/>
                </a:solidFill>
                <a:latin typeface="Cambria" pitchFamily="18" charset="0"/>
              </a:rPr>
              <a:t>deuterated</a:t>
            </a:r>
            <a:r>
              <a:rPr lang="en-US" b="1" dirty="0" smtClean="0">
                <a:solidFill>
                  <a:prstClr val="black"/>
                </a:solidFill>
                <a:latin typeface="Cambria" pitchFamily="18" charset="0"/>
              </a:rPr>
              <a:t> water</a:t>
            </a:r>
            <a:endParaRPr lang="en-US" b="1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924800" cy="383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250" y="4953000"/>
            <a:ext cx="8244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Several </a:t>
            </a:r>
            <a:r>
              <a:rPr lang="en-US" sz="2000" b="1" dirty="0" err="1">
                <a:solidFill>
                  <a:prstClr val="black"/>
                </a:solidFill>
                <a:latin typeface="Cambria" pitchFamily="18" charset="0"/>
              </a:rPr>
              <a:t>heme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 proteins, including oxy-</a:t>
            </a:r>
            <a:r>
              <a:rPr lang="en-US" sz="2000" b="1" dirty="0" err="1">
                <a:solidFill>
                  <a:prstClr val="black"/>
                </a:solidFill>
                <a:latin typeface="Cambria" pitchFamily="18" charset="0"/>
              </a:rPr>
              <a:t>Hb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 and oxy-Mb, are 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diamagnetic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. In </a:t>
            </a:r>
            <a:r>
              <a:rPr lang="en-US" sz="2000" b="1" dirty="0" smtClean="0">
                <a:solidFill>
                  <a:prstClr val="black"/>
                </a:solidFill>
                <a:latin typeface="Cambria" pitchFamily="18" charset="0"/>
              </a:rPr>
              <a:t>these cases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, complete sequence specific resonance assignments has been achieved. </a:t>
            </a:r>
            <a:r>
              <a:rPr lang="en-US" sz="2000" b="1" dirty="0" smtClean="0">
                <a:solidFill>
                  <a:prstClr val="black"/>
                </a:solidFill>
                <a:latin typeface="Cambria" pitchFamily="18" charset="0"/>
              </a:rPr>
              <a:t>The information 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thus obtained can be used for analysis of the spectra for </a:t>
            </a:r>
            <a:r>
              <a:rPr lang="en-US" sz="2000" b="1" dirty="0" smtClean="0">
                <a:solidFill>
                  <a:prstClr val="black"/>
                </a:solidFill>
                <a:latin typeface="Cambria" pitchFamily="18" charset="0"/>
              </a:rPr>
              <a:t>paramagnetic analogue</a:t>
            </a:r>
            <a:r>
              <a:rPr lang="en-US" sz="2000" b="1" dirty="0">
                <a:solidFill>
                  <a:prstClr val="black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520" y="381000"/>
            <a:ext cx="2688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latin typeface="Cambria" pitchFamily="18" charset="0"/>
              </a:rPr>
              <a:t>High Spin Iron (II)</a:t>
            </a:r>
            <a:endParaRPr lang="en-US" sz="24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960" y="3048000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mbria" pitchFamily="18" charset="0"/>
              </a:rPr>
              <a:t>NMR spectroscopy </a:t>
            </a:r>
            <a:r>
              <a:rPr lang="en-US" sz="2000" b="1" dirty="0" smtClean="0">
                <a:solidFill>
                  <a:srgbClr val="C00000"/>
                </a:solidFill>
                <a:latin typeface="Cambria" pitchFamily="18" charset="0"/>
              </a:rPr>
              <a:t>has helped </a:t>
            </a:r>
            <a:r>
              <a:rPr lang="en-US" sz="2000" b="1" dirty="0">
                <a:solidFill>
                  <a:srgbClr val="C00000"/>
                </a:solidFill>
                <a:latin typeface="Cambria" pitchFamily="18" charset="0"/>
              </a:rPr>
              <a:t>in detecting </a:t>
            </a:r>
            <a:r>
              <a:rPr lang="en-US" sz="2000" b="1" dirty="0">
                <a:solidFill>
                  <a:srgbClr val="006600"/>
                </a:solidFill>
                <a:latin typeface="Cambria" pitchFamily="18" charset="0"/>
              </a:rPr>
              <a:t>tertiary and quaternary changes</a:t>
            </a:r>
            <a:r>
              <a:rPr lang="en-US" sz="2000" b="1" dirty="0">
                <a:solidFill>
                  <a:srgbClr val="C00000"/>
                </a:solidFill>
                <a:latin typeface="Cambria" pitchFamily="18" charset="0"/>
              </a:rPr>
              <a:t> in the structure of </a:t>
            </a:r>
            <a:r>
              <a:rPr lang="en-US" sz="2000" b="1" dirty="0" err="1" smtClean="0">
                <a:solidFill>
                  <a:srgbClr val="C00000"/>
                </a:solidFill>
                <a:latin typeface="Cambria" pitchFamily="18" charset="0"/>
              </a:rPr>
              <a:t>haemoglobin</a:t>
            </a:r>
            <a:r>
              <a:rPr lang="en-US" sz="2000" b="1" dirty="0" smtClean="0">
                <a:solidFill>
                  <a:srgbClr val="C00000"/>
                </a:solidFill>
                <a:latin typeface="Cambria" pitchFamily="18" charset="0"/>
              </a:rPr>
              <a:t> during </a:t>
            </a:r>
            <a:r>
              <a:rPr lang="en-US" sz="2000" b="1" dirty="0">
                <a:solidFill>
                  <a:srgbClr val="C00000"/>
                </a:solidFill>
                <a:latin typeface="Cambria" pitchFamily="18" charset="0"/>
              </a:rPr>
              <a:t>oxygen binding, mechanism of interaction with ligands, Bohr’s effect, </a:t>
            </a:r>
            <a:r>
              <a:rPr lang="en-US" sz="2000" b="1" dirty="0" smtClean="0">
                <a:solidFill>
                  <a:srgbClr val="C00000"/>
                </a:solidFill>
                <a:latin typeface="Cambria" pitchFamily="18" charset="0"/>
              </a:rPr>
              <a:t>and </a:t>
            </a:r>
            <a:r>
              <a:rPr lang="en-US" sz="2000" b="1" dirty="0" err="1" smtClean="0">
                <a:solidFill>
                  <a:srgbClr val="C00000"/>
                </a:solidFill>
                <a:latin typeface="Cambria" pitchFamily="18" charset="0"/>
              </a:rPr>
              <a:t>cooperativity</a:t>
            </a:r>
            <a:r>
              <a:rPr lang="en-US" sz="20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ambria" pitchFamily="18" charset="0"/>
              </a:rPr>
              <a:t>in oxygen binding.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0520" y="1371600"/>
            <a:ext cx="8168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ambria" pitchFamily="18" charset="0"/>
              </a:rPr>
              <a:t>P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resent </a:t>
            </a:r>
            <a:r>
              <a:rPr lang="en-US" sz="2000" b="1" dirty="0">
                <a:solidFill>
                  <a:srgbClr val="0000FF"/>
                </a:solidFill>
                <a:latin typeface="Cambria" pitchFamily="18" charset="0"/>
              </a:rPr>
              <a:t>in the </a:t>
            </a:r>
            <a:r>
              <a:rPr lang="en-US" sz="2000" b="1" dirty="0" err="1">
                <a:solidFill>
                  <a:srgbClr val="0000FF"/>
                </a:solidFill>
                <a:latin typeface="Cambria" pitchFamily="18" charset="0"/>
              </a:rPr>
              <a:t>penta</a:t>
            </a:r>
            <a:r>
              <a:rPr lang="en-US" sz="2000" b="1" dirty="0">
                <a:solidFill>
                  <a:srgbClr val="0000FF"/>
                </a:solidFill>
                <a:latin typeface="Cambria" pitchFamily="18" charset="0"/>
              </a:rPr>
              <a:t>-coordinated </a:t>
            </a:r>
            <a:r>
              <a:rPr lang="en-US" sz="2000" b="1" dirty="0" err="1">
                <a:solidFill>
                  <a:srgbClr val="0000FF"/>
                </a:solidFill>
                <a:latin typeface="Cambria" pitchFamily="18" charset="0"/>
              </a:rPr>
              <a:t>porphyrins</a:t>
            </a:r>
            <a:r>
              <a:rPr lang="en-US" sz="2000" b="1" dirty="0">
                <a:solidFill>
                  <a:srgbClr val="0000FF"/>
                </a:solidFill>
                <a:latin typeface="Cambria" pitchFamily="18" charset="0"/>
              </a:rPr>
              <a:t>. The 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NMR  spectra </a:t>
            </a:r>
            <a:r>
              <a:rPr lang="en-US" sz="2000" b="1" dirty="0">
                <a:solidFill>
                  <a:srgbClr val="0000FF"/>
                </a:solidFill>
                <a:latin typeface="Cambria" pitchFamily="18" charset="0"/>
              </a:rPr>
              <a:t>in these cases are 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fairly broad</a:t>
            </a:r>
            <a:r>
              <a:rPr lang="en-US" sz="2000" b="1" dirty="0">
                <a:solidFill>
                  <a:srgbClr val="0000FF"/>
                </a:solidFill>
                <a:latin typeface="Cambria" pitchFamily="18" charset="0"/>
              </a:rPr>
              <a:t>, but meaningful information has been 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obtained in </a:t>
            </a:r>
            <a:r>
              <a:rPr lang="en-US" sz="2000" b="1" dirty="0">
                <a:solidFill>
                  <a:srgbClr val="0000FF"/>
                </a:solidFill>
                <a:latin typeface="Cambria" pitchFamily="18" charset="0"/>
              </a:rPr>
              <a:t>several cases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. </a:t>
            </a:r>
            <a:endParaRPr lang="en-US" sz="2000" b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1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375" y="312738"/>
            <a:ext cx="769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NMR studies of iron-sulfur proteins have been very useful in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characterizing cluster 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patterns. The spectra of such proteins normally show distinct peaks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for </a:t>
            </a:r>
            <a:r>
              <a:rPr lang="en-US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-CH and </a:t>
            </a:r>
            <a:r>
              <a:rPr lang="en-US" sz="2000" b="1" dirty="0" smtClean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-CH</a:t>
            </a:r>
            <a:r>
              <a:rPr lang="en-US" sz="2000" b="1" baseline="-25000" dirty="0" smtClean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protons.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In 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reduced </a:t>
            </a:r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rubredoxin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 (+3 to +2) four 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signals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in the </a:t>
            </a:r>
            <a:r>
              <a:rPr lang="en-US" sz="2000" b="1" u="sng" dirty="0">
                <a:solidFill>
                  <a:srgbClr val="0000FF"/>
                </a:solidFill>
                <a:latin typeface="Cambria" pitchFamily="18" charset="0"/>
              </a:rPr>
              <a:t>11-17 ppm </a:t>
            </a:r>
            <a:r>
              <a:rPr lang="en-US" sz="2000" b="1" u="sng" dirty="0" smtClean="0">
                <a:solidFill>
                  <a:srgbClr val="0000FF"/>
                </a:solidFill>
                <a:latin typeface="Cambria" pitchFamily="18" charset="0"/>
              </a:rPr>
              <a:t>range - </a:t>
            </a:r>
            <a:r>
              <a:rPr lang="en-US" sz="2000" b="1" u="sng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sz="2000" b="1" u="sng" dirty="0" smtClean="0">
                <a:solidFill>
                  <a:srgbClr val="0000FF"/>
                </a:solidFill>
                <a:latin typeface="Cambria" pitchFamily="18" charset="0"/>
              </a:rPr>
              <a:t>-CH - </a:t>
            </a:r>
            <a:r>
              <a:rPr lang="en-US" sz="2000" b="1" u="sng" dirty="0">
                <a:solidFill>
                  <a:srgbClr val="0000FF"/>
                </a:solidFill>
                <a:latin typeface="Cambria" pitchFamily="18" charset="0"/>
              </a:rPr>
              <a:t>and four signals in the 150-260 ppm range </a:t>
            </a:r>
            <a:r>
              <a:rPr lang="en-US" sz="2000" b="1" u="sng" dirty="0" smtClean="0">
                <a:solidFill>
                  <a:srgbClr val="0000FF"/>
                </a:solidFill>
                <a:latin typeface="Cambria" pitchFamily="18" charset="0"/>
              </a:rPr>
              <a:t>- </a:t>
            </a:r>
            <a:r>
              <a:rPr lang="en-US" sz="2000" b="1" u="sng" dirty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sz="2000" b="1" u="sng" dirty="0">
                <a:solidFill>
                  <a:srgbClr val="0000FF"/>
                </a:solidFill>
                <a:latin typeface="Cambria" pitchFamily="18" charset="0"/>
              </a:rPr>
              <a:t>-CH</a:t>
            </a:r>
            <a:r>
              <a:rPr lang="en-US" sz="2000" b="1" u="sng" baseline="-25000" dirty="0">
                <a:solidFill>
                  <a:srgbClr val="0000FF"/>
                </a:solidFill>
                <a:latin typeface="Cambria" pitchFamily="18" charset="0"/>
              </a:rPr>
              <a:t>2 </a:t>
            </a:r>
            <a:r>
              <a:rPr lang="en-US" sz="2000" b="1" u="sng" baseline="-25000" dirty="0" smtClean="0">
                <a:solidFill>
                  <a:srgbClr val="0000FF"/>
                </a:solidFill>
                <a:latin typeface="Cambria" pitchFamily="18" charset="0"/>
              </a:rPr>
              <a:t>- </a:t>
            </a:r>
            <a:r>
              <a:rPr lang="en-US" sz="2000" b="1" u="sng" dirty="0" smtClean="0">
                <a:solidFill>
                  <a:srgbClr val="0000FF"/>
                </a:solidFill>
                <a:latin typeface="Cambria" pitchFamily="18" charset="0"/>
              </a:rPr>
              <a:t>in 1:2 ratio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are 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observed.</a:t>
            </a:r>
          </a:p>
        </p:txBody>
      </p:sp>
      <p:pic>
        <p:nvPicPr>
          <p:cNvPr id="18434" name="Picture 2" descr="https://upload.wikimedia.org/wikipedia/commons/1/14/Rubredox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6" y="2255541"/>
            <a:ext cx="2096879" cy="178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cyste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6" descr="Image result for cyste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8" descr="Image result for cystei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0296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374" y="5029200"/>
            <a:ext cx="83788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This class includes </a:t>
            </a:r>
            <a:r>
              <a:rPr lang="en-US" b="1" dirty="0" err="1">
                <a:solidFill>
                  <a:srgbClr val="FF0000"/>
                </a:solidFill>
                <a:latin typeface="Cambria" pitchFamily="18" charset="0"/>
              </a:rPr>
              <a:t>haemoglobin</a:t>
            </a: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ambria" pitchFamily="18" charset="0"/>
              </a:rPr>
              <a:t>ferricytochromes</a:t>
            </a: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, cytochrome P-450 and a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</a:rPr>
              <a:t>number of </a:t>
            </a: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other important proteins. Determination of reliable magnetic susceptibility tensor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</a:rPr>
              <a:t>has allowed </a:t>
            </a: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interpretation of pseudo-contact shifts. The contact shifts which dominate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</a:rPr>
              <a:t>in such </a:t>
            </a: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cases have been estimated for different sites.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8945" y="4438650"/>
            <a:ext cx="2773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</a:rPr>
              <a:t>Low Spin Iron (III)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8" y="838200"/>
            <a:ext cx="9040672" cy="42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23664" y="2667000"/>
            <a:ext cx="1015136" cy="129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447800"/>
            <a:ext cx="76962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Fluorine-19 nuclear magnetic resonance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is an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analytical technique used to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identify fluorine-containing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compounds. </a:t>
            </a:r>
            <a:endParaRPr lang="en-US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400" baseline="30000" dirty="0">
              <a:solidFill>
                <a:prstClr val="black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aseline="30000" dirty="0" smtClean="0">
                <a:solidFill>
                  <a:prstClr val="black"/>
                </a:solidFill>
                <a:latin typeface="Comic Sans MS" pitchFamily="66" charset="0"/>
              </a:rPr>
              <a:t>19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F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is one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of the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most important nuclei for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NMR Spectroscopy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aseline="30000" dirty="0" smtClean="0">
                <a:solidFill>
                  <a:prstClr val="black"/>
                </a:solidFill>
                <a:latin typeface="Comic Sans MS" pitchFamily="66" charset="0"/>
              </a:rPr>
              <a:t>19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F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has a nuclear spin of 1/2 and a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high </a:t>
            </a:r>
            <a:r>
              <a:rPr lang="en-US" sz="2400" dirty="0" err="1" smtClean="0">
                <a:solidFill>
                  <a:prstClr val="black"/>
                </a:solidFill>
                <a:latin typeface="Comic Sans MS" pitchFamily="66" charset="0"/>
              </a:rPr>
              <a:t>magnetogyric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ratio, which means that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this isotope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is highly responsive to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NMR measurements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. </a:t>
            </a:r>
            <a:endParaRPr lang="en-US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aseline="30000" dirty="0" smtClean="0">
                <a:solidFill>
                  <a:prstClr val="black"/>
                </a:solidFill>
                <a:latin typeface="Comic Sans MS" pitchFamily="66" charset="0"/>
              </a:rPr>
              <a:t>19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F comprises 100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% of naturally-occurring fluorine.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381000"/>
            <a:ext cx="3618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Comic Sans MS" pitchFamily="66" charset="0"/>
              </a:rPr>
              <a:t>Fluorine-19 NMR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4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" y="534888"/>
            <a:ext cx="624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Chemical shifts </a:t>
            </a:r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</a:rPr>
              <a:t>of The 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reference compound for </a:t>
            </a:r>
            <a:r>
              <a:rPr lang="en-US" sz="2000" baseline="30000" dirty="0">
                <a:solidFill>
                  <a:prstClr val="black"/>
                </a:solidFill>
                <a:latin typeface="Comic Sans MS" pitchFamily="66" charset="0"/>
              </a:rPr>
              <a:t>19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F </a:t>
            </a:r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</a:rPr>
              <a:t>is CFCl</a:t>
            </a:r>
            <a:r>
              <a:rPr lang="en-US" sz="2000" baseline="-25000" dirty="0" smtClean="0">
                <a:solidFill>
                  <a:prstClr val="black"/>
                </a:solidFill>
                <a:latin typeface="Comic Sans MS" pitchFamily="66" charset="0"/>
              </a:rPr>
              <a:t>3</a:t>
            </a:r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</a:rPr>
              <a:t>. </a:t>
            </a:r>
            <a:r>
              <a:rPr lang="en-US" sz="2000" dirty="0" err="1" smtClean="0">
                <a:solidFill>
                  <a:prstClr val="black"/>
                </a:solidFill>
                <a:latin typeface="Comic Sans MS" pitchFamily="66" charset="0"/>
              </a:rPr>
              <a:t>organofluorine</a:t>
            </a:r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compounds using </a:t>
            </a:r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</a:rPr>
              <a:t>CFCl</a:t>
            </a:r>
            <a:r>
              <a:rPr lang="en-US" sz="2000" baseline="-25000" dirty="0" smtClean="0">
                <a:solidFill>
                  <a:prstClr val="black"/>
                </a:solidFill>
                <a:latin typeface="Comic Sans MS" pitchFamily="66" charset="0"/>
              </a:rPr>
              <a:t>3</a:t>
            </a:r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</a:rPr>
              <a:t> as 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standard range from 50 to -250 ppm, </a:t>
            </a:r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</a:rPr>
              <a:t>a maximum 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range is as wide 900ppm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667000"/>
            <a:ext cx="8001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baseline="30000" dirty="0">
                <a:solidFill>
                  <a:srgbClr val="FF0000"/>
                </a:solidFill>
                <a:latin typeface="Comic Sans MS" pitchFamily="66" charset="0"/>
              </a:rPr>
              <a:t>19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F spectra is very much more sensitive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to the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structural and environmental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changes of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molecules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Fluorine like hydrogen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gives characteristic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coupling constants</a:t>
            </a:r>
          </a:p>
          <a:p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depending on the </a:t>
            </a:r>
            <a:r>
              <a:rPr lang="en-US" sz="2000" b="1" dirty="0" err="1">
                <a:solidFill>
                  <a:srgbClr val="0000FF"/>
                </a:solidFill>
                <a:latin typeface="Comic Sans MS" pitchFamily="66" charset="0"/>
              </a:rPr>
              <a:t>spacial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displacement and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number of bonds between a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coupling partner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atom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.</a:t>
            </a:r>
          </a:p>
          <a:p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Homonuclear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coupling constants between fluorine atoms are</a:t>
            </a:r>
          </a:p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usually relatively large compared with those between</a:t>
            </a:r>
          </a:p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hydrogen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atoms</a:t>
            </a:r>
          </a:p>
          <a:p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098" name="Picture 2" descr="Image result for CFCl3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2208"/>
            <a:ext cx="177476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" y="152400"/>
            <a:ext cx="903537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3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2" y="1295400"/>
            <a:ext cx="890955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229427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4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/>
          <a:stretch/>
        </p:blipFill>
        <p:spPr bwMode="auto">
          <a:xfrm>
            <a:off x="464820" y="174138"/>
            <a:ext cx="8229600" cy="650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8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6" y="533400"/>
            <a:ext cx="893578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5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572000"/>
            <a:ext cx="8763000" cy="185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68" y="391894"/>
            <a:ext cx="5986463" cy="362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46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906" y="108977"/>
            <a:ext cx="2912094" cy="263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" y="2590800"/>
            <a:ext cx="8686800" cy="29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244988"/>
            <a:ext cx="4964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rgbClr val="0000FF"/>
                </a:solidFill>
                <a:latin typeface="Comic Sans MS" pitchFamily="66" charset="0"/>
              </a:rPr>
              <a:t>19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F N.M.R. Spectra of </a:t>
            </a: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</a:rPr>
              <a:t>Iron(III) 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Porphyrins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 Substituted with CF</a:t>
            </a:r>
            <a:r>
              <a:rPr lang="en-US" b="1" baseline="-25000" dirty="0">
                <a:solidFill>
                  <a:srgbClr val="0000FF"/>
                </a:solidFill>
                <a:latin typeface="Comic Sans MS" pitchFamily="66" charset="0"/>
              </a:rPr>
              <a:t>3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 Groups</a:t>
            </a:r>
            <a:endParaRPr lang="en-US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" y="5791200"/>
            <a:ext cx="8801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b="1" baseline="30000" dirty="0" smtClean="0">
                <a:solidFill>
                  <a:srgbClr val="FF0000"/>
                </a:solidFill>
                <a:latin typeface="Comic Sans MS" pitchFamily="66" charset="0"/>
              </a:rPr>
              <a:t>19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F resonances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of the low-spin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iron(III)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complex (3) </a:t>
            </a:r>
            <a:r>
              <a:rPr lang="en-US" b="1" i="1" dirty="0">
                <a:solidFill>
                  <a:srgbClr val="FF0000"/>
                </a:solidFill>
                <a:latin typeface="Comic Sans MS" pitchFamily="66" charset="0"/>
              </a:rPr>
              <a:t>(S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= 1/2) and the high-spin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iron(III)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complex (4) (S = 5/2) showed 5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and 60 </a:t>
            </a:r>
            <a:r>
              <a:rPr lang="en-US" b="1" dirty="0" err="1">
                <a:solidFill>
                  <a:srgbClr val="FF0000"/>
                </a:solidFill>
                <a:latin typeface="Comic Sans MS" pitchFamily="66" charset="0"/>
              </a:rPr>
              <a:t>p.p.m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. downfield shifts respectively, compared with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the spectrum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of the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zinc(II)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complex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2200" y="3623310"/>
            <a:ext cx="2286000" cy="5334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070" y="1113472"/>
            <a:ext cx="5290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The large differences in </a:t>
            </a:r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the fluorine 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chemical shifts between the low- and high-spin </a:t>
            </a:r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states are 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comparable with the differences in the </a:t>
            </a:r>
            <a:r>
              <a:rPr lang="en-US" sz="1600" b="1" i="1" dirty="0">
                <a:solidFill>
                  <a:prstClr val="black"/>
                </a:solidFill>
                <a:latin typeface="Comic Sans MS" pitchFamily="66" charset="0"/>
              </a:rPr>
              <a:t>CH</a:t>
            </a:r>
            <a:r>
              <a:rPr lang="en-US" sz="1600" b="1" i="1" baseline="-25000" dirty="0">
                <a:solidFill>
                  <a:prstClr val="black"/>
                </a:solidFill>
                <a:latin typeface="Comic Sans MS" pitchFamily="66" charset="0"/>
              </a:rPr>
              <a:t>3</a:t>
            </a:r>
            <a:r>
              <a:rPr lang="en-US" sz="1600" b="1" i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chemical shifts d (PMR) 13 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and 48 for the low- </a:t>
            </a:r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and 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high-spin states due to the </a:t>
            </a:r>
            <a:r>
              <a:rPr lang="en-US" sz="1600" b="1" u="sng" dirty="0">
                <a:solidFill>
                  <a:srgbClr val="FF0000"/>
                </a:solidFill>
                <a:latin typeface="Comic Sans MS" pitchFamily="66" charset="0"/>
              </a:rPr>
              <a:t>Fermi</a:t>
            </a:r>
          </a:p>
          <a:p>
            <a:r>
              <a:rPr lang="en-US" sz="1600" b="1" u="sng" dirty="0">
                <a:solidFill>
                  <a:srgbClr val="FF0000"/>
                </a:solidFill>
                <a:latin typeface="Comic Sans MS" pitchFamily="66" charset="0"/>
              </a:rPr>
              <a:t>contact and dipole-dipole interactions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28600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Chemical shifts and contact shifts for </a:t>
            </a:r>
            <a:r>
              <a:rPr lang="en-US" sz="2000" b="1" dirty="0" err="1">
                <a:solidFill>
                  <a:prstClr val="black"/>
                </a:solidFill>
                <a:latin typeface="Comic Sans MS" pitchFamily="66" charset="0"/>
              </a:rPr>
              <a:t>trinuclear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 chromium(III) complexes. 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26562" r="27051" b="24375"/>
          <a:stretch/>
        </p:blipFill>
        <p:spPr bwMode="auto">
          <a:xfrm>
            <a:off x="990600" y="1066800"/>
            <a:ext cx="6739890" cy="279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" y="2618886"/>
            <a:ext cx="7048500" cy="4056254"/>
            <a:chOff x="38100" y="2618886"/>
            <a:chExt cx="7048500" cy="4056254"/>
          </a:xfrm>
        </p:grpSpPr>
        <p:pic>
          <p:nvPicPr>
            <p:cNvPr id="8196" name="Picture 4" descr="An external file that holds a picture, illustration, etc.&#10;Object name is nihms455904f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570813"/>
              <a:ext cx="3943350" cy="210432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100" y="4724400"/>
              <a:ext cx="2095500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baseline="30000" dirty="0">
                  <a:solidFill>
                    <a:srgbClr val="0000FF"/>
                  </a:solidFill>
                  <a:latin typeface="Comic Sans MS" pitchFamily="66" charset="0"/>
                </a:rPr>
                <a:t>19</a:t>
              </a:r>
              <a:r>
                <a:rPr lang="en-US" sz="1400" b="1" dirty="0">
                  <a:solidFill>
                    <a:srgbClr val="0000FF"/>
                  </a:solidFill>
                  <a:latin typeface="Comic Sans MS" pitchFamily="66" charset="0"/>
                </a:rPr>
                <a:t>F NMR of [Cr</a:t>
              </a:r>
              <a:r>
                <a:rPr lang="en-US" sz="1400" b="1" baseline="-25000" dirty="0">
                  <a:solidFill>
                    <a:srgbClr val="0000FF"/>
                  </a:solidFill>
                  <a:latin typeface="Comic Sans MS" pitchFamily="66" charset="0"/>
                </a:rPr>
                <a:t>3</a:t>
              </a:r>
              <a:r>
                <a:rPr lang="en-US" sz="1400" b="1" dirty="0">
                  <a:solidFill>
                    <a:srgbClr val="0000FF"/>
                  </a:solidFill>
                  <a:latin typeface="Comic Sans MS" pitchFamily="66" charset="0"/>
                </a:rPr>
                <a:t>O(O</a:t>
              </a:r>
              <a:r>
                <a:rPr lang="en-US" sz="1400" b="1" baseline="-25000" dirty="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r>
                <a:rPr lang="en-US" sz="1400" b="1" dirty="0">
                  <a:solidFill>
                    <a:srgbClr val="0000FF"/>
                  </a:solidFill>
                  <a:latin typeface="Comic Sans MS" pitchFamily="66" charset="0"/>
                </a:rPr>
                <a:t>CEt)</a:t>
              </a:r>
              <a:r>
                <a:rPr lang="en-US" sz="1400" b="1" baseline="-25000" dirty="0">
                  <a:solidFill>
                    <a:srgbClr val="0000FF"/>
                  </a:solidFill>
                  <a:latin typeface="Comic Sans MS" pitchFamily="66" charset="0"/>
                </a:rPr>
                <a:t>6</a:t>
              </a:r>
              <a:r>
                <a:rPr lang="en-US" sz="1400" b="1" dirty="0">
                  <a:solidFill>
                    <a:srgbClr val="0000FF"/>
                  </a:solidFill>
                  <a:latin typeface="Comic Sans MS" pitchFamily="66" charset="0"/>
                </a:rPr>
                <a:t>(3-F-py)</a:t>
              </a:r>
              <a:r>
                <a:rPr lang="en-US" sz="1400" b="1" baseline="-25000" dirty="0">
                  <a:solidFill>
                    <a:srgbClr val="0000FF"/>
                  </a:solidFill>
                  <a:latin typeface="Comic Sans MS" pitchFamily="66" charset="0"/>
                </a:rPr>
                <a:t>3</a:t>
              </a:r>
              <a:r>
                <a:rPr lang="en-US" sz="1400" b="1" dirty="0">
                  <a:solidFill>
                    <a:srgbClr val="0000FF"/>
                  </a:solidFill>
                  <a:latin typeface="Comic Sans MS" pitchFamily="66" charset="0"/>
                </a:rPr>
                <a:t>]</a:t>
              </a:r>
              <a:r>
                <a:rPr lang="en-US" sz="1400" b="1" baseline="30000" dirty="0">
                  <a:solidFill>
                    <a:srgbClr val="0000FF"/>
                  </a:solidFill>
                  <a:latin typeface="Comic Sans MS" pitchFamily="66" charset="0"/>
                </a:rPr>
                <a:t>+</a:t>
              </a:r>
              <a:r>
                <a:rPr lang="en-US" sz="1400" b="1" dirty="0">
                  <a:solidFill>
                    <a:srgbClr val="0000FF"/>
                  </a:solidFill>
                  <a:latin typeface="Comic Sans MS" pitchFamily="66" charset="0"/>
                </a:rPr>
                <a:t> in acetonitrile. * - free 3-F-py.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85850" y="2618886"/>
              <a:ext cx="6000750" cy="333864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85850" y="3015126"/>
            <a:ext cx="7905750" cy="3690369"/>
            <a:chOff x="1085850" y="3015126"/>
            <a:chExt cx="7905750" cy="3690369"/>
          </a:xfrm>
        </p:grpSpPr>
        <p:pic>
          <p:nvPicPr>
            <p:cNvPr id="8198" name="Picture 6" descr="An external file that holds a picture, illustration, etc.&#10;Object name is nihms455904f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943632"/>
              <a:ext cx="2519773" cy="27618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  <a:extLst/>
          </p:spPr>
        </p:pic>
        <p:sp>
          <p:nvSpPr>
            <p:cNvPr id="5" name="Rectangle 4"/>
            <p:cNvSpPr/>
            <p:nvPr/>
          </p:nvSpPr>
          <p:spPr>
            <a:xfrm>
              <a:off x="6400800" y="4557567"/>
              <a:ext cx="2590800" cy="9541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baseline="30000" dirty="0">
                  <a:solidFill>
                    <a:prstClr val="black"/>
                  </a:solidFill>
                  <a:latin typeface="Comic Sans MS" pitchFamily="66" charset="0"/>
                </a:rPr>
                <a:t>19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F NMR of [Cr</a:t>
              </a:r>
              <a:r>
                <a:rPr lang="en-US" sz="1400" b="1" baseline="-25000" dirty="0">
                  <a:solidFill>
                    <a:prstClr val="black"/>
                  </a:solidFill>
                  <a:latin typeface="Comic Sans MS" pitchFamily="66" charset="0"/>
                </a:rPr>
                <a:t>3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O(O</a:t>
              </a:r>
              <a:r>
                <a:rPr lang="en-US" sz="1400" b="1" baseline="-25000" dirty="0">
                  <a:solidFill>
                    <a:prstClr val="black"/>
                  </a:solidFill>
                  <a:latin typeface="Comic Sans MS" pitchFamily="66" charset="0"/>
                </a:rPr>
                <a:t>2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CCH</a:t>
              </a:r>
              <a:r>
                <a:rPr lang="en-US" sz="1400" b="1" baseline="-25000" dirty="0">
                  <a:solidFill>
                    <a:prstClr val="black"/>
                  </a:solidFill>
                  <a:latin typeface="Comic Sans MS" pitchFamily="66" charset="0"/>
                </a:rPr>
                <a:t>2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CH</a:t>
              </a:r>
              <a:r>
                <a:rPr lang="en-US" sz="1400" b="1" baseline="-25000" dirty="0">
                  <a:solidFill>
                    <a:prstClr val="black"/>
                  </a:solidFill>
                  <a:latin typeface="Comic Sans MS" pitchFamily="66" charset="0"/>
                </a:rPr>
                <a:t>3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)</a:t>
              </a:r>
              <a:r>
                <a:rPr lang="en-US" sz="1400" b="1" baseline="-25000" dirty="0">
                  <a:solidFill>
                    <a:prstClr val="black"/>
                  </a:solidFill>
                  <a:latin typeface="Comic Sans MS" pitchFamily="66" charset="0"/>
                </a:rPr>
                <a:t>6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(4-CF</a:t>
              </a:r>
              <a:r>
                <a:rPr lang="en-US" sz="1400" b="1" baseline="-25000" dirty="0">
                  <a:solidFill>
                    <a:prstClr val="black"/>
                  </a:solidFill>
                  <a:latin typeface="Comic Sans MS" pitchFamily="66" charset="0"/>
                </a:rPr>
                <a:t>3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-py)</a:t>
              </a:r>
              <a:r>
                <a:rPr lang="en-US" sz="1400" b="1" baseline="-25000" dirty="0">
                  <a:solidFill>
                    <a:prstClr val="black"/>
                  </a:solidFill>
                  <a:latin typeface="Comic Sans MS" pitchFamily="66" charset="0"/>
                </a:rPr>
                <a:t>3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]</a:t>
              </a:r>
              <a:r>
                <a:rPr lang="en-US" sz="1400" b="1" baseline="30000" dirty="0">
                  <a:solidFill>
                    <a:prstClr val="black"/>
                  </a:solidFill>
                  <a:latin typeface="Comic Sans MS" pitchFamily="66" charset="0"/>
                </a:rPr>
                <a:t>+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 in acetonitrile. * - free 4-CF</a:t>
              </a:r>
              <a:r>
                <a:rPr lang="en-US" sz="1400" b="1" baseline="-25000" dirty="0">
                  <a:solidFill>
                    <a:prstClr val="black"/>
                  </a:solidFill>
                  <a:latin typeface="Comic Sans MS" pitchFamily="66" charset="0"/>
                </a:rPr>
                <a:t>3</a:t>
              </a:r>
              <a:r>
                <a:rPr lang="en-US" sz="1400" b="1" dirty="0">
                  <a:solidFill>
                    <a:prstClr val="black"/>
                  </a:solidFill>
                  <a:latin typeface="Comic Sans MS" pitchFamily="66" charset="0"/>
                </a:rPr>
                <a:t>-py.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085850" y="3015126"/>
              <a:ext cx="6000750" cy="33767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0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Mutual Coupling - the </a:t>
            </a:r>
            <a:r>
              <a:rPr lang="en-US" b="1" baseline="30000" dirty="0">
                <a:solidFill>
                  <a:srgbClr val="FF0000"/>
                </a:solidFill>
                <a:latin typeface="Comic Sans MS" pitchFamily="66" charset="0"/>
              </a:rPr>
              <a:t>19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F and </a:t>
            </a:r>
            <a:r>
              <a:rPr lang="en-US" b="1" baseline="30000" dirty="0">
                <a:solidFill>
                  <a:srgbClr val="FF0000"/>
                </a:solidFill>
                <a:latin typeface="Comic Sans MS" pitchFamily="66" charset="0"/>
              </a:rPr>
              <a:t>31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P NMR spectra of K[PF</a:t>
            </a:r>
            <a:r>
              <a:rPr lang="en-US" b="1" baseline="-25000" dirty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].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7650" y="958246"/>
            <a:ext cx="874395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The 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spectra </a:t>
            </a:r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were 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recorded for a solution of K[PF</a:t>
            </a:r>
            <a:r>
              <a:rPr lang="en-US" sz="1600" b="1" baseline="-25000" dirty="0">
                <a:solidFill>
                  <a:prstClr val="black"/>
                </a:solidFill>
                <a:latin typeface="Comic Sans MS" pitchFamily="66" charset="0"/>
              </a:rPr>
              <a:t>6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] in DMSO. The six </a:t>
            </a:r>
            <a:r>
              <a:rPr lang="en-US" sz="1600" b="1" dirty="0" err="1">
                <a:solidFill>
                  <a:prstClr val="black"/>
                </a:solidFill>
                <a:latin typeface="Comic Sans MS" pitchFamily="66" charset="0"/>
              </a:rPr>
              <a:t>fluorines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 are all equivalent in the [PF</a:t>
            </a:r>
            <a:r>
              <a:rPr lang="en-US" sz="1600" b="1" baseline="-25000" dirty="0">
                <a:solidFill>
                  <a:prstClr val="black"/>
                </a:solidFill>
                <a:latin typeface="Comic Sans MS" pitchFamily="66" charset="0"/>
              </a:rPr>
              <a:t>6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]</a:t>
            </a:r>
            <a:r>
              <a:rPr lang="en-US" sz="1600" b="1" baseline="30000" dirty="0">
                <a:solidFill>
                  <a:prstClr val="black"/>
                </a:solidFill>
                <a:latin typeface="Comic Sans MS" pitchFamily="66" charset="0"/>
              </a:rPr>
              <a:t>-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anion and so the </a:t>
            </a:r>
            <a:r>
              <a:rPr lang="en-US" sz="1600" b="1" baseline="30000" dirty="0">
                <a:solidFill>
                  <a:prstClr val="black"/>
                </a:solidFill>
                <a:latin typeface="Comic Sans MS" pitchFamily="66" charset="0"/>
              </a:rPr>
              <a:t>31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P NMR spectrum consists of a 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  <a:hlinkClick r:id="rId2"/>
              </a:rPr>
              <a:t>septet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. The </a:t>
            </a:r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P-F 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coupling constant, in this case 711 Hz. </a:t>
            </a:r>
            <a:endParaRPr lang="en-US" sz="16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16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Since 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all six fluorine nuclei are equivalent they couple to just the phosphorus nucleus to give a </a:t>
            </a:r>
            <a:r>
              <a:rPr lang="en-US" sz="1600" b="1" u="sng" dirty="0">
                <a:solidFill>
                  <a:srgbClr val="0000FF"/>
                </a:solidFill>
                <a:latin typeface="Comic Sans MS" pitchFamily="66" charset="0"/>
              </a:rPr>
              <a:t>doublet</a:t>
            </a: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, again separated by 711 Hz.</a:t>
            </a:r>
          </a:p>
        </p:txBody>
      </p:sp>
      <p:pic>
        <p:nvPicPr>
          <p:cNvPr id="1026" name="Picture 2" descr="https://fluorine.ch.man.ac.uk/pics/31P_NMR_PF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857500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luorine.ch.man.ac.uk/pics/19F_NMR_PF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3342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8600"/>
            <a:ext cx="347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prstClr val="black"/>
                </a:solidFill>
                <a:latin typeface="Comic Sans MS" pitchFamily="66" charset="0"/>
              </a:rPr>
              <a:t>19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F NMR spectrum of Hg(CF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3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)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2</a:t>
            </a:r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3074" name="Picture 2" descr="https://fluorine.ch.man.ac.uk/pics/19F_NMR_HgC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9053500" cy="51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5068"/>
            <a:ext cx="8077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omic Sans MS" pitchFamily="66" charset="0"/>
              </a:rPr>
              <a:t>Spectrum shows 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mercury satellites. The three peaks arise in a similar way because mercury has a number of different isotopes, one of these </a:t>
            </a:r>
            <a:r>
              <a:rPr lang="en-US" sz="2000" b="1" baseline="30000" dirty="0">
                <a:solidFill>
                  <a:prstClr val="black"/>
                </a:solidFill>
                <a:latin typeface="Comic Sans MS" pitchFamily="66" charset="0"/>
              </a:rPr>
              <a:t>199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Hg is spin-active (I=1/2) and 16.8% abundant. </a:t>
            </a:r>
            <a:endParaRPr lang="en-US" sz="20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0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Of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all the molecules of Hg(CF</a:t>
            </a:r>
            <a:r>
              <a:rPr lang="en-US" sz="2000" b="1" baseline="-25000" dirty="0">
                <a:solidFill>
                  <a:srgbClr val="0000FF"/>
                </a:solidFill>
                <a:latin typeface="Comic Sans MS" pitchFamily="66" charset="0"/>
              </a:rPr>
              <a:t>3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)</a:t>
            </a:r>
            <a:r>
              <a:rPr lang="en-US" sz="2000" b="1" baseline="-25000" dirty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, 83.2% (100% - 16.8%) will not contain spin-active mercury, and so the six equivalent fluorine nuclei will not couple to any other spin-active nuclei, so a singlet is observed. </a:t>
            </a:r>
            <a:endParaRPr lang="en-US" sz="20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endParaRPr lang="en-US" sz="20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omic Sans MS" pitchFamily="66" charset="0"/>
              </a:rPr>
              <a:t>However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, for the 16.8% of molecules containing </a:t>
            </a:r>
            <a:r>
              <a:rPr lang="en-US" sz="2000" b="1" baseline="30000" dirty="0">
                <a:solidFill>
                  <a:prstClr val="black"/>
                </a:solidFill>
                <a:latin typeface="Comic Sans MS" pitchFamily="66" charset="0"/>
              </a:rPr>
              <a:t>199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Hg coupling will occur between the </a:t>
            </a:r>
            <a:r>
              <a:rPr lang="en-US" sz="2000" b="1" baseline="30000" dirty="0">
                <a:solidFill>
                  <a:prstClr val="black"/>
                </a:solidFill>
                <a:latin typeface="Comic Sans MS" pitchFamily="66" charset="0"/>
              </a:rPr>
              <a:t>199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Hg and </a:t>
            </a:r>
            <a:r>
              <a:rPr lang="en-US" sz="2000" b="1" baseline="30000" dirty="0">
                <a:solidFill>
                  <a:prstClr val="black"/>
                </a:solidFill>
                <a:latin typeface="Comic Sans MS" pitchFamily="66" charset="0"/>
              </a:rPr>
              <a:t>19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F nuclei, so a doublet would arise (2nI+1 = 2). The actual spectrum observed is a combination of these two components - a singlet [83.2%] and a doublet [total intensity 16.8%, </a:t>
            </a:r>
            <a:r>
              <a:rPr lang="en-US" sz="2000" b="1" dirty="0" err="1">
                <a:solidFill>
                  <a:prstClr val="black"/>
                </a:solidFill>
                <a:latin typeface="Comic Sans MS" pitchFamily="66" charset="0"/>
              </a:rPr>
              <a:t>ie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 8.4% each line] with one peak of the doublet either side of the singlet</a:t>
            </a:r>
            <a:r>
              <a:rPr lang="en-US" sz="2000" b="1" dirty="0" smtClean="0">
                <a:solidFill>
                  <a:prstClr val="black"/>
                </a:solidFill>
                <a:latin typeface="Comic Sans MS" pitchFamily="66" charset="0"/>
              </a:rPr>
              <a:t>.</a:t>
            </a:r>
          </a:p>
          <a:p>
            <a:endParaRPr lang="en-US" sz="20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The </a:t>
            </a:r>
            <a:r>
              <a:rPr lang="en-US" sz="2000" b="1" baseline="30000" dirty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J(</a:t>
            </a:r>
            <a:r>
              <a:rPr lang="en-US" sz="2000" b="1" dirty="0" err="1">
                <a:solidFill>
                  <a:srgbClr val="0000FF"/>
                </a:solidFill>
                <a:latin typeface="Comic Sans MS" pitchFamily="66" charset="0"/>
              </a:rPr>
              <a:t>HgF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) coupling constant is measured across the doublet, </a:t>
            </a:r>
            <a:r>
              <a:rPr lang="en-US" sz="2000" b="1" dirty="0" err="1">
                <a:solidFill>
                  <a:srgbClr val="0000FF"/>
                </a:solidFill>
                <a:latin typeface="Comic Sans MS" pitchFamily="66" charset="0"/>
              </a:rPr>
              <a:t>ie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 from one satellite peak to the other, in this case that is 1253 Hz.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94" y="271790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H</a:t>
            </a:r>
            <a:r>
              <a:rPr lang="en-US" sz="2800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179" y="795010"/>
            <a:ext cx="81168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In general,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lattice water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absorbs at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3550–3200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Arial Black" pitchFamily="34" charset="0"/>
              </a:rPr>
              <a:t>assymmetric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and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symmetric OH stretching)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and at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1630–1600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HOH bending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).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77" y="2494104"/>
            <a:ext cx="7615658" cy="330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180" y="1828800"/>
            <a:ext cx="8618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In addition to the three fundamental modes of the free water molecule, </a:t>
            </a:r>
            <a:r>
              <a:rPr lang="en-US" dirty="0" smtClean="0">
                <a:latin typeface="Arial Black" pitchFamily="34" charset="0"/>
              </a:rPr>
              <a:t>coordinated water </a:t>
            </a:r>
            <a:r>
              <a:rPr lang="en-US" dirty="0">
                <a:latin typeface="Arial Black" pitchFamily="34" charset="0"/>
              </a:rPr>
              <a:t>exhibits other modes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17996" y="6051913"/>
            <a:ext cx="7776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rocking (</a:t>
            </a:r>
            <a:r>
              <a:rPr lang="en-US" dirty="0" err="1">
                <a:latin typeface="Symbol" pitchFamily="18" charset="2"/>
              </a:rPr>
              <a:t>r</a:t>
            </a:r>
            <a:r>
              <a:rPr lang="en-US" baseline="-25000" dirty="0" err="1">
                <a:latin typeface="Arial Black" pitchFamily="34" charset="0"/>
              </a:rPr>
              <a:t>r</a:t>
            </a:r>
            <a:r>
              <a:rPr lang="en-US" dirty="0">
                <a:latin typeface="Arial Black" pitchFamily="34" charset="0"/>
              </a:rPr>
              <a:t>), twisting (</a:t>
            </a:r>
            <a:r>
              <a:rPr lang="en-US" dirty="0" err="1">
                <a:latin typeface="Symbol" pitchFamily="18" charset="2"/>
              </a:rPr>
              <a:t>r</a:t>
            </a:r>
            <a:r>
              <a:rPr lang="en-US" baseline="-25000" dirty="0" err="1">
                <a:latin typeface="Arial Black" pitchFamily="34" charset="0"/>
              </a:rPr>
              <a:t>t</a:t>
            </a:r>
            <a:r>
              <a:rPr lang="en-US" dirty="0" smtClean="0">
                <a:latin typeface="Arial Black" pitchFamily="34" charset="0"/>
              </a:rPr>
              <a:t>), and </a:t>
            </a:r>
            <a:r>
              <a:rPr lang="en-US" dirty="0">
                <a:latin typeface="Arial Black" pitchFamily="34" charset="0"/>
              </a:rPr>
              <a:t>wagging (</a:t>
            </a:r>
            <a:r>
              <a:rPr lang="en-US" dirty="0" err="1">
                <a:latin typeface="Symbol" pitchFamily="18" charset="2"/>
              </a:rPr>
              <a:t>r</a:t>
            </a:r>
            <a:r>
              <a:rPr lang="en-US" baseline="-25000" dirty="0" err="1">
                <a:latin typeface="Arial Black" pitchFamily="34" charset="0"/>
              </a:rPr>
              <a:t>w</a:t>
            </a:r>
            <a:r>
              <a:rPr lang="en-US" dirty="0">
                <a:latin typeface="Arial Black" pitchFamily="34" charset="0"/>
              </a:rPr>
              <a:t>) modes of the coordinate water molecule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71800" y="2979420"/>
            <a:ext cx="4191000" cy="2819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267325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914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Solid State</a:t>
            </a:r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805" y="1524000"/>
            <a:ext cx="84543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Phosporus-31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nuclear magnetic resonance is an analytical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Technique used to identify phosphorus- </a:t>
            </a:r>
            <a:r>
              <a:rPr lang="en-US" sz="2400" dirty="0" err="1" smtClean="0">
                <a:solidFill>
                  <a:srgbClr val="FF0000"/>
                </a:solidFill>
                <a:latin typeface="Comic Sans MS" pitchFamily="66" charset="0"/>
              </a:rPr>
              <a:t>containingcompounds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, Such as organic compounds and </a:t>
            </a:r>
            <a:r>
              <a:rPr lang="en-US" sz="2400" dirty="0" err="1" smtClean="0">
                <a:solidFill>
                  <a:srgbClr val="FF0000"/>
                </a:solidFill>
                <a:latin typeface="Comic Sans MS" pitchFamily="66" charset="0"/>
              </a:rPr>
              <a:t>metalcomplexes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Phosphorus-31 </a:t>
            </a:r>
            <a:r>
              <a:rPr lang="en-US" sz="2400" b="1" dirty="0" err="1" smtClean="0">
                <a:solidFill>
                  <a:prstClr val="black"/>
                </a:solidFill>
                <a:latin typeface="Comic Sans MS" pitchFamily="66" charset="0"/>
              </a:rPr>
              <a:t>nuclearmagneticresonance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(</a:t>
            </a:r>
            <a:r>
              <a:rPr lang="en-US" sz="2400" baseline="30000" dirty="0" smtClean="0">
                <a:solidFill>
                  <a:prstClr val="black"/>
                </a:solidFill>
                <a:latin typeface="Comic Sans MS" pitchFamily="66" charset="0"/>
              </a:rPr>
              <a:t>31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PNMR) is conceptually same as (</a:t>
            </a:r>
            <a:r>
              <a:rPr lang="en-US" sz="2400" baseline="30000" dirty="0" smtClean="0">
                <a:solidFill>
                  <a:prstClr val="black"/>
                </a:solidFill>
                <a:latin typeface="Comic Sans MS" pitchFamily="66" charset="0"/>
              </a:rPr>
              <a:t>1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HNMR). </a:t>
            </a:r>
            <a:r>
              <a:rPr lang="en-US" sz="2400" b="1" baseline="30000" dirty="0" smtClean="0">
                <a:solidFill>
                  <a:prstClr val="black"/>
                </a:solidFill>
                <a:latin typeface="Comic Sans MS" pitchFamily="66" charset="0"/>
              </a:rPr>
              <a:t>31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P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is one of </a:t>
            </a:r>
            <a:r>
              <a:rPr lang="en-US" sz="2400" dirty="0" err="1" smtClean="0">
                <a:solidFill>
                  <a:prstClr val="black"/>
                </a:solidFill>
                <a:latin typeface="Comic Sans MS" pitchFamily="66" charset="0"/>
              </a:rPr>
              <a:t>th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omic Sans MS" pitchFamily="66" charset="0"/>
              </a:rPr>
              <a:t>emostimportant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 nuclei for NMR spectroscopy</a:t>
            </a:r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Due to its nuclear spin of 1/2,high </a:t>
            </a:r>
            <a:r>
              <a:rPr lang="en-US" sz="2400" dirty="0" err="1" smtClean="0">
                <a:solidFill>
                  <a:prstClr val="black"/>
                </a:solidFill>
                <a:latin typeface="Comic Sans MS" pitchFamily="66" charset="0"/>
              </a:rPr>
              <a:t>gyromagneticratio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 (17.235 MHzT</a:t>
            </a:r>
            <a:r>
              <a:rPr lang="en-US" sz="2400" baseline="30000" dirty="0" smtClean="0">
                <a:solidFill>
                  <a:prstClr val="black"/>
                </a:solidFill>
                <a:latin typeface="Comic Sans MS" pitchFamily="66" charset="0"/>
              </a:rPr>
              <a:t>-1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) and has 100% natural isotopic abundance.</a:t>
            </a:r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33400"/>
            <a:ext cx="3514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</a:rPr>
              <a:t>Phosporus-31 NMR</a:t>
            </a:r>
            <a:endParaRPr lang="en-US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8" y="152400"/>
            <a:ext cx="871253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6526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Comic Sans MS" pitchFamily="66" charset="0"/>
              </a:rPr>
              <a:t>Phosphanes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 possess an electron lone pair with which they can bond to a 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</a:rPr>
              <a:t>transition metal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. As this bonding interaction results in the transfer of electron density 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</a:rPr>
              <a:t>from phosphorus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to the metal atom, we would expect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a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downfield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shift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in the </a:t>
            </a:r>
            <a:r>
              <a:rPr lang="en-US" sz="2000" b="1" baseline="30000" dirty="0" smtClean="0">
                <a:solidFill>
                  <a:srgbClr val="C00000"/>
                </a:solidFill>
                <a:latin typeface="Comic Sans MS" pitchFamily="66" charset="0"/>
              </a:rPr>
              <a:t>31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</a:rPr>
              <a:t>P-NMR spectrum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relative to the value for the free ligand that depends both on the </a:t>
            </a:r>
            <a:r>
              <a:rPr lang="en-US" sz="2000" b="1" i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</a:rPr>
              <a:t>-donor strength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of the </a:t>
            </a:r>
            <a:r>
              <a:rPr lang="en-US" sz="2000" b="1" dirty="0" err="1">
                <a:solidFill>
                  <a:srgbClr val="C00000"/>
                </a:solidFill>
                <a:latin typeface="Comic Sans MS" pitchFamily="66" charset="0"/>
              </a:rPr>
              <a:t>phosphane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, and the Lewis acidity of the transition metal fragment.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3352800"/>
            <a:ext cx="845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Since most </a:t>
            </a:r>
            <a:r>
              <a:rPr lang="en-US" sz="2000" b="1" dirty="0" err="1">
                <a:solidFill>
                  <a:srgbClr val="0000FF"/>
                </a:solidFill>
                <a:latin typeface="Comic Sans MS" pitchFamily="66" charset="0"/>
              </a:rPr>
              <a:t>phosphane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 ligands also show some </a:t>
            </a:r>
            <a:r>
              <a:rPr lang="en-US" sz="2000" b="1" i="1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-acceptor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 ability, coordination to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a transition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metal can result in </a:t>
            </a:r>
            <a:r>
              <a:rPr lang="en-US" sz="2000" b="1" i="1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-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backbonding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that would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increase the electron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density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on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phosphorus, and thus result in an </a:t>
            </a:r>
            <a:r>
              <a:rPr lang="en-US" sz="2000" b="1" u="sng" dirty="0" err="1" smtClean="0">
                <a:solidFill>
                  <a:srgbClr val="FF0000"/>
                </a:solidFill>
                <a:latin typeface="Comic Sans MS" pitchFamily="66" charset="0"/>
              </a:rPr>
              <a:t>upfield</a:t>
            </a:r>
            <a:r>
              <a:rPr lang="en-US" sz="2000" b="1" u="sng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latin typeface="Comic Sans MS" pitchFamily="66" charset="0"/>
              </a:rPr>
              <a:t>shift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of the signal in the </a:t>
            </a:r>
            <a:r>
              <a:rPr lang="en-US" sz="2000" b="1" baseline="30000" dirty="0">
                <a:solidFill>
                  <a:srgbClr val="0000FF"/>
                </a:solidFill>
                <a:latin typeface="Comic Sans MS" pitchFamily="66" charset="0"/>
              </a:rPr>
              <a:t>31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P-NMR spectrum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. Depending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on the magnitude of the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downfield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shift due to the </a:t>
            </a:r>
            <a:r>
              <a:rPr lang="en-US" sz="2000" b="1" i="1" dirty="0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-</a:t>
            </a:r>
            <a:r>
              <a:rPr lang="en-US" sz="2000" b="1" dirty="0" err="1">
                <a:solidFill>
                  <a:srgbClr val="0000FF"/>
                </a:solidFill>
                <a:latin typeface="Comic Sans MS" pitchFamily="66" charset="0"/>
              </a:rPr>
              <a:t>donicity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, and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the </a:t>
            </a:r>
            <a:r>
              <a:rPr lang="en-US" sz="2000" b="1" dirty="0" err="1" smtClean="0">
                <a:solidFill>
                  <a:srgbClr val="0000FF"/>
                </a:solidFill>
                <a:latin typeface="Comic Sans MS" pitchFamily="66" charset="0"/>
              </a:rPr>
              <a:t>upfield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shift due to the </a:t>
            </a:r>
            <a:r>
              <a:rPr lang="en-US" sz="2000" b="1" i="1" dirty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-acceptor strength of the </a:t>
            </a:r>
            <a:r>
              <a:rPr lang="en-US" sz="2000" b="1" dirty="0" err="1">
                <a:solidFill>
                  <a:srgbClr val="0000FF"/>
                </a:solidFill>
                <a:latin typeface="Comic Sans MS" pitchFamily="66" charset="0"/>
              </a:rPr>
              <a:t>phosphane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either a net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downfield or net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itchFamily="66" charset="0"/>
              </a:rPr>
              <a:t>upfield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shift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is observed upon coordination of a </a:t>
            </a:r>
            <a:r>
              <a:rPr lang="en-US" sz="2000" b="1" dirty="0" err="1">
                <a:solidFill>
                  <a:srgbClr val="0000FF"/>
                </a:solidFill>
                <a:latin typeface="Comic Sans MS" pitchFamily="66" charset="0"/>
              </a:rPr>
              <a:t>phosphane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</a:rPr>
              <a:t> to a transition metal.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8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4232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Coordination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chemical shift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960" y="1474768"/>
            <a:ext cx="777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The chemical shift difference observed upon coordination to a transition metal </a:t>
            </a:r>
            <a:r>
              <a:rPr lang="en-US" sz="2000" b="1" dirty="0" smtClean="0">
                <a:solidFill>
                  <a:prstClr val="black"/>
                </a:solidFill>
                <a:latin typeface="Comic Sans MS" pitchFamily="66" charset="0"/>
              </a:rPr>
              <a:t>is known 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as the coordination chemical shift, and </a:t>
            </a:r>
            <a:r>
              <a:rPr lang="en-US" sz="2000" b="1" dirty="0" smtClean="0">
                <a:solidFill>
                  <a:prstClr val="black"/>
                </a:solidFill>
                <a:latin typeface="Comic Sans MS" pitchFamily="66" charset="0"/>
              </a:rPr>
              <a:t>defined 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as:</a:t>
            </a:r>
          </a:p>
          <a:p>
            <a:endParaRPr lang="en-US" sz="20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0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omic Sans MS" pitchFamily="66" charset="0"/>
              </a:rPr>
              <a:t>coordination 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chemical shift: </a:t>
            </a:r>
            <a:r>
              <a:rPr lang="en-US" sz="2000" b="1" dirty="0" err="1" smtClean="0">
                <a:solidFill>
                  <a:prstClr val="black"/>
                </a:solidFill>
                <a:latin typeface="Symbol" pitchFamily="18" charset="2"/>
              </a:rPr>
              <a:t>Dd</a:t>
            </a:r>
            <a:r>
              <a:rPr lang="en-US" sz="2000" b="1" dirty="0" smtClean="0">
                <a:solidFill>
                  <a:prstClr val="black"/>
                </a:solidFill>
                <a:latin typeface="Symbol" pitchFamily="18" charset="2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= </a:t>
            </a:r>
            <a:r>
              <a:rPr lang="en-US" sz="2000" b="1" dirty="0" err="1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000" b="1" dirty="0" err="1" smtClean="0">
                <a:solidFill>
                  <a:prstClr val="black"/>
                </a:solidFill>
                <a:latin typeface="Comic Sans MS" pitchFamily="66" charset="0"/>
              </a:rPr>
              <a:t>P</a:t>
            </a:r>
            <a:r>
              <a:rPr lang="en-US" sz="20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(complex) − </a:t>
            </a:r>
            <a:r>
              <a:rPr lang="en-US" sz="2000" b="1" dirty="0" err="1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000" b="1" dirty="0" err="1" smtClean="0">
                <a:solidFill>
                  <a:prstClr val="black"/>
                </a:solidFill>
                <a:latin typeface="Comic Sans MS" pitchFamily="66" charset="0"/>
              </a:rPr>
              <a:t>P</a:t>
            </a:r>
            <a:r>
              <a:rPr lang="en-US" sz="20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(ligand)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560" y="44196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Comic Sans MS" pitchFamily="66" charset="0"/>
              </a:rPr>
              <a:t>Tricoordinate</a:t>
            </a:r>
            <a:r>
              <a:rPr lang="en-US" b="1" dirty="0">
                <a:solidFill>
                  <a:prstClr val="black"/>
                </a:solidFill>
                <a:latin typeface="Comic Sans MS" pitchFamily="66" charset="0"/>
              </a:rPr>
              <a:t> phosphorus ligands are usually strong </a:t>
            </a:r>
            <a:r>
              <a:rPr lang="en-US" b="1" i="1" dirty="0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b="1" dirty="0">
                <a:solidFill>
                  <a:prstClr val="black"/>
                </a:solidFill>
                <a:latin typeface="Comic Sans MS" pitchFamily="66" charset="0"/>
              </a:rPr>
              <a:t>-donors, resulting in </a:t>
            </a:r>
            <a:r>
              <a:rPr lang="en-US" b="1" dirty="0" smtClean="0">
                <a:solidFill>
                  <a:prstClr val="black"/>
                </a:solidFill>
                <a:latin typeface="Comic Sans MS" pitchFamily="66" charset="0"/>
              </a:rPr>
              <a:t>downfield </a:t>
            </a:r>
            <a:r>
              <a:rPr lang="en-US" b="1" dirty="0">
                <a:solidFill>
                  <a:prstClr val="black"/>
                </a:solidFill>
                <a:latin typeface="Comic Sans MS" pitchFamily="66" charset="0"/>
              </a:rPr>
              <a:t>coordination shifts of around </a:t>
            </a:r>
            <a:r>
              <a:rPr lang="en-US" b="1" dirty="0" err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b="1" dirty="0" err="1">
                <a:solidFill>
                  <a:prstClr val="black"/>
                </a:solidFill>
                <a:latin typeface="Comic Sans MS" pitchFamily="66" charset="0"/>
              </a:rPr>
              <a:t>P</a:t>
            </a:r>
            <a:r>
              <a:rPr lang="en-US" b="1" dirty="0">
                <a:solidFill>
                  <a:prstClr val="black"/>
                </a:solidFill>
                <a:latin typeface="Comic Sans MS" pitchFamily="66" charset="0"/>
              </a:rPr>
              <a:t> = 20–70 ppm in the absence of </a:t>
            </a:r>
            <a:r>
              <a:rPr lang="en-US" b="1" dirty="0" smtClean="0">
                <a:solidFill>
                  <a:prstClr val="black"/>
                </a:solidFill>
                <a:latin typeface="Comic Sans MS" pitchFamily="66" charset="0"/>
              </a:rPr>
              <a:t>appreciable </a:t>
            </a:r>
            <a:r>
              <a:rPr lang="en-US" b="1" dirty="0" smtClean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b="1" dirty="0" smtClean="0">
                <a:solidFill>
                  <a:prstClr val="black"/>
                </a:solidFill>
                <a:latin typeface="Comic Sans MS" pitchFamily="66" charset="0"/>
              </a:rPr>
              <a:t>-acceptor </a:t>
            </a:r>
            <a:r>
              <a:rPr lang="en-US" b="1" dirty="0">
                <a:solidFill>
                  <a:prstClr val="black"/>
                </a:solidFill>
                <a:latin typeface="Comic Sans MS" pitchFamily="66" charset="0"/>
              </a:rPr>
              <a:t>strength, and depending on the transition metal fragment they </a:t>
            </a:r>
            <a:r>
              <a:rPr lang="en-US" b="1" dirty="0" smtClean="0">
                <a:solidFill>
                  <a:prstClr val="black"/>
                </a:solidFill>
                <a:latin typeface="Comic Sans MS" pitchFamily="66" charset="0"/>
              </a:rPr>
              <a:t>coordinate to</a:t>
            </a:r>
            <a:r>
              <a:rPr lang="en-US" b="1" dirty="0">
                <a:solidFill>
                  <a:prstClr val="black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250" r="24689" b="-250"/>
          <a:stretch/>
        </p:blipFill>
        <p:spPr bwMode="auto">
          <a:xfrm rot="5400000">
            <a:off x="3841435" y="-3715703"/>
            <a:ext cx="1392553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11" y="1524000"/>
            <a:ext cx="6248400" cy="504596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2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6" y="1030014"/>
            <a:ext cx="8887345" cy="239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ject 2"/>
          <p:cNvSpPr>
            <a:spLocks noChangeArrowheads="1"/>
          </p:cNvSpPr>
          <p:nvPr/>
        </p:nvSpPr>
        <p:spPr bwMode="auto">
          <a:xfrm>
            <a:off x="137160" y="914400"/>
            <a:ext cx="8763000" cy="41862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" y="5257800"/>
            <a:ext cx="8763000" cy="1384995"/>
          </a:xfrm>
          <a:prstGeom prst="rect">
            <a:avLst/>
          </a:prstGeom>
          <a:ln w="9143">
            <a:noFill/>
          </a:ln>
        </p:spPr>
        <p:txBody>
          <a:bodyPr lIns="0" tIns="0" rIns="0" bIns="0">
            <a:spAutoFit/>
          </a:bodyPr>
          <a:lstStyle>
            <a:lvl1pPr marL="857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The energy supply in cells is provided by molecules that contain phosphorus. Especially </a:t>
            </a:r>
            <a:r>
              <a:rPr lang="en-US" b="1" dirty="0" err="1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PCr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(Phosphocreatine)  and  ATP  (Adenosine-Tri-Phosphate)  carry  the  energy  needed  for  most processes in the brain and other organs. Magnetic Resonance Spectroscopy has the potential to quantitatively detect these substances in living subjects noninvasively.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76200"/>
            <a:ext cx="6211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S</a:t>
            </a:r>
            <a:r>
              <a:rPr lang="en-US" sz="2400" b="1" spc="-10" dirty="0">
                <a:solidFill>
                  <a:srgbClr val="C00000"/>
                </a:solidFill>
                <a:latin typeface="Comic Sans MS" pitchFamily="66" charset="0"/>
              </a:rPr>
              <a:t>p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e</a:t>
            </a:r>
            <a:r>
              <a:rPr lang="en-US" sz="2400" b="1" spc="5" dirty="0">
                <a:solidFill>
                  <a:srgbClr val="C00000"/>
                </a:solidFill>
                <a:latin typeface="Comic Sans MS" pitchFamily="66" charset="0"/>
              </a:rPr>
              <a:t>c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tra</a:t>
            </a:r>
            <a:r>
              <a:rPr lang="en-US" sz="2400" b="1" spc="-5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of  some</a:t>
            </a:r>
            <a:r>
              <a:rPr lang="en-US" sz="2400" b="1" spc="5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Phos</a:t>
            </a:r>
            <a:r>
              <a:rPr lang="en-US" sz="2400" b="1" spc="-10" dirty="0">
                <a:solidFill>
                  <a:srgbClr val="C00000"/>
                </a:solidFill>
                <a:latin typeface="Comic Sans MS" pitchFamily="66" charset="0"/>
              </a:rPr>
              <a:t>p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horus</a:t>
            </a:r>
            <a:r>
              <a:rPr lang="en-US" sz="2400" b="1" spc="5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compo</a:t>
            </a:r>
            <a:r>
              <a:rPr lang="en-US" sz="2400" b="1" spc="-10" dirty="0">
                <a:solidFill>
                  <a:srgbClr val="C00000"/>
                </a:solidFill>
                <a:latin typeface="Comic Sans MS" pitchFamily="66" charset="0"/>
              </a:rPr>
              <a:t>u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en-US" sz="2400" b="1" spc="-10" dirty="0">
                <a:solidFill>
                  <a:srgbClr val="C00000"/>
                </a:solidFill>
                <a:latin typeface="Comic Sans MS" pitchFamily="66" charset="0"/>
              </a:rPr>
              <a:t>d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0" y="669905"/>
            <a:ext cx="35928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  <a:cs typeface="Times New Roman" pitchFamily="18" charset="0"/>
              </a:rPr>
              <a:t>A  </a:t>
            </a:r>
            <a:r>
              <a:rPr lang="en-US" b="1" dirty="0">
                <a:solidFill>
                  <a:srgbClr val="00B050"/>
                </a:solidFill>
                <a:latin typeface="Comic Sans MS" pitchFamily="66" charset="0"/>
                <a:cs typeface="Times New Roman" pitchFamily="18" charset="0"/>
              </a:rPr>
              <a:t>decrease  of  </a:t>
            </a:r>
            <a:r>
              <a:rPr lang="en-US" b="1" dirty="0" err="1">
                <a:solidFill>
                  <a:srgbClr val="00B050"/>
                </a:solidFill>
                <a:latin typeface="Comic Sans MS" pitchFamily="66" charset="0"/>
                <a:cs typeface="Times New Roman" pitchFamily="18" charset="0"/>
              </a:rPr>
              <a:t>PCr</a:t>
            </a:r>
            <a:r>
              <a:rPr lang="en-US" b="1" dirty="0">
                <a:solidFill>
                  <a:srgbClr val="00B050"/>
                </a:solidFill>
                <a:latin typeface="Comic Sans MS" pitchFamily="66" charset="0"/>
                <a:cs typeface="Times New Roman" pitchFamily="18" charset="0"/>
              </a:rPr>
              <a:t>  concentration  and  the increase of Pi concentration during </a:t>
            </a:r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  <a:cs typeface="Times New Roman" pitchFamily="18" charset="0"/>
              </a:rPr>
              <a:t>exercise can be monitored by </a:t>
            </a:r>
            <a:r>
              <a:rPr lang="en-US" b="1" baseline="30000" dirty="0" smtClean="0">
                <a:solidFill>
                  <a:srgbClr val="00B050"/>
                </a:solidFill>
                <a:latin typeface="Comic Sans MS" pitchFamily="66" charset="0"/>
                <a:cs typeface="Times New Roman" pitchFamily="18" charset="0"/>
              </a:rPr>
              <a:t>31</a:t>
            </a:r>
            <a:r>
              <a:rPr lang="en-US" b="1" dirty="0" smtClean="0">
                <a:solidFill>
                  <a:srgbClr val="00B050"/>
                </a:solidFill>
                <a:latin typeface="Comic Sans MS" pitchFamily="66" charset="0"/>
                <a:cs typeface="Times New Roman" pitchFamily="18" charset="0"/>
              </a:rPr>
              <a:t>P NMR.</a:t>
            </a:r>
            <a:endParaRPr lang="en-US" b="1" dirty="0">
              <a:solidFill>
                <a:srgbClr val="00B05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ChangeArrowheads="1"/>
          </p:cNvSpPr>
          <p:nvPr/>
        </p:nvSpPr>
        <p:spPr bwMode="auto">
          <a:xfrm>
            <a:off x="0" y="616147"/>
            <a:ext cx="8991600" cy="6019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76200" y="4173734"/>
            <a:ext cx="2895600" cy="2215991"/>
          </a:xfrm>
          <a:prstGeom prst="rect">
            <a:avLst/>
          </a:prstGeom>
          <a:ln w="9143">
            <a:noFill/>
          </a:ln>
        </p:spPr>
        <p:txBody>
          <a:bodyPr wrap="square" lIns="0" tIns="0" rIns="0" bIns="0">
            <a:spAutoFit/>
          </a:bodyPr>
          <a:lstStyle>
            <a:lvl1pPr marL="428625" indent="-342900">
              <a:tabLst>
                <a:tab pos="3984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3984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3984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3984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3984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984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984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984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984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5725" indent="0"/>
            <a:r>
              <a:rPr lang="en-US" sz="16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In the two </a:t>
            </a:r>
            <a:r>
              <a:rPr lang="en-US" sz="1600" b="1" dirty="0" err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phosphanes</a:t>
            </a:r>
            <a:r>
              <a:rPr lang="en-US" sz="16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 for PMe</a:t>
            </a:r>
            <a:r>
              <a:rPr lang="en-US" sz="1600" b="1" baseline="-21000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3  </a:t>
            </a:r>
            <a:r>
              <a:rPr lang="en-US" sz="16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and PPh</a:t>
            </a:r>
            <a:r>
              <a:rPr lang="en-US" sz="1600" b="1" baseline="-21000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3</a:t>
            </a:r>
            <a:r>
              <a:rPr lang="en-US" sz="16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, the downfield shift for PPh</a:t>
            </a:r>
            <a:r>
              <a:rPr lang="en-US" sz="1600" b="1" baseline="-21000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3 </a:t>
            </a:r>
            <a:r>
              <a:rPr lang="en-US" sz="16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upon coordination ranges from </a:t>
            </a:r>
            <a:r>
              <a:rPr lang="en-US" sz="1600" b="1" dirty="0" err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Δδ</a:t>
            </a:r>
            <a:r>
              <a:rPr lang="en-US" sz="16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 = 21–40 ppm, and that for PMe</a:t>
            </a:r>
            <a:r>
              <a:rPr lang="en-US" sz="1600" b="1" baseline="-21000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3  </a:t>
            </a:r>
            <a:r>
              <a:rPr lang="en-US" sz="16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is in an  even narrower band of </a:t>
            </a:r>
            <a:r>
              <a:rPr lang="en-US" sz="1600" b="1" dirty="0" err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Δδ</a:t>
            </a:r>
            <a:r>
              <a:rPr lang="en-US" sz="16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 = 46–60 ppm.</a:t>
            </a:r>
          </a:p>
          <a:p>
            <a:pPr>
              <a:spcBef>
                <a:spcPts val="38"/>
              </a:spcBef>
              <a:buFont typeface="Wingdings" pitchFamily="2" charset="2"/>
              <a:buChar char=""/>
            </a:pPr>
            <a:endParaRPr lang="en-US" sz="1600" b="1" dirty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4520" y="152400"/>
            <a:ext cx="3352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In each case, the actual downfield shift depends on the Lewis base. Factors are the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geometry around 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the metal (</a:t>
            </a:r>
            <a:r>
              <a:rPr lang="en-US" b="1" dirty="0" err="1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cis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or trans), and the substituent's on phosphorus (P</a:t>
            </a:r>
            <a:r>
              <a:rPr lang="en-US" b="1" baseline="250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+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or  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PPh</a:t>
            </a:r>
            <a:r>
              <a:rPr lang="en-US" b="1" baseline="25000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2 + 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5" y="762000"/>
            <a:ext cx="871412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 result for rocking, twisting wagg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8609" r="17782" b="18347"/>
          <a:stretch/>
        </p:blipFill>
        <p:spPr bwMode="auto">
          <a:xfrm>
            <a:off x="533400" y="228600"/>
            <a:ext cx="8077200" cy="63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3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" y="474345"/>
            <a:ext cx="824865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indent="-284163">
              <a:spcBef>
                <a:spcPct val="0"/>
              </a:spcBef>
              <a:buFont typeface="Wingdings" pitchFamily="2" charset="2"/>
              <a:buChar char=""/>
              <a:tabLst>
                <a:tab pos="369888" algn="l"/>
              </a:tabLst>
            </a:pPr>
            <a:r>
              <a:rPr lang="en-US" sz="21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At the </a:t>
            </a:r>
            <a:r>
              <a:rPr lang="en-US" sz="2100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upfield</a:t>
            </a:r>
            <a:r>
              <a:rPr lang="en-US" sz="21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 end, white phosphorus P</a:t>
            </a:r>
            <a:r>
              <a:rPr lang="en-US" sz="2100" baseline="-210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4  </a:t>
            </a:r>
            <a:r>
              <a:rPr lang="en-US" sz="21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resonates at </a:t>
            </a:r>
            <a:r>
              <a:rPr lang="en-US" sz="2100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δ</a:t>
            </a:r>
            <a:r>
              <a:rPr lang="en-US" sz="2100" baseline="-21000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P</a:t>
            </a:r>
            <a:r>
              <a:rPr lang="en-US" sz="2100" baseline="-210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= −488 ppm. This is readily explained  by an electron rich cluster structure with P-P-P angles of 60</a:t>
            </a:r>
            <a:r>
              <a:rPr lang="en-US" sz="2100" dirty="0" smtClean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°. </a:t>
            </a:r>
            <a:r>
              <a:rPr lang="en-US" sz="2100" b="1" u="sng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Coordination </a:t>
            </a:r>
            <a:r>
              <a:rPr lang="en-US" sz="2100" b="1" u="sng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to a transition metal causes a reduction in electron density on phosphorus, as a P</a:t>
            </a:r>
            <a:r>
              <a:rPr lang="en-US" sz="2100" b="1" u="sng" baseline="-21000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4  </a:t>
            </a:r>
            <a:r>
              <a:rPr lang="en-US" sz="2100" b="1" u="sng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lone pair is used to create a donor bond.</a:t>
            </a:r>
          </a:p>
          <a:p>
            <a:pPr marL="349250" indent="-284163">
              <a:spcBef>
                <a:spcPts val="38"/>
              </a:spcBef>
              <a:tabLst>
                <a:tab pos="369888" algn="l"/>
              </a:tabLst>
            </a:pPr>
            <a:endParaRPr lang="en-US" sz="2100" dirty="0">
              <a:solidFill>
                <a:prstClr val="black"/>
              </a:solidFill>
              <a:latin typeface="Comic Sans MS" pitchFamily="66" charset="0"/>
              <a:cs typeface="Times New Roman" pitchFamily="18" charset="0"/>
            </a:endParaRPr>
          </a:p>
          <a:p>
            <a:pPr marL="349250" indent="-284163">
              <a:spcBef>
                <a:spcPct val="0"/>
              </a:spcBef>
              <a:buFont typeface="Wingdings" pitchFamily="2" charset="2"/>
              <a:buChar char=""/>
              <a:tabLst>
                <a:tab pos="369888" algn="l"/>
              </a:tabLst>
            </a:pPr>
            <a:r>
              <a:rPr lang="en-US" sz="21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Coordinating the </a:t>
            </a:r>
            <a:r>
              <a:rPr lang="en-US" sz="2100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phosphane</a:t>
            </a:r>
            <a:r>
              <a:rPr lang="en-US" sz="21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 PMe</a:t>
            </a:r>
            <a:r>
              <a:rPr lang="en-US" sz="2100" baseline="-210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3  </a:t>
            </a:r>
            <a:r>
              <a:rPr lang="en-US" sz="21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to a transition metal again </a:t>
            </a:r>
            <a:r>
              <a:rPr lang="en-US" sz="2100" b="1" u="sng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results in the expected downfield shift of </a:t>
            </a:r>
            <a:r>
              <a:rPr lang="en-US" sz="2100" b="1" u="sng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Δδ</a:t>
            </a:r>
            <a:r>
              <a:rPr lang="en-US" sz="2100" b="1" u="sng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= 107 ppm, since the phosphorus lone pair is utilized for the donor bond, resulting in a decrease of electron density on phosphorus.</a:t>
            </a:r>
          </a:p>
          <a:p>
            <a:pPr marL="349250" indent="-284163">
              <a:spcBef>
                <a:spcPts val="38"/>
              </a:spcBef>
              <a:buFont typeface="Wingdings" pitchFamily="2" charset="2"/>
              <a:buChar char=""/>
              <a:tabLst>
                <a:tab pos="369888" algn="l"/>
              </a:tabLst>
            </a:pPr>
            <a:endParaRPr lang="en-US" sz="2100" dirty="0">
              <a:solidFill>
                <a:prstClr val="black"/>
              </a:solidFill>
              <a:latin typeface="Comic Sans MS" pitchFamily="66" charset="0"/>
              <a:cs typeface="Times New Roman" pitchFamily="18" charset="0"/>
            </a:endParaRPr>
          </a:p>
          <a:p>
            <a:pPr marL="349250" indent="-284163">
              <a:spcBef>
                <a:spcPct val="0"/>
              </a:spcBef>
              <a:buFont typeface="Wingdings" pitchFamily="2" charset="2"/>
              <a:buChar char=""/>
              <a:tabLst>
                <a:tab pos="369888" algn="l"/>
              </a:tabLst>
            </a:pPr>
            <a:r>
              <a:rPr lang="en-US" sz="21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Similarly, substitution of a phosphorus atom by </a:t>
            </a:r>
            <a:r>
              <a:rPr lang="en-US" sz="21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an </a:t>
            </a:r>
            <a:r>
              <a:rPr lang="en-US" sz="2100" b="1" dirty="0" err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isolobal</a:t>
            </a:r>
            <a:r>
              <a:rPr lang="en-US" sz="21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 transition metal fragment causes a downfield shift</a:t>
            </a:r>
            <a:r>
              <a:rPr lang="en-US" sz="21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, as electron density is transferred from the electron rich phosphorus atoms to the “poorer” transition metal. In general, negative coordination shifts are </a:t>
            </a:r>
            <a:r>
              <a:rPr lang="en-US" sz="2100" dirty="0" smtClean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possible.</a:t>
            </a:r>
            <a:endParaRPr lang="en-US" sz="2100" dirty="0">
              <a:solidFill>
                <a:prstClr val="black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0" y="174605"/>
            <a:ext cx="6983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Comic Sans MS" pitchFamily="66" charset="0"/>
              </a:rPr>
              <a:t>The</a:t>
            </a:r>
            <a:r>
              <a:rPr lang="en-US" sz="2400" b="1" spc="-15" dirty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Comic Sans MS" pitchFamily="66" charset="0"/>
              </a:rPr>
              <a:t>two </a:t>
            </a:r>
            <a:r>
              <a:rPr lang="en-US" sz="2400" b="1" spc="-7" baseline="24305" dirty="0">
                <a:solidFill>
                  <a:srgbClr val="006600"/>
                </a:solidFill>
                <a:latin typeface="Comic Sans MS" pitchFamily="66" charset="0"/>
              </a:rPr>
              <a:t>31</a:t>
            </a:r>
            <a:r>
              <a:rPr lang="en-US" sz="2400" b="1" spc="-5" dirty="0">
                <a:solidFill>
                  <a:srgbClr val="006600"/>
                </a:solidFill>
                <a:latin typeface="Comic Sans MS" pitchFamily="66" charset="0"/>
              </a:rPr>
              <a:t>P</a:t>
            </a:r>
            <a:r>
              <a:rPr lang="en-US" sz="2400" b="1" dirty="0">
                <a:solidFill>
                  <a:srgbClr val="006600"/>
                </a:solidFill>
                <a:latin typeface="Comic Sans MS" pitchFamily="66" charset="0"/>
              </a:rPr>
              <a:t>-NMR sign</a:t>
            </a:r>
            <a:r>
              <a:rPr lang="en-US" sz="2400" b="1" spc="5" dirty="0">
                <a:solidFill>
                  <a:srgbClr val="006600"/>
                </a:solidFill>
                <a:latin typeface="Comic Sans MS" pitchFamily="66" charset="0"/>
              </a:rPr>
              <a:t>a</a:t>
            </a:r>
            <a:r>
              <a:rPr lang="en-US" sz="2400" b="1" dirty="0">
                <a:solidFill>
                  <a:srgbClr val="006600"/>
                </a:solidFill>
                <a:latin typeface="Comic Sans MS" pitchFamily="66" charset="0"/>
              </a:rPr>
              <a:t>ls</a:t>
            </a:r>
            <a:r>
              <a:rPr lang="en-US" sz="2400" b="1" spc="-20" dirty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Comic Sans MS" pitchFamily="66" charset="0"/>
              </a:rPr>
              <a:t>in [</a:t>
            </a:r>
            <a:r>
              <a:rPr lang="en-US" sz="2400" b="1" spc="-10" dirty="0">
                <a:solidFill>
                  <a:srgbClr val="006600"/>
                </a:solidFill>
                <a:latin typeface="Comic Sans MS" pitchFamily="66" charset="0"/>
              </a:rPr>
              <a:t>C</a:t>
            </a:r>
            <a:r>
              <a:rPr lang="en-US" sz="2400" b="1" spc="5" dirty="0">
                <a:solidFill>
                  <a:srgbClr val="006600"/>
                </a:solidFill>
                <a:latin typeface="Comic Sans MS" pitchFamily="66" charset="0"/>
              </a:rPr>
              <a:t>p</a:t>
            </a:r>
            <a:r>
              <a:rPr lang="en-US" sz="2400" b="1" spc="-15" baseline="-20833" dirty="0">
                <a:solidFill>
                  <a:srgbClr val="006600"/>
                </a:solidFill>
                <a:latin typeface="Comic Sans MS" pitchFamily="66" charset="0"/>
              </a:rPr>
              <a:t>2</a:t>
            </a:r>
            <a:r>
              <a:rPr lang="en-US" sz="2400" b="1" baseline="-20833" dirty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400" b="1" spc="-292" baseline="-20833" dirty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Comic Sans MS" pitchFamily="66" charset="0"/>
              </a:rPr>
              <a:t>H</a:t>
            </a:r>
            <a:r>
              <a:rPr lang="en-US" sz="2400" b="1" spc="-15" dirty="0" err="1">
                <a:solidFill>
                  <a:srgbClr val="006600"/>
                </a:solidFill>
                <a:latin typeface="Comic Sans MS" pitchFamily="66" charset="0"/>
              </a:rPr>
              <a:t>f</a:t>
            </a:r>
            <a:r>
              <a:rPr lang="en-US" sz="2400" b="1" dirty="0">
                <a:solidFill>
                  <a:srgbClr val="006600"/>
                </a:solidFill>
                <a:latin typeface="Comic Sans MS" pitchFamily="66" charset="0"/>
              </a:rPr>
              <a:t>(PC</a:t>
            </a:r>
            <a:r>
              <a:rPr lang="en-US" sz="2400" b="1" spc="-5" dirty="0">
                <a:solidFill>
                  <a:srgbClr val="006600"/>
                </a:solidFill>
                <a:latin typeface="Comic Sans MS" pitchFamily="66" charset="0"/>
              </a:rPr>
              <a:t>y</a:t>
            </a:r>
            <a:r>
              <a:rPr lang="en-US" sz="2400" b="1" spc="-15" baseline="-20833" dirty="0">
                <a:solidFill>
                  <a:srgbClr val="006600"/>
                </a:solidFill>
                <a:latin typeface="Comic Sans MS" pitchFamily="66" charset="0"/>
              </a:rPr>
              <a:t>2</a:t>
            </a:r>
            <a:r>
              <a:rPr lang="en-US" sz="2400" b="1" baseline="-20833" dirty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400" b="1" spc="-254" baseline="-20833" dirty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Comic Sans MS" pitchFamily="66" charset="0"/>
              </a:rPr>
              <a:t>)</a:t>
            </a:r>
            <a:r>
              <a:rPr lang="en-US" sz="2400" b="1" spc="-15" baseline="-20833" dirty="0">
                <a:solidFill>
                  <a:srgbClr val="006600"/>
                </a:solidFill>
                <a:latin typeface="Comic Sans MS" pitchFamily="66" charset="0"/>
              </a:rPr>
              <a:t>2</a:t>
            </a:r>
            <a:r>
              <a:rPr lang="en-US" sz="2400" b="1" spc="284" baseline="-20833" dirty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Comic Sans MS" pitchFamily="66" charset="0"/>
              </a:rPr>
              <a:t>]</a:t>
            </a:r>
          </a:p>
        </p:txBody>
      </p:sp>
      <p:sp>
        <p:nvSpPr>
          <p:cNvPr id="5" name="object 2"/>
          <p:cNvSpPr>
            <a:spLocks noChangeArrowheads="1"/>
          </p:cNvSpPr>
          <p:nvPr/>
        </p:nvSpPr>
        <p:spPr bwMode="auto">
          <a:xfrm>
            <a:off x="2057400" y="838200"/>
            <a:ext cx="3810000" cy="296733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133350" y="3974783"/>
            <a:ext cx="8839200" cy="2462213"/>
          </a:xfrm>
          <a:prstGeom prst="rect">
            <a:avLst/>
          </a:prstGeom>
          <a:ln w="9143">
            <a:noFill/>
          </a:ln>
        </p:spPr>
        <p:txBody>
          <a:bodyPr lIns="0" tIns="0" rIns="0" bIns="0">
            <a:spAutoFit/>
          </a:bodyPr>
          <a:lstStyle>
            <a:lvl1pPr marL="371475" indent="-284163">
              <a:tabLst>
                <a:tab pos="3619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3619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3619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3619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3619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"/>
            </a:pP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When covalent bond is formed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between phosphorus and the metal, the picture changes.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In [Cp</a:t>
            </a:r>
            <a:r>
              <a:rPr lang="en-US" sz="2000" b="1" baseline="-21000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2 </a:t>
            </a:r>
            <a:r>
              <a:rPr lang="en-US" sz="2000" b="1" dirty="0" err="1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Hf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(PCy</a:t>
            </a:r>
            <a:r>
              <a:rPr lang="en-US" sz="2000" b="1" baseline="-21000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)</a:t>
            </a:r>
            <a:r>
              <a:rPr lang="en-US" sz="2000" b="1" baseline="-21000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], one can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see two different phosphorus resonances at </a:t>
            </a:r>
            <a:r>
              <a:rPr lang="en-US" sz="2000" b="1" dirty="0" err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δ</a:t>
            </a:r>
            <a:r>
              <a:rPr lang="en-US" sz="2000" b="1" baseline="-21000" dirty="0" err="1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P</a:t>
            </a:r>
            <a:r>
              <a:rPr lang="en-US" sz="2000" b="1" baseline="-21000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= 270.2 ppm and d P = −15.3 ppm, respectively.</a:t>
            </a:r>
          </a:p>
          <a:p>
            <a:pPr>
              <a:spcBef>
                <a:spcPts val="38"/>
              </a:spcBef>
              <a:buFont typeface="Wingdings" pitchFamily="2" charset="2"/>
              <a:buChar char=""/>
            </a:pPr>
            <a:endParaRPr lang="en-US" sz="2000" b="1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"/>
            </a:pP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It is to be noted that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the two phosphorus atoms are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trigonal planar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and tetrahedrally coordinated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, and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suspect that they are part of a P = 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Hf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double and a P-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Hf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single bond, respectively.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1"/>
            <a:ext cx="852354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065" y="533400"/>
            <a:ext cx="7637882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15" dirty="0">
                <a:solidFill>
                  <a:schemeClr val="bg1"/>
                </a:solidFill>
                <a:latin typeface="Comic Sans MS" pitchFamily="66" charset="0"/>
              </a:rPr>
              <a:t>MOSSBAUER</a:t>
            </a:r>
            <a:r>
              <a:rPr sz="4000" spc="-7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sz="4000" spc="-15" dirty="0">
                <a:solidFill>
                  <a:schemeClr val="bg1"/>
                </a:solidFill>
                <a:latin typeface="Comic Sans MS" pitchFamily="66" charset="0"/>
              </a:rPr>
              <a:t>SPECTROSCOPY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305" y="2057400"/>
            <a:ext cx="8073390" cy="3983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286510" algn="l"/>
                <a:tab pos="2641600" algn="l"/>
                <a:tab pos="3208655" algn="l"/>
                <a:tab pos="4718050" algn="l"/>
                <a:tab pos="6240145" algn="l"/>
              </a:tabLst>
            </a:pP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Also	</a:t>
            </a: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known	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as	Nuclear	</a:t>
            </a: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Gamma	</a:t>
            </a:r>
            <a:r>
              <a:rPr sz="2800" b="1" spc="-1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Resonance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/>
            <a:r>
              <a:rPr sz="2800" b="1" spc="-2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Spectroscopy.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08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873760" algn="l"/>
                <a:tab pos="1687195" algn="l"/>
                <a:tab pos="3208655" algn="l"/>
                <a:tab pos="4690110" algn="l"/>
                <a:tab pos="6202045" algn="l"/>
                <a:tab pos="6813550" algn="l"/>
              </a:tabLst>
            </a:pP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I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n	this	</a:t>
            </a: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m</a:t>
            </a:r>
            <a:r>
              <a:rPr sz="2800" b="1" spc="-3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e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thod	nu</a:t>
            </a:r>
            <a:r>
              <a:rPr sz="2800" b="1" spc="-1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c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leus	a</a:t>
            </a:r>
            <a:r>
              <a:rPr sz="2800" b="1" spc="-3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b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sor</a:t>
            </a:r>
            <a:r>
              <a:rPr sz="2800" b="1" spc="-3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b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s	an	</a:t>
            </a:r>
            <a:r>
              <a:rPr sz="2800" b="1" spc="-7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g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a</a:t>
            </a:r>
            <a:r>
              <a:rPr sz="2800" b="1" spc="-1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m</a:t>
            </a: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ma  </a:t>
            </a:r>
            <a:r>
              <a:rPr sz="2800" b="1" spc="-4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ray </a:t>
            </a: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photon 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and </a:t>
            </a:r>
            <a:r>
              <a:rPr sz="2800" b="1" spc="-1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undergoes</a:t>
            </a:r>
            <a:r>
              <a:rPr sz="2800" b="1" spc="-4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transition.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lnSpc>
                <a:spcPts val="3829"/>
              </a:lnSpc>
              <a:spcBef>
                <a:spcPts val="795"/>
              </a:spcBef>
              <a:buFont typeface="Arial"/>
              <a:buChar char="•"/>
              <a:tabLst>
                <a:tab pos="354965" algn="l"/>
                <a:tab pos="355600" algn="l"/>
                <a:tab pos="1585595" algn="l"/>
                <a:tab pos="2399030" algn="l"/>
                <a:tab pos="3987800" algn="l"/>
                <a:tab pos="4586605" algn="l"/>
                <a:tab pos="5081905" algn="l"/>
                <a:tab pos="6560184" algn="l"/>
              </a:tabLst>
            </a:pPr>
            <a:r>
              <a:rPr sz="2800" b="1" spc="-1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First	</a:t>
            </a: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the	</a:t>
            </a:r>
            <a:r>
              <a:rPr sz="2800" b="1" spc="-1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concept	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of	</a:t>
            </a:r>
            <a:r>
              <a:rPr lang="en-US" sz="2800" b="1" dirty="0" smtClean="0">
                <a:solidFill>
                  <a:srgbClr val="001F5F"/>
                </a:solidFill>
                <a:latin typeface="Symbol" pitchFamily="18" charset="2"/>
                <a:cs typeface="Calibri"/>
              </a:rPr>
              <a:t>g</a:t>
            </a:r>
            <a:r>
              <a:rPr sz="2800" b="1" spc="-165" dirty="0">
                <a:solidFill>
                  <a:srgbClr val="001F5F"/>
                </a:solidFill>
                <a:latin typeface="Comic Sans MS" pitchFamily="66" charset="0"/>
                <a:cs typeface="Cambria"/>
              </a:rPr>
              <a:t>	</a:t>
            </a:r>
            <a:r>
              <a:rPr sz="2800" b="1" spc="-1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photon	</a:t>
            </a:r>
            <a:r>
              <a:rPr sz="2800" b="1" spc="-1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resonant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>
              <a:lnSpc>
                <a:spcPts val="3829"/>
              </a:lnSpc>
            </a:pP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absorption </a:t>
            </a:r>
            <a:r>
              <a:rPr sz="2800" b="1" spc="-1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was </a:t>
            </a:r>
            <a:r>
              <a:rPr sz="2800" b="1" spc="-1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suggested by</a:t>
            </a:r>
            <a:r>
              <a:rPr sz="2800" b="1" spc="-7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Kuhn-1929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First </a:t>
            </a:r>
            <a:r>
              <a:rPr sz="2800" b="1" spc="-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observed </a:t>
            </a:r>
            <a:r>
              <a:rPr sz="2800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by </a:t>
            </a:r>
            <a:r>
              <a:rPr sz="2800" b="1" spc="-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Mossbauer </a:t>
            </a:r>
            <a:r>
              <a:rPr sz="2800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in</a:t>
            </a:r>
            <a:r>
              <a:rPr sz="2800" b="1" spc="-6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1958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Awarded 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Nobel </a:t>
            </a:r>
            <a:r>
              <a:rPr sz="2800" b="1" spc="-1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prize </a:t>
            </a:r>
            <a:r>
              <a:rPr sz="2800" b="1" spc="-20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for </a:t>
            </a:r>
            <a:r>
              <a:rPr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this</a:t>
            </a:r>
            <a:r>
              <a:rPr sz="2800" b="1" spc="-4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work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2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1876" y="912875"/>
            <a:ext cx="8004048" cy="5413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6416040"/>
            <a:ext cx="8458200" cy="137160"/>
          </a:xfrm>
          <a:custGeom>
            <a:avLst/>
            <a:gdLst/>
            <a:ahLst/>
            <a:cxnLst/>
            <a:rect l="l" t="t" r="r" b="b"/>
            <a:pathLst>
              <a:path w="8458200" h="137159">
                <a:moveTo>
                  <a:pt x="0" y="137160"/>
                </a:moveTo>
                <a:lnTo>
                  <a:pt x="8458200" y="137160"/>
                </a:lnTo>
                <a:lnTo>
                  <a:pt x="8458200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822960"/>
            <a:ext cx="137160" cy="5593080"/>
          </a:xfrm>
          <a:custGeom>
            <a:avLst/>
            <a:gdLst/>
            <a:ahLst/>
            <a:cxnLst/>
            <a:rect l="l" t="t" r="r" b="b"/>
            <a:pathLst>
              <a:path w="137159" h="5593080">
                <a:moveTo>
                  <a:pt x="0" y="5593080"/>
                </a:moveTo>
                <a:lnTo>
                  <a:pt x="137159" y="5593080"/>
                </a:lnTo>
                <a:lnTo>
                  <a:pt x="137159" y="0"/>
                </a:lnTo>
                <a:lnTo>
                  <a:pt x="0" y="0"/>
                </a:lnTo>
                <a:lnTo>
                  <a:pt x="0" y="5593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685800"/>
            <a:ext cx="8458200" cy="137160"/>
          </a:xfrm>
          <a:custGeom>
            <a:avLst/>
            <a:gdLst/>
            <a:ahLst/>
            <a:cxnLst/>
            <a:rect l="l" t="t" r="r" b="b"/>
            <a:pathLst>
              <a:path w="8458200" h="137159">
                <a:moveTo>
                  <a:pt x="0" y="137159"/>
                </a:moveTo>
                <a:lnTo>
                  <a:pt x="8458200" y="137159"/>
                </a:lnTo>
                <a:lnTo>
                  <a:pt x="845820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25840" y="822960"/>
            <a:ext cx="137160" cy="5593080"/>
          </a:xfrm>
          <a:custGeom>
            <a:avLst/>
            <a:gdLst/>
            <a:ahLst/>
            <a:cxnLst/>
            <a:rect l="l" t="t" r="r" b="b"/>
            <a:pathLst>
              <a:path w="137159" h="5593080">
                <a:moveTo>
                  <a:pt x="137159" y="0"/>
                </a:moveTo>
                <a:lnTo>
                  <a:pt x="0" y="0"/>
                </a:lnTo>
                <a:lnTo>
                  <a:pt x="0" y="5593080"/>
                </a:lnTo>
                <a:lnTo>
                  <a:pt x="137159" y="5593080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7680" y="6347459"/>
            <a:ext cx="8092440" cy="0"/>
          </a:xfrm>
          <a:custGeom>
            <a:avLst/>
            <a:gdLst/>
            <a:ahLst/>
            <a:cxnLst/>
            <a:rect l="l" t="t" r="r" b="b"/>
            <a:pathLst>
              <a:path w="8092440">
                <a:moveTo>
                  <a:pt x="0" y="0"/>
                </a:moveTo>
                <a:lnTo>
                  <a:pt x="8092440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0540" y="914400"/>
            <a:ext cx="0" cy="5410200"/>
          </a:xfrm>
          <a:custGeom>
            <a:avLst/>
            <a:gdLst/>
            <a:ahLst/>
            <a:cxnLst/>
            <a:rect l="l" t="t" r="r" b="b"/>
            <a:pathLst>
              <a:path h="5410200">
                <a:moveTo>
                  <a:pt x="0" y="0"/>
                </a:moveTo>
                <a:lnTo>
                  <a:pt x="0" y="541020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7680" y="891539"/>
            <a:ext cx="8092440" cy="0"/>
          </a:xfrm>
          <a:custGeom>
            <a:avLst/>
            <a:gdLst/>
            <a:ahLst/>
            <a:cxnLst/>
            <a:rect l="l" t="t" r="r" b="b"/>
            <a:pathLst>
              <a:path w="8092440">
                <a:moveTo>
                  <a:pt x="0" y="0"/>
                </a:moveTo>
                <a:lnTo>
                  <a:pt x="8092440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557259" y="914400"/>
            <a:ext cx="0" cy="5410200"/>
          </a:xfrm>
          <a:custGeom>
            <a:avLst/>
            <a:gdLst/>
            <a:ahLst/>
            <a:cxnLst/>
            <a:rect l="l" t="t" r="r" b="b"/>
            <a:pathLst>
              <a:path h="5410200">
                <a:moveTo>
                  <a:pt x="0" y="0"/>
                </a:moveTo>
                <a:lnTo>
                  <a:pt x="0" y="541020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91981" y="6464909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cs typeface="Calibri"/>
              </a:rPr>
              <a:pPr marL="25400">
                <a:lnSpc>
                  <a:spcPts val="1240"/>
                </a:lnSpc>
              </a:pPr>
              <a:t>164</a:t>
            </a:fld>
            <a:endParaRPr sz="120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381000"/>
            <a:ext cx="7315200" cy="601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5350" y="361950"/>
            <a:ext cx="7353300" cy="6057900"/>
          </a:xfrm>
          <a:custGeom>
            <a:avLst/>
            <a:gdLst/>
            <a:ahLst/>
            <a:cxnLst/>
            <a:rect l="l" t="t" r="r" b="b"/>
            <a:pathLst>
              <a:path w="7353300" h="6057900">
                <a:moveTo>
                  <a:pt x="0" y="6057900"/>
                </a:moveTo>
                <a:lnTo>
                  <a:pt x="7353300" y="6057900"/>
                </a:lnTo>
                <a:lnTo>
                  <a:pt x="7353300" y="0"/>
                </a:lnTo>
                <a:lnTo>
                  <a:pt x="0" y="0"/>
                </a:lnTo>
                <a:lnTo>
                  <a:pt x="0" y="6057900"/>
                </a:lnTo>
                <a:close/>
              </a:path>
            </a:pathLst>
          </a:custGeom>
          <a:ln w="38100">
            <a:solidFill>
              <a:srgbClr val="FF00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165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84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461594"/>
            <a:ext cx="75438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Comic Sans MS" pitchFamily="66" charset="0"/>
              </a:rPr>
              <a:t>Conditions </a:t>
            </a:r>
            <a:r>
              <a:rPr spc="-25" dirty="0">
                <a:latin typeface="Comic Sans MS" pitchFamily="66" charset="0"/>
              </a:rPr>
              <a:t>for </a:t>
            </a:r>
            <a:r>
              <a:rPr dirty="0">
                <a:latin typeface="Comic Sans MS" pitchFamily="66" charset="0"/>
              </a:rPr>
              <a:t>MB</a:t>
            </a:r>
            <a:r>
              <a:rPr spc="-40" dirty="0">
                <a:latin typeface="Comic Sans MS" pitchFamily="66" charset="0"/>
              </a:rPr>
              <a:t> </a:t>
            </a:r>
            <a:r>
              <a:rPr spc="-15" dirty="0">
                <a:latin typeface="Comic Sans MS" pitchFamily="66" charset="0"/>
              </a:rPr>
              <a:t>spectra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6"/>
            <a:ext cx="8073390" cy="42738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715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energy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nuclear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transition 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must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be  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large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enough 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to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give, useful </a:t>
            </a:r>
            <a:r>
              <a:rPr lang="en-US" sz="2800" b="1" dirty="0">
                <a:solidFill>
                  <a:srgbClr val="FF0000"/>
                </a:solidFill>
                <a:latin typeface="Symbol" pitchFamily="18" charset="2"/>
                <a:cs typeface="Calibri"/>
              </a:rPr>
              <a:t>g</a:t>
            </a:r>
            <a:r>
              <a:rPr sz="2800" b="1" spc="-165" dirty="0" smtClean="0">
                <a:solidFill>
                  <a:srgbClr val="FF0066"/>
                </a:solidFill>
                <a:latin typeface="Comic Sans MS" pitchFamily="66" charset="0"/>
                <a:cs typeface="Cambria"/>
              </a:rPr>
              <a:t> </a:t>
            </a:r>
            <a:r>
              <a:rPr sz="2800" b="1" spc="-45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ray </a:t>
            </a:r>
            <a:r>
              <a:rPr sz="2800" b="1" spc="-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photon 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;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but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not 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large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enough </a:t>
            </a:r>
            <a:r>
              <a:rPr sz="28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to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cause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recoil</a:t>
            </a:r>
            <a:r>
              <a:rPr sz="2800" b="1" spc="-4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effect</a:t>
            </a:r>
            <a:r>
              <a:rPr sz="2800" b="1" spc="-20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.</a:t>
            </a:r>
            <a:endParaRPr lang="en-US" sz="2800" b="1" spc="-20" dirty="0" smtClean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715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lnSpc>
                <a:spcPts val="3829"/>
              </a:lnSpc>
              <a:spcBef>
                <a:spcPts val="785"/>
              </a:spcBef>
              <a:buFont typeface="Arial"/>
              <a:buChar char="•"/>
              <a:tabLst>
                <a:tab pos="354965" algn="l"/>
                <a:tab pos="355600" algn="l"/>
                <a:tab pos="1138555" algn="l"/>
                <a:tab pos="2449195" algn="l"/>
                <a:tab pos="2955925" algn="l"/>
                <a:tab pos="3677920" algn="l"/>
                <a:tab pos="4081779" algn="l"/>
                <a:tab pos="4763770" algn="l"/>
                <a:tab pos="6151880" algn="l"/>
                <a:tab pos="7159625" algn="l"/>
                <a:tab pos="7740015" algn="l"/>
              </a:tabLst>
            </a:pPr>
            <a:r>
              <a:rPr sz="2800" b="1" spc="-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Th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e	</a:t>
            </a:r>
            <a:r>
              <a:rPr sz="2800" b="1" spc="-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en</a:t>
            </a:r>
            <a:r>
              <a:rPr sz="2800" b="1" spc="-1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e</a:t>
            </a:r>
            <a:r>
              <a:rPr sz="2800" b="1" spc="-3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r</a:t>
            </a:r>
            <a:r>
              <a:rPr sz="2800" b="1" spc="-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g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y	of	the	</a:t>
            </a:r>
            <a:r>
              <a:rPr lang="en-US"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Symbol" pitchFamily="18" charset="2"/>
                <a:cs typeface="Calibri"/>
              </a:rPr>
              <a:t>g</a:t>
            </a:r>
            <a:r>
              <a:rPr lang="en-US" sz="2800" b="1" dirty="0">
                <a:solidFill>
                  <a:srgbClr val="001F5F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75" dirty="0" smtClean="0">
                <a:solidFill>
                  <a:srgbClr val="FF0066"/>
                </a:solidFill>
                <a:latin typeface="Comic Sans MS" pitchFamily="66" charset="0"/>
                <a:cs typeface="Calibri"/>
              </a:rPr>
              <a:t>r</a:t>
            </a:r>
            <a:r>
              <a:rPr sz="2800" b="1" spc="-60" dirty="0" smtClean="0">
                <a:solidFill>
                  <a:srgbClr val="FF0066"/>
                </a:solidFill>
                <a:latin typeface="Comic Sans MS" pitchFamily="66" charset="0"/>
                <a:cs typeface="Calibri"/>
              </a:rPr>
              <a:t>a</a:t>
            </a:r>
            <a:r>
              <a:rPr sz="2800" b="1" dirty="0" smtClean="0">
                <a:solidFill>
                  <a:srgbClr val="FF0066"/>
                </a:solidFill>
                <a:latin typeface="Comic Sans MS" pitchFamily="66" charset="0"/>
                <a:cs typeface="Calibri"/>
              </a:rPr>
              <a:t>y</a:t>
            </a:r>
            <a:r>
              <a:rPr sz="2800" b="1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	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pho</a:t>
            </a:r>
            <a:r>
              <a:rPr sz="2800" b="1" spc="-3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t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on	</a:t>
            </a:r>
            <a:r>
              <a:rPr sz="2800" b="1" spc="-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mu</a:t>
            </a:r>
            <a:r>
              <a:rPr sz="2800" b="1" spc="-50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s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t	</a:t>
            </a:r>
            <a:r>
              <a:rPr sz="2800" b="1" spc="-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b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e	in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>
              <a:lnSpc>
                <a:spcPts val="3829"/>
              </a:lnSpc>
            </a:pP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the </a:t>
            </a:r>
            <a:r>
              <a:rPr sz="2800" b="1" spc="-20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range 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of </a:t>
            </a:r>
            <a:r>
              <a:rPr sz="2800" b="1" spc="-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10 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–</a:t>
            </a:r>
            <a:r>
              <a:rPr sz="2800" b="1" spc="-2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60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150keV</a:t>
            </a:r>
            <a:r>
              <a:rPr sz="2800" b="1" spc="-60" dirty="0" smtClean="0">
                <a:solidFill>
                  <a:srgbClr val="0D0D0D"/>
                </a:solidFill>
                <a:latin typeface="Comic Sans MS" pitchFamily="66" charset="0"/>
                <a:cs typeface="Calibri"/>
              </a:rPr>
              <a:t>.</a:t>
            </a:r>
            <a:endParaRPr lang="en-US" sz="2800" b="1" spc="-60" dirty="0" smtClean="0">
              <a:solidFill>
                <a:srgbClr val="0D0D0D"/>
              </a:solidFill>
              <a:latin typeface="Comic Sans MS" pitchFamily="66" charset="0"/>
              <a:cs typeface="Calibri"/>
            </a:endParaRPr>
          </a:p>
          <a:p>
            <a:pPr marL="355600">
              <a:lnSpc>
                <a:spcPts val="3829"/>
              </a:lnSpc>
            </a:pP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080" indent="-342900" algn="just">
              <a:lnSpc>
                <a:spcPct val="100600"/>
              </a:lnSpc>
              <a:spcBef>
                <a:spcPts val="745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A </a:t>
            </a:r>
            <a:r>
              <a:rPr sz="2800" b="1" spc="-1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substantial </a:t>
            </a:r>
            <a:r>
              <a:rPr sz="2800" b="1" spc="-10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amount 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of the </a:t>
            </a:r>
            <a:r>
              <a:rPr sz="2800" b="1" spc="-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nuclear </a:t>
            </a:r>
            <a:r>
              <a:rPr sz="2800" b="1" spc="-20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decay  </a:t>
            </a:r>
            <a:r>
              <a:rPr sz="2800" b="1" spc="-1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must </a:t>
            </a:r>
            <a:r>
              <a:rPr sz="2800" b="1" spc="-5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be with </a:t>
            </a:r>
            <a:r>
              <a:rPr lang="en-US" sz="2800" b="1" dirty="0">
                <a:solidFill>
                  <a:srgbClr val="FF0000"/>
                </a:solidFill>
                <a:latin typeface="Symbol" pitchFamily="18" charset="2"/>
                <a:cs typeface="Calibri"/>
              </a:rPr>
              <a:t>g</a:t>
            </a:r>
            <a:r>
              <a:rPr sz="2800" b="1" spc="-170" dirty="0" smtClean="0">
                <a:solidFill>
                  <a:srgbClr val="FF0066"/>
                </a:solidFill>
                <a:latin typeface="Comic Sans MS" pitchFamily="66" charset="0"/>
                <a:cs typeface="Cambria"/>
              </a:rPr>
              <a:t> </a:t>
            </a:r>
            <a:r>
              <a:rPr sz="2800" b="1" spc="-45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ray</a:t>
            </a:r>
            <a:r>
              <a:rPr sz="2800" b="1" spc="125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dirty="0">
                <a:solidFill>
                  <a:srgbClr val="0D0D0D"/>
                </a:solidFill>
                <a:latin typeface="Comic Sans MS" pitchFamily="66" charset="0"/>
                <a:cs typeface="Calibri"/>
              </a:rPr>
              <a:t>emission.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5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148888"/>
            <a:ext cx="8073390" cy="4560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lifetime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 the </a:t>
            </a:r>
            <a:r>
              <a:rPr sz="3200" b="1" spc="-2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excited </a:t>
            </a:r>
            <a:r>
              <a:rPr sz="3200" b="1" spc="-3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state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must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be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long 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enough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give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reasonably broad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emission  </a:t>
            </a:r>
            <a:r>
              <a:rPr sz="32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range.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Since,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extremely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narrow lines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are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not  useful </a:t>
            </a:r>
            <a:r>
              <a:rPr sz="3200" b="1" spc="-5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(τ </a:t>
            </a:r>
            <a:r>
              <a:rPr sz="3200" b="1" spc="-15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must </a:t>
            </a:r>
            <a:r>
              <a:rPr sz="3200" b="1" spc="-5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be 001 </a:t>
            </a:r>
            <a:r>
              <a:rPr sz="3200" b="1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– </a:t>
            </a:r>
            <a:r>
              <a:rPr sz="3200" b="1" spc="-5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100</a:t>
            </a:r>
            <a:r>
              <a:rPr sz="3200" b="1" spc="10" dirty="0">
                <a:solidFill>
                  <a:srgbClr val="FF0066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 err="1" smtClean="0">
                <a:solidFill>
                  <a:srgbClr val="FF0066"/>
                </a:solidFill>
                <a:latin typeface="Comic Sans MS" pitchFamily="66" charset="0"/>
                <a:cs typeface="Calibri"/>
              </a:rPr>
              <a:t>nS</a:t>
            </a:r>
            <a:r>
              <a:rPr sz="3200" b="1" dirty="0" smtClean="0">
                <a:solidFill>
                  <a:srgbClr val="FF0066"/>
                </a:solidFill>
                <a:latin typeface="Comic Sans MS" pitchFamily="66" charset="0"/>
                <a:cs typeface="Calibri"/>
              </a:rPr>
              <a:t>)</a:t>
            </a:r>
            <a:endParaRPr lang="en-US" sz="3200" b="1" dirty="0" smtClean="0">
              <a:solidFill>
                <a:srgbClr val="FF0066"/>
              </a:solidFill>
              <a:latin typeface="Comic Sans MS" pitchFamily="66" charset="0"/>
              <a:cs typeface="Calibri"/>
            </a:endParaRPr>
          </a:p>
          <a:p>
            <a:pPr marL="355600" marR="508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endParaRPr sz="3200" dirty="0" smtClean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715" indent="-342900" algn="just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3200" b="1" spc="-2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excited </a:t>
            </a:r>
            <a:r>
              <a:rPr sz="3200" b="1" spc="-30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state </a:t>
            </a:r>
            <a:r>
              <a:rPr sz="32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of the </a:t>
            </a:r>
            <a:r>
              <a:rPr sz="3200" b="1" spc="-1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emitter </a:t>
            </a:r>
            <a:r>
              <a:rPr sz="32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should </a:t>
            </a:r>
            <a:r>
              <a:rPr sz="32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be  </a:t>
            </a:r>
            <a:r>
              <a:rPr sz="3200" b="1" spc="-1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having</a:t>
            </a:r>
            <a:r>
              <a:rPr sz="3200" b="1" spc="68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a </a:t>
            </a:r>
            <a:r>
              <a:rPr sz="32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long-lived </a:t>
            </a:r>
            <a:r>
              <a:rPr sz="3200" b="1" spc="-3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precursor, </a:t>
            </a:r>
            <a:r>
              <a:rPr sz="32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and </a:t>
            </a:r>
            <a:r>
              <a:rPr sz="3200" b="1" spc="-1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easy </a:t>
            </a:r>
            <a:r>
              <a:rPr sz="3200" b="1" spc="-3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to  </a:t>
            </a:r>
            <a:r>
              <a:rPr sz="32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handle.</a:t>
            </a:r>
            <a:endParaRPr sz="32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940" y="1607566"/>
            <a:ext cx="8075295" cy="3562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ground </a:t>
            </a:r>
            <a:r>
              <a:rPr sz="3200" b="1" spc="-3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state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 the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isotope should be 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stable.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Its </a:t>
            </a:r>
            <a:r>
              <a:rPr sz="32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natural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abundance should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be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high 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or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at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least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enrichment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that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isotope 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should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be</a:t>
            </a:r>
            <a:r>
              <a:rPr sz="3200" b="1" spc="-4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5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easy.</a:t>
            </a:r>
            <a:endParaRPr sz="32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</a:t>
            </a:r>
            <a:r>
              <a:rPr sz="3200" b="1" spc="13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cross</a:t>
            </a:r>
            <a:r>
              <a:rPr sz="3200" b="1" spc="15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section</a:t>
            </a:r>
            <a:r>
              <a:rPr sz="3200" b="1" spc="13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</a:t>
            </a:r>
            <a:r>
              <a:rPr sz="3200" b="1" spc="15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for</a:t>
            </a:r>
            <a:r>
              <a:rPr sz="3200" b="1" spc="15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absorption</a:t>
            </a:r>
            <a:r>
              <a:rPr sz="3200" b="1" spc="15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should</a:t>
            </a:r>
            <a:r>
              <a:rPr sz="3200" b="1" spc="13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be</a:t>
            </a:r>
            <a:r>
              <a:rPr lang="en-US" sz="32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high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.</a:t>
            </a:r>
            <a:endParaRPr sz="32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2286000"/>
            <a:ext cx="1676400" cy="0"/>
          </a:xfrm>
          <a:custGeom>
            <a:avLst/>
            <a:gdLst/>
            <a:ahLst/>
            <a:cxnLst/>
            <a:rect l="l" t="t" r="r" b="b"/>
            <a:pathLst>
              <a:path w="1676400">
                <a:moveTo>
                  <a:pt x="0" y="0"/>
                </a:moveTo>
                <a:lnTo>
                  <a:pt x="167640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0" y="3429000"/>
            <a:ext cx="1676400" cy="0"/>
          </a:xfrm>
          <a:custGeom>
            <a:avLst/>
            <a:gdLst/>
            <a:ahLst/>
            <a:cxnLst/>
            <a:rect l="l" t="t" r="r" b="b"/>
            <a:pathLst>
              <a:path w="1676400">
                <a:moveTo>
                  <a:pt x="0" y="0"/>
                </a:moveTo>
                <a:lnTo>
                  <a:pt x="167640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14800" y="4267200"/>
            <a:ext cx="1676400" cy="0"/>
          </a:xfrm>
          <a:custGeom>
            <a:avLst/>
            <a:gdLst/>
            <a:ahLst/>
            <a:cxnLst/>
            <a:rect l="l" t="t" r="r" b="b"/>
            <a:pathLst>
              <a:path w="1676400">
                <a:moveTo>
                  <a:pt x="0" y="0"/>
                </a:moveTo>
                <a:lnTo>
                  <a:pt x="167640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24927" y="2280030"/>
            <a:ext cx="433070" cy="1149350"/>
          </a:xfrm>
          <a:custGeom>
            <a:avLst/>
            <a:gdLst/>
            <a:ahLst/>
            <a:cxnLst/>
            <a:rect l="l" t="t" r="r" b="b"/>
            <a:pathLst>
              <a:path w="433069" h="1149350">
                <a:moveTo>
                  <a:pt x="286486" y="1006808"/>
                </a:moveTo>
                <a:lnTo>
                  <a:pt x="279442" y="1008643"/>
                </a:lnTo>
                <a:lnTo>
                  <a:pt x="273469" y="1013206"/>
                </a:lnTo>
                <a:lnTo>
                  <a:pt x="269672" y="1019806"/>
                </a:lnTo>
                <a:lnTo>
                  <a:pt x="268722" y="1027049"/>
                </a:lnTo>
                <a:lnTo>
                  <a:pt x="270558" y="1034101"/>
                </a:lnTo>
                <a:lnTo>
                  <a:pt x="275120" y="1040130"/>
                </a:lnTo>
                <a:lnTo>
                  <a:pt x="399072" y="1149096"/>
                </a:lnTo>
                <a:lnTo>
                  <a:pt x="405313" y="1119251"/>
                </a:lnTo>
                <a:lnTo>
                  <a:pt x="369100" y="1119251"/>
                </a:lnTo>
                <a:lnTo>
                  <a:pt x="346843" y="1052481"/>
                </a:lnTo>
                <a:lnTo>
                  <a:pt x="300266" y="1011555"/>
                </a:lnTo>
                <a:lnTo>
                  <a:pt x="293721" y="1007758"/>
                </a:lnTo>
                <a:lnTo>
                  <a:pt x="286486" y="1006808"/>
                </a:lnTo>
                <a:close/>
              </a:path>
              <a:path w="433069" h="1149350">
                <a:moveTo>
                  <a:pt x="346843" y="1052481"/>
                </a:moveTo>
                <a:lnTo>
                  <a:pt x="369100" y="1119251"/>
                </a:lnTo>
                <a:lnTo>
                  <a:pt x="399093" y="1109218"/>
                </a:lnTo>
                <a:lnTo>
                  <a:pt x="368465" y="1109218"/>
                </a:lnTo>
                <a:lnTo>
                  <a:pt x="375155" y="1077358"/>
                </a:lnTo>
                <a:lnTo>
                  <a:pt x="346843" y="1052481"/>
                </a:lnTo>
                <a:close/>
              </a:path>
              <a:path w="433069" h="1149350">
                <a:moveTo>
                  <a:pt x="410573" y="965017"/>
                </a:moveTo>
                <a:lnTo>
                  <a:pt x="403834" y="967771"/>
                </a:lnTo>
                <a:lnTo>
                  <a:pt x="398619" y="972859"/>
                </a:lnTo>
                <a:lnTo>
                  <a:pt x="395643" y="979805"/>
                </a:lnTo>
                <a:lnTo>
                  <a:pt x="382914" y="1040416"/>
                </a:lnTo>
                <a:lnTo>
                  <a:pt x="405168" y="1107186"/>
                </a:lnTo>
                <a:lnTo>
                  <a:pt x="369100" y="1119251"/>
                </a:lnTo>
                <a:lnTo>
                  <a:pt x="405313" y="1119251"/>
                </a:lnTo>
                <a:lnTo>
                  <a:pt x="432854" y="987552"/>
                </a:lnTo>
                <a:lnTo>
                  <a:pt x="432828" y="979805"/>
                </a:lnTo>
                <a:lnTo>
                  <a:pt x="430155" y="973264"/>
                </a:lnTo>
                <a:lnTo>
                  <a:pt x="425067" y="968049"/>
                </a:lnTo>
                <a:lnTo>
                  <a:pt x="418122" y="965073"/>
                </a:lnTo>
                <a:lnTo>
                  <a:pt x="410573" y="965017"/>
                </a:lnTo>
                <a:close/>
              </a:path>
              <a:path w="433069" h="1149350">
                <a:moveTo>
                  <a:pt x="375155" y="1077358"/>
                </a:moveTo>
                <a:lnTo>
                  <a:pt x="368465" y="1109218"/>
                </a:lnTo>
                <a:lnTo>
                  <a:pt x="399707" y="1098931"/>
                </a:lnTo>
                <a:lnTo>
                  <a:pt x="375155" y="1077358"/>
                </a:lnTo>
                <a:close/>
              </a:path>
              <a:path w="433069" h="1149350">
                <a:moveTo>
                  <a:pt x="382914" y="1040416"/>
                </a:moveTo>
                <a:lnTo>
                  <a:pt x="375155" y="1077358"/>
                </a:lnTo>
                <a:lnTo>
                  <a:pt x="399707" y="1098931"/>
                </a:lnTo>
                <a:lnTo>
                  <a:pt x="368465" y="1109218"/>
                </a:lnTo>
                <a:lnTo>
                  <a:pt x="399093" y="1109218"/>
                </a:lnTo>
                <a:lnTo>
                  <a:pt x="405168" y="1107186"/>
                </a:lnTo>
                <a:lnTo>
                  <a:pt x="382914" y="1040416"/>
                </a:lnTo>
                <a:close/>
              </a:path>
              <a:path w="433069" h="1149350">
                <a:moveTo>
                  <a:pt x="36144" y="0"/>
                </a:moveTo>
                <a:lnTo>
                  <a:pt x="0" y="11938"/>
                </a:lnTo>
                <a:lnTo>
                  <a:pt x="346843" y="1052481"/>
                </a:lnTo>
                <a:lnTo>
                  <a:pt x="375155" y="1077358"/>
                </a:lnTo>
                <a:lnTo>
                  <a:pt x="382914" y="1040416"/>
                </a:lnTo>
                <a:lnTo>
                  <a:pt x="36144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2419" y="3498215"/>
            <a:ext cx="1033780" cy="2522220"/>
          </a:xfrm>
          <a:custGeom>
            <a:avLst/>
            <a:gdLst/>
            <a:ahLst/>
            <a:cxnLst/>
            <a:rect l="l" t="t" r="r" b="b"/>
            <a:pathLst>
              <a:path w="1033780" h="2522220">
                <a:moveTo>
                  <a:pt x="888396" y="2385663"/>
                </a:moveTo>
                <a:lnTo>
                  <a:pt x="881423" y="2387894"/>
                </a:lnTo>
                <a:lnTo>
                  <a:pt x="875665" y="2392794"/>
                </a:lnTo>
                <a:lnTo>
                  <a:pt x="872267" y="2399539"/>
                </a:lnTo>
                <a:lnTo>
                  <a:pt x="871728" y="2406819"/>
                </a:lnTo>
                <a:lnTo>
                  <a:pt x="873950" y="2413773"/>
                </a:lnTo>
                <a:lnTo>
                  <a:pt x="878840" y="2419540"/>
                </a:lnTo>
                <a:lnTo>
                  <a:pt x="1008380" y="2521661"/>
                </a:lnTo>
                <a:lnTo>
                  <a:pt x="1012726" y="2493479"/>
                </a:lnTo>
                <a:lnTo>
                  <a:pt x="976884" y="2493479"/>
                </a:lnTo>
                <a:lnTo>
                  <a:pt x="951059" y="2427933"/>
                </a:lnTo>
                <a:lnTo>
                  <a:pt x="902462" y="2389619"/>
                </a:lnTo>
                <a:lnTo>
                  <a:pt x="895703" y="2386204"/>
                </a:lnTo>
                <a:lnTo>
                  <a:pt x="888396" y="2385663"/>
                </a:lnTo>
                <a:close/>
              </a:path>
              <a:path w="1033780" h="2522220">
                <a:moveTo>
                  <a:pt x="951059" y="2427933"/>
                </a:moveTo>
                <a:lnTo>
                  <a:pt x="976884" y="2493479"/>
                </a:lnTo>
                <a:lnTo>
                  <a:pt x="1001977" y="2483586"/>
                </a:lnTo>
                <a:lnTo>
                  <a:pt x="975741" y="2483586"/>
                </a:lnTo>
                <a:lnTo>
                  <a:pt x="980695" y="2451297"/>
                </a:lnTo>
                <a:lnTo>
                  <a:pt x="951059" y="2427933"/>
                </a:lnTo>
                <a:close/>
              </a:path>
              <a:path w="1033780" h="2522220">
                <a:moveTo>
                  <a:pt x="1017651" y="2336876"/>
                </a:moveTo>
                <a:lnTo>
                  <a:pt x="986443" y="2413829"/>
                </a:lnTo>
                <a:lnTo>
                  <a:pt x="1012317" y="2479509"/>
                </a:lnTo>
                <a:lnTo>
                  <a:pt x="976884" y="2493479"/>
                </a:lnTo>
                <a:lnTo>
                  <a:pt x="1012726" y="2493479"/>
                </a:lnTo>
                <a:lnTo>
                  <a:pt x="1033526" y="2358605"/>
                </a:lnTo>
                <a:lnTo>
                  <a:pt x="1033188" y="2351047"/>
                </a:lnTo>
                <a:lnTo>
                  <a:pt x="1030065" y="2344440"/>
                </a:lnTo>
                <a:lnTo>
                  <a:pt x="1024703" y="2339483"/>
                </a:lnTo>
                <a:lnTo>
                  <a:pt x="1017651" y="2336876"/>
                </a:lnTo>
                <a:close/>
              </a:path>
              <a:path w="1033780" h="2522220">
                <a:moveTo>
                  <a:pt x="980695" y="2451297"/>
                </a:moveTo>
                <a:lnTo>
                  <a:pt x="975741" y="2483586"/>
                </a:lnTo>
                <a:lnTo>
                  <a:pt x="1006348" y="2471521"/>
                </a:lnTo>
                <a:lnTo>
                  <a:pt x="980695" y="2451297"/>
                </a:lnTo>
                <a:close/>
              </a:path>
              <a:path w="1033780" h="2522220">
                <a:moveTo>
                  <a:pt x="986443" y="2413829"/>
                </a:moveTo>
                <a:lnTo>
                  <a:pt x="980695" y="2451297"/>
                </a:lnTo>
                <a:lnTo>
                  <a:pt x="1006348" y="2471521"/>
                </a:lnTo>
                <a:lnTo>
                  <a:pt x="975741" y="2483586"/>
                </a:lnTo>
                <a:lnTo>
                  <a:pt x="1001977" y="2483586"/>
                </a:lnTo>
                <a:lnTo>
                  <a:pt x="1012317" y="2479509"/>
                </a:lnTo>
                <a:lnTo>
                  <a:pt x="986443" y="2413829"/>
                </a:lnTo>
                <a:close/>
              </a:path>
              <a:path w="1033780" h="2522220">
                <a:moveTo>
                  <a:pt x="35560" y="0"/>
                </a:moveTo>
                <a:lnTo>
                  <a:pt x="0" y="13970"/>
                </a:lnTo>
                <a:lnTo>
                  <a:pt x="951059" y="2427933"/>
                </a:lnTo>
                <a:lnTo>
                  <a:pt x="980695" y="2451297"/>
                </a:lnTo>
                <a:lnTo>
                  <a:pt x="986443" y="2413829"/>
                </a:lnTo>
                <a:lnTo>
                  <a:pt x="355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9194" y="1763014"/>
            <a:ext cx="738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i="1" spc="-5" dirty="0">
                <a:solidFill>
                  <a:srgbClr val="943735"/>
                </a:solidFill>
                <a:latin typeface="Arial"/>
                <a:cs typeface="Arial"/>
              </a:rPr>
              <a:t>57</a:t>
            </a:r>
            <a:r>
              <a:rPr sz="1600" b="1" i="1" spc="12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3600" b="1" i="1" spc="-15" baseline="-16203" dirty="0">
                <a:solidFill>
                  <a:srgbClr val="943735"/>
                </a:solidFill>
                <a:latin typeface="Arial"/>
                <a:cs typeface="Arial"/>
              </a:rPr>
              <a:t>Co</a:t>
            </a:r>
            <a:endParaRPr sz="3600" baseline="-1620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2696082"/>
            <a:ext cx="4826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943735"/>
                </a:solidFill>
                <a:latin typeface="Arial"/>
                <a:cs typeface="Arial"/>
              </a:rPr>
              <a:t>270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600" b="1" spc="-5" dirty="0">
                <a:solidFill>
                  <a:srgbClr val="943735"/>
                </a:solidFill>
                <a:latin typeface="Arial"/>
                <a:cs typeface="Arial"/>
              </a:rPr>
              <a:t>da</a:t>
            </a:r>
            <a:r>
              <a:rPr sz="1600" b="1" spc="-45" dirty="0">
                <a:solidFill>
                  <a:srgbClr val="943735"/>
                </a:solidFill>
                <a:latin typeface="Arial"/>
                <a:cs typeface="Arial"/>
              </a:rPr>
              <a:t>y</a:t>
            </a:r>
            <a:r>
              <a:rPr sz="1600" b="1" spc="-5" dirty="0">
                <a:solidFill>
                  <a:srgbClr val="943735"/>
                </a:solidFill>
                <a:latin typeface="Arial"/>
                <a:cs typeface="Arial"/>
              </a:rPr>
              <a:t>s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62200" y="6019800"/>
            <a:ext cx="1676400" cy="0"/>
          </a:xfrm>
          <a:custGeom>
            <a:avLst/>
            <a:gdLst/>
            <a:ahLst/>
            <a:cxnLst/>
            <a:rect l="l" t="t" r="r" b="b"/>
            <a:pathLst>
              <a:path w="1676400">
                <a:moveTo>
                  <a:pt x="0" y="0"/>
                </a:moveTo>
                <a:lnTo>
                  <a:pt x="167640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88080" y="3414395"/>
            <a:ext cx="1003300" cy="852805"/>
          </a:xfrm>
          <a:custGeom>
            <a:avLst/>
            <a:gdLst/>
            <a:ahLst/>
            <a:cxnLst/>
            <a:rect l="l" t="t" r="r" b="b"/>
            <a:pathLst>
              <a:path w="1003300" h="852804">
                <a:moveTo>
                  <a:pt x="847090" y="786764"/>
                </a:moveTo>
                <a:lnTo>
                  <a:pt x="839565" y="786917"/>
                </a:lnTo>
                <a:lnTo>
                  <a:pt x="832897" y="789892"/>
                </a:lnTo>
                <a:lnTo>
                  <a:pt x="827801" y="795176"/>
                </a:lnTo>
                <a:lnTo>
                  <a:pt x="824992" y="802258"/>
                </a:lnTo>
                <a:lnTo>
                  <a:pt x="825216" y="809781"/>
                </a:lnTo>
                <a:lnTo>
                  <a:pt x="828214" y="816435"/>
                </a:lnTo>
                <a:lnTo>
                  <a:pt x="833475" y="821493"/>
                </a:lnTo>
                <a:lnTo>
                  <a:pt x="840485" y="824229"/>
                </a:lnTo>
                <a:lnTo>
                  <a:pt x="1003045" y="852804"/>
                </a:lnTo>
                <a:lnTo>
                  <a:pt x="999578" y="843025"/>
                </a:lnTo>
                <a:lnTo>
                  <a:pt x="961770" y="843025"/>
                </a:lnTo>
                <a:lnTo>
                  <a:pt x="907897" y="797432"/>
                </a:lnTo>
                <a:lnTo>
                  <a:pt x="847090" y="786764"/>
                </a:lnTo>
                <a:close/>
              </a:path>
              <a:path w="1003300" h="852804">
                <a:moveTo>
                  <a:pt x="907897" y="797432"/>
                </a:moveTo>
                <a:lnTo>
                  <a:pt x="961770" y="843025"/>
                </a:lnTo>
                <a:lnTo>
                  <a:pt x="968764" y="834770"/>
                </a:lnTo>
                <a:lnTo>
                  <a:pt x="956182" y="834770"/>
                </a:lnTo>
                <a:lnTo>
                  <a:pt x="945275" y="803990"/>
                </a:lnTo>
                <a:lnTo>
                  <a:pt x="907897" y="797432"/>
                </a:lnTo>
                <a:close/>
              </a:path>
              <a:path w="1003300" h="852804">
                <a:moveTo>
                  <a:pt x="931033" y="684712"/>
                </a:moveTo>
                <a:lnTo>
                  <a:pt x="923544" y="685799"/>
                </a:lnTo>
                <a:lnTo>
                  <a:pt x="917059" y="689643"/>
                </a:lnTo>
                <a:lnTo>
                  <a:pt x="912717" y="695499"/>
                </a:lnTo>
                <a:lnTo>
                  <a:pt x="910899" y="702569"/>
                </a:lnTo>
                <a:lnTo>
                  <a:pt x="911986" y="710056"/>
                </a:lnTo>
                <a:lnTo>
                  <a:pt x="932691" y="768482"/>
                </a:lnTo>
                <a:lnTo>
                  <a:pt x="986408" y="813942"/>
                </a:lnTo>
                <a:lnTo>
                  <a:pt x="961770" y="843025"/>
                </a:lnTo>
                <a:lnTo>
                  <a:pt x="999578" y="843025"/>
                </a:lnTo>
                <a:lnTo>
                  <a:pt x="947928" y="697356"/>
                </a:lnTo>
                <a:lnTo>
                  <a:pt x="944010" y="690872"/>
                </a:lnTo>
                <a:lnTo>
                  <a:pt x="938117" y="686530"/>
                </a:lnTo>
                <a:lnTo>
                  <a:pt x="931033" y="684712"/>
                </a:lnTo>
                <a:close/>
              </a:path>
              <a:path w="1003300" h="852804">
                <a:moveTo>
                  <a:pt x="945275" y="803990"/>
                </a:moveTo>
                <a:lnTo>
                  <a:pt x="956182" y="834770"/>
                </a:lnTo>
                <a:lnTo>
                  <a:pt x="977392" y="809624"/>
                </a:lnTo>
                <a:lnTo>
                  <a:pt x="945275" y="803990"/>
                </a:lnTo>
                <a:close/>
              </a:path>
              <a:path w="1003300" h="852804">
                <a:moveTo>
                  <a:pt x="932691" y="768482"/>
                </a:moveTo>
                <a:lnTo>
                  <a:pt x="945275" y="803990"/>
                </a:lnTo>
                <a:lnTo>
                  <a:pt x="977392" y="809624"/>
                </a:lnTo>
                <a:lnTo>
                  <a:pt x="956182" y="834770"/>
                </a:lnTo>
                <a:lnTo>
                  <a:pt x="968764" y="834770"/>
                </a:lnTo>
                <a:lnTo>
                  <a:pt x="986408" y="813942"/>
                </a:lnTo>
                <a:lnTo>
                  <a:pt x="932691" y="768482"/>
                </a:lnTo>
                <a:close/>
              </a:path>
              <a:path w="1003300" h="852804">
                <a:moveTo>
                  <a:pt x="24637" y="0"/>
                </a:moveTo>
                <a:lnTo>
                  <a:pt x="0" y="29082"/>
                </a:lnTo>
                <a:lnTo>
                  <a:pt x="907897" y="797432"/>
                </a:lnTo>
                <a:lnTo>
                  <a:pt x="945275" y="803990"/>
                </a:lnTo>
                <a:lnTo>
                  <a:pt x="932691" y="768482"/>
                </a:lnTo>
                <a:lnTo>
                  <a:pt x="24637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38600" y="4253991"/>
            <a:ext cx="1690370" cy="1765935"/>
          </a:xfrm>
          <a:custGeom>
            <a:avLst/>
            <a:gdLst/>
            <a:ahLst/>
            <a:cxnLst/>
            <a:rect l="l" t="t" r="r" b="b"/>
            <a:pathLst>
              <a:path w="1690370" h="1765935">
                <a:moveTo>
                  <a:pt x="53748" y="1591064"/>
                </a:moveTo>
                <a:lnTo>
                  <a:pt x="46894" y="1593624"/>
                </a:lnTo>
                <a:lnTo>
                  <a:pt x="41517" y="1598561"/>
                </a:lnTo>
                <a:lnTo>
                  <a:pt x="38353" y="1605419"/>
                </a:lnTo>
                <a:lnTo>
                  <a:pt x="0" y="1765871"/>
                </a:lnTo>
                <a:lnTo>
                  <a:pt x="49250" y="1751723"/>
                </a:lnTo>
                <a:lnTo>
                  <a:pt x="39877" y="1751723"/>
                </a:lnTo>
                <a:lnTo>
                  <a:pt x="12319" y="1725383"/>
                </a:lnTo>
                <a:lnTo>
                  <a:pt x="61004" y="1674485"/>
                </a:lnTo>
                <a:lnTo>
                  <a:pt x="75437" y="1614296"/>
                </a:lnTo>
                <a:lnTo>
                  <a:pt x="75682" y="1606740"/>
                </a:lnTo>
                <a:lnTo>
                  <a:pt x="73104" y="1599901"/>
                </a:lnTo>
                <a:lnTo>
                  <a:pt x="68169" y="1594519"/>
                </a:lnTo>
                <a:lnTo>
                  <a:pt x="61340" y="1591335"/>
                </a:lnTo>
                <a:lnTo>
                  <a:pt x="53748" y="1591064"/>
                </a:lnTo>
                <a:close/>
              </a:path>
              <a:path w="1690370" h="1765935">
                <a:moveTo>
                  <a:pt x="61004" y="1674485"/>
                </a:moveTo>
                <a:lnTo>
                  <a:pt x="12319" y="1725383"/>
                </a:lnTo>
                <a:lnTo>
                  <a:pt x="39877" y="1751723"/>
                </a:lnTo>
                <a:lnTo>
                  <a:pt x="48235" y="1742986"/>
                </a:lnTo>
                <a:lnTo>
                  <a:pt x="44576" y="1742986"/>
                </a:lnTo>
                <a:lnTo>
                  <a:pt x="20827" y="1720240"/>
                </a:lnTo>
                <a:lnTo>
                  <a:pt x="52191" y="1711232"/>
                </a:lnTo>
                <a:lnTo>
                  <a:pt x="61004" y="1674485"/>
                </a:lnTo>
                <a:close/>
              </a:path>
              <a:path w="1690370" h="1765935">
                <a:moveTo>
                  <a:pt x="155521" y="1683117"/>
                </a:moveTo>
                <a:lnTo>
                  <a:pt x="147954" y="1683727"/>
                </a:lnTo>
                <a:lnTo>
                  <a:pt x="88613" y="1700771"/>
                </a:lnTo>
                <a:lnTo>
                  <a:pt x="39877" y="1751723"/>
                </a:lnTo>
                <a:lnTo>
                  <a:pt x="49250" y="1751723"/>
                </a:lnTo>
                <a:lnTo>
                  <a:pt x="158496" y="1720341"/>
                </a:lnTo>
                <a:lnTo>
                  <a:pt x="165236" y="1716861"/>
                </a:lnTo>
                <a:lnTo>
                  <a:pt x="169941" y="1711267"/>
                </a:lnTo>
                <a:lnTo>
                  <a:pt x="172194" y="1704322"/>
                </a:lnTo>
                <a:lnTo>
                  <a:pt x="171576" y="1696783"/>
                </a:lnTo>
                <a:lnTo>
                  <a:pt x="168082" y="1690064"/>
                </a:lnTo>
                <a:lnTo>
                  <a:pt x="162480" y="1685369"/>
                </a:lnTo>
                <a:lnTo>
                  <a:pt x="155521" y="1683117"/>
                </a:lnTo>
                <a:close/>
              </a:path>
              <a:path w="1690370" h="1765935">
                <a:moveTo>
                  <a:pt x="52191" y="1711232"/>
                </a:moveTo>
                <a:lnTo>
                  <a:pt x="20827" y="1720240"/>
                </a:lnTo>
                <a:lnTo>
                  <a:pt x="44576" y="1742986"/>
                </a:lnTo>
                <a:lnTo>
                  <a:pt x="52191" y="1711232"/>
                </a:lnTo>
                <a:close/>
              </a:path>
              <a:path w="1690370" h="1765935">
                <a:moveTo>
                  <a:pt x="88613" y="1700771"/>
                </a:moveTo>
                <a:lnTo>
                  <a:pt x="52191" y="1711232"/>
                </a:lnTo>
                <a:lnTo>
                  <a:pt x="44576" y="1742986"/>
                </a:lnTo>
                <a:lnTo>
                  <a:pt x="48235" y="1742986"/>
                </a:lnTo>
                <a:lnTo>
                  <a:pt x="88613" y="1700771"/>
                </a:lnTo>
                <a:close/>
              </a:path>
              <a:path w="1690370" h="1765935">
                <a:moveTo>
                  <a:pt x="1662684" y="0"/>
                </a:moveTo>
                <a:lnTo>
                  <a:pt x="61004" y="1674485"/>
                </a:lnTo>
                <a:lnTo>
                  <a:pt x="52191" y="1711232"/>
                </a:lnTo>
                <a:lnTo>
                  <a:pt x="88613" y="1700771"/>
                </a:lnTo>
                <a:lnTo>
                  <a:pt x="1690115" y="26415"/>
                </a:lnTo>
                <a:lnTo>
                  <a:pt x="1662684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1594" y="2997835"/>
            <a:ext cx="724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i="1" spc="-7" baseline="24305" dirty="0">
                <a:solidFill>
                  <a:srgbClr val="943735"/>
                </a:solidFill>
                <a:latin typeface="Arial"/>
                <a:cs typeface="Arial"/>
              </a:rPr>
              <a:t>57</a:t>
            </a:r>
            <a:r>
              <a:rPr sz="2400" b="1" i="1" spc="-10" dirty="0">
                <a:solidFill>
                  <a:srgbClr val="943735"/>
                </a:solidFill>
                <a:latin typeface="Arial"/>
                <a:cs typeface="Arial"/>
              </a:rPr>
              <a:t>Fe*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169</a:t>
            </a:fld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3514471" y="3226435"/>
            <a:ext cx="3367404" cy="996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943735"/>
                </a:solidFill>
                <a:latin typeface="Arial"/>
                <a:cs typeface="Arial"/>
              </a:rPr>
              <a:t>127.90 k.eV </a:t>
            </a:r>
            <a:r>
              <a:rPr sz="2400" b="1" dirty="0">
                <a:solidFill>
                  <a:srgbClr val="943735"/>
                </a:solidFill>
                <a:latin typeface="Arial"/>
                <a:cs typeface="Arial"/>
              </a:rPr>
              <a:t>/</a:t>
            </a:r>
            <a:r>
              <a:rPr sz="2400" b="1" spc="-5" dirty="0">
                <a:solidFill>
                  <a:srgbClr val="943735"/>
                </a:solidFill>
                <a:latin typeface="Arial"/>
                <a:cs typeface="Arial"/>
              </a:rPr>
              <a:t> 91%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301750">
              <a:spcBef>
                <a:spcPts val="1885"/>
              </a:spcBef>
            </a:pPr>
            <a:r>
              <a:rPr sz="2400" b="1" spc="-7" baseline="24305" dirty="0">
                <a:solidFill>
                  <a:srgbClr val="FF0066"/>
                </a:solidFill>
                <a:latin typeface="Arial"/>
                <a:cs typeface="Arial"/>
              </a:rPr>
              <a:t>57</a:t>
            </a:r>
            <a:r>
              <a:rPr sz="2400" b="1" spc="-5" dirty="0">
                <a:solidFill>
                  <a:srgbClr val="FF0066"/>
                </a:solidFill>
                <a:latin typeface="Arial"/>
                <a:cs typeface="Arial"/>
              </a:rPr>
              <a:t>Fe* (99.3</a:t>
            </a:r>
            <a:r>
              <a:rPr sz="2400" b="1" spc="-60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Arial"/>
                <a:cs typeface="Arial"/>
              </a:rPr>
              <a:t>nS)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74594" y="4902758"/>
            <a:ext cx="3556635" cy="106299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070100">
              <a:spcBef>
                <a:spcPts val="1300"/>
              </a:spcBef>
            </a:pPr>
            <a:r>
              <a:rPr sz="2400" b="1" spc="-5" dirty="0">
                <a:solidFill>
                  <a:srgbClr val="622422"/>
                </a:solidFill>
                <a:latin typeface="Arial"/>
                <a:cs typeface="Arial"/>
              </a:rPr>
              <a:t>14.41</a:t>
            </a:r>
            <a:r>
              <a:rPr sz="2400" b="1" spc="-60" dirty="0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622422"/>
                </a:solidFill>
                <a:latin typeface="Arial"/>
                <a:cs typeface="Arial"/>
              </a:rPr>
              <a:t>k.eV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200"/>
              </a:spcBef>
            </a:pPr>
            <a:r>
              <a:rPr sz="1600" b="1" i="1" spc="-5" dirty="0">
                <a:solidFill>
                  <a:srgbClr val="943735"/>
                </a:solidFill>
                <a:latin typeface="Arial"/>
                <a:cs typeface="Arial"/>
              </a:rPr>
              <a:t>57</a:t>
            </a:r>
            <a:r>
              <a:rPr sz="3600" b="1" i="1" spc="-7" baseline="-16203" dirty="0">
                <a:solidFill>
                  <a:srgbClr val="943735"/>
                </a:solidFill>
                <a:latin typeface="Arial"/>
                <a:cs typeface="Arial"/>
              </a:rPr>
              <a:t>Fe</a:t>
            </a:r>
            <a:endParaRPr sz="3600" baseline="-1620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39" y="4369689"/>
            <a:ext cx="183768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136.32 k.eV</a:t>
            </a:r>
            <a:r>
              <a:rPr sz="24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/ 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%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5"/>
              </a:spcBef>
            </a:pPr>
            <a:r>
              <a:rPr spc="-30" dirty="0">
                <a:solidFill>
                  <a:srgbClr val="C00000"/>
                </a:solidFill>
              </a:rPr>
              <a:t>Why </a:t>
            </a:r>
            <a:r>
              <a:rPr spc="-35" dirty="0">
                <a:solidFill>
                  <a:srgbClr val="C00000"/>
                </a:solidFill>
              </a:rPr>
              <a:t>Fe </a:t>
            </a:r>
            <a:r>
              <a:rPr dirty="0">
                <a:solidFill>
                  <a:srgbClr val="C00000"/>
                </a:solidFill>
              </a:rPr>
              <a:t>is the </a:t>
            </a:r>
            <a:r>
              <a:rPr spc="-15" dirty="0">
                <a:solidFill>
                  <a:srgbClr val="C00000"/>
                </a:solidFill>
              </a:rPr>
              <a:t>most</a:t>
            </a:r>
            <a:r>
              <a:rPr spc="-2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studied?</a:t>
            </a:r>
          </a:p>
        </p:txBody>
      </p:sp>
    </p:spTree>
    <p:extLst>
      <p:ext uri="{BB962C8B-B14F-4D97-AF65-F5344CB8AC3E}">
        <p14:creationId xmlns:p14="http://schemas.microsoft.com/office/powerpoint/2010/main" val="16479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17</a:t>
            </a:fld>
            <a:endParaRPr lang="en-US"/>
          </a:p>
        </p:txBody>
      </p:sp>
      <p:sp>
        <p:nvSpPr>
          <p:cNvPr id="3" name="AutoShape 2" descr="Image result for IR absorption of water lig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07666" y="5835134"/>
            <a:ext cx="3316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Mg(5-Brsal)(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acac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)(H2O)2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338"/>
            <a:ext cx="7772400" cy="55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24600" y="6389132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5-bromosalicylaldehyde</a:t>
            </a:r>
          </a:p>
        </p:txBody>
      </p:sp>
      <p:sp>
        <p:nvSpPr>
          <p:cNvPr id="6" name="Oval 5"/>
          <p:cNvSpPr/>
          <p:nvPr/>
        </p:nvSpPr>
        <p:spPr>
          <a:xfrm>
            <a:off x="1600200" y="762000"/>
            <a:ext cx="1828800" cy="4648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5"/>
              </a:spcBef>
            </a:pPr>
            <a:r>
              <a:rPr spc="-30" dirty="0"/>
              <a:t>Why </a:t>
            </a:r>
            <a:r>
              <a:rPr spc="-35" dirty="0"/>
              <a:t>Fe </a:t>
            </a:r>
            <a:r>
              <a:rPr dirty="0"/>
              <a:t>is the </a:t>
            </a:r>
            <a:r>
              <a:rPr spc="-15" dirty="0"/>
              <a:t>most</a:t>
            </a:r>
            <a:r>
              <a:rPr spc="-25" dirty="0"/>
              <a:t> </a:t>
            </a:r>
            <a:r>
              <a:rPr spc="-5" dirty="0"/>
              <a:t>studied?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6"/>
            <a:ext cx="8074659" cy="412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precursor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150" b="1" spc="-7" baseline="25132" dirty="0">
                <a:solidFill>
                  <a:prstClr val="black"/>
                </a:solidFill>
                <a:cs typeface="Calibri"/>
              </a:rPr>
              <a:t>57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 </a:t>
            </a:r>
            <a:r>
              <a:rPr sz="3150" b="1" baseline="25132" dirty="0">
                <a:solidFill>
                  <a:prstClr val="black"/>
                </a:solidFill>
                <a:cs typeface="Calibri"/>
              </a:rPr>
              <a:t>57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Co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which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decays 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to </a:t>
            </a:r>
            <a:r>
              <a:rPr sz="4800" b="1" spc="-52" baseline="16493" dirty="0">
                <a:solidFill>
                  <a:prstClr val="black"/>
                </a:solidFill>
                <a:cs typeface="Calibri"/>
              </a:rPr>
              <a:t> </a:t>
            </a:r>
            <a:r>
              <a:rPr sz="3150" b="1" spc="-7" baseline="25132" dirty="0">
                <a:solidFill>
                  <a:prstClr val="black"/>
                </a:solidFill>
                <a:cs typeface="Calibri"/>
              </a:rPr>
              <a:t>57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Fe* with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half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life</a:t>
            </a:r>
            <a:r>
              <a:rPr sz="3200" b="1" spc="68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270 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days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(highly 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stable</a:t>
            </a:r>
            <a:r>
              <a:rPr sz="3200" b="1" spc="-4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precursor)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marR="5080" indent="-342900" algn="just"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9%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150" b="1" spc="-7" baseline="25132" dirty="0">
                <a:solidFill>
                  <a:prstClr val="black"/>
                </a:solidFill>
                <a:cs typeface="Calibri"/>
              </a:rPr>
              <a:t>57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Fe*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decays to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ground 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state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directly 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with emission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200" b="1" spc="-165" dirty="0">
                <a:solidFill>
                  <a:prstClr val="black"/>
                </a:solidFill>
                <a:latin typeface="Cambria"/>
                <a:cs typeface="Cambria"/>
              </a:rPr>
              <a:t>ϒ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photon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energy 136.32  </a:t>
            </a:r>
            <a:r>
              <a:rPr sz="3200" b="1" spc="-100" dirty="0">
                <a:solidFill>
                  <a:prstClr val="black"/>
                </a:solidFill>
                <a:cs typeface="Calibri"/>
              </a:rPr>
              <a:t>keV.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indent="-342900"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91%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150" b="1" spc="-7" baseline="25132" dirty="0">
                <a:solidFill>
                  <a:prstClr val="black"/>
                </a:solidFill>
                <a:cs typeface="Calibri"/>
              </a:rPr>
              <a:t>57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Fe*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decays to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another 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excited</a:t>
            </a:r>
            <a:r>
              <a:rPr sz="3200" b="1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state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/>
            <a:r>
              <a:rPr sz="3200" b="1" spc="-5" dirty="0">
                <a:solidFill>
                  <a:prstClr val="black"/>
                </a:solidFill>
                <a:cs typeface="Calibri"/>
              </a:rPr>
              <a:t>with emission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121.91 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keV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energy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1180" y="990600"/>
            <a:ext cx="8167370" cy="4069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lower </a:t>
            </a:r>
            <a:r>
              <a:rPr sz="2400" b="1" spc="-3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excited state 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is </a:t>
            </a:r>
            <a:r>
              <a:rPr sz="24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having 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 </a:t>
            </a:r>
            <a:r>
              <a:rPr sz="24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life 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time of</a:t>
            </a:r>
            <a:r>
              <a:rPr sz="2400" b="1" spc="22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4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99.3nS</a:t>
            </a:r>
            <a:r>
              <a:rPr lang="en-US" sz="24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400" b="1" spc="-10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(more </a:t>
            </a:r>
            <a:r>
              <a:rPr sz="24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stable)</a:t>
            </a:r>
            <a:endParaRPr sz="24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386715" indent="-342900"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This </a:t>
            </a:r>
            <a:r>
              <a:rPr sz="24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decays to </a:t>
            </a: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ground </a:t>
            </a:r>
            <a:r>
              <a:rPr sz="2400" b="1" spc="-3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state </a:t>
            </a: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with emission 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 14.41  </a:t>
            </a:r>
            <a:r>
              <a:rPr sz="2400" b="1" spc="-9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keV.</a:t>
            </a:r>
            <a:endParaRPr sz="24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710565" indent="-342900"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  <a:tab pos="3162935" algn="l"/>
              </a:tabLst>
            </a:pP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This transition satisfies 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all the conditions </a:t>
            </a:r>
            <a:r>
              <a:rPr sz="24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for </a:t>
            </a: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MB  spectra</a:t>
            </a:r>
            <a:r>
              <a:rPr sz="2400" b="1" spc="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400" b="1" spc="-3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except</a:t>
            </a:r>
            <a:r>
              <a:rPr sz="2400" b="1" spc="3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2</a:t>
            </a:r>
            <a:r>
              <a:rPr sz="2400" b="1" baseline="2552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nd	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condition.</a:t>
            </a:r>
            <a:endParaRPr sz="24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728980" indent="-342900"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But it is </a:t>
            </a:r>
            <a:r>
              <a:rPr sz="24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compensated </a:t>
            </a: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by </a:t>
            </a:r>
            <a:r>
              <a:rPr sz="24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larger 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absorption </a:t>
            </a: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cross  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section.</a:t>
            </a:r>
            <a:endParaRPr sz="24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lnSpc>
                <a:spcPts val="294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  <a:tab pos="2822575" algn="l"/>
              </a:tabLst>
            </a:pPr>
            <a:r>
              <a:rPr sz="2400" b="1" spc="-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Other </a:t>
            </a:r>
            <a:r>
              <a:rPr sz="2400"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elements	that </a:t>
            </a:r>
            <a:r>
              <a:rPr sz="2400" b="1" spc="-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can be </a:t>
            </a:r>
            <a:r>
              <a:rPr sz="2400"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studied- </a:t>
            </a:r>
            <a:r>
              <a:rPr sz="2400" b="1" spc="-1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are </a:t>
            </a:r>
            <a:r>
              <a:rPr sz="2400" b="1" baseline="2552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119</a:t>
            </a: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Sn,</a:t>
            </a:r>
            <a:r>
              <a:rPr sz="2400" b="1" spc="10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 </a:t>
            </a:r>
            <a:r>
              <a:rPr sz="2400" b="1" baseline="25525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121</a:t>
            </a:r>
            <a:r>
              <a:rPr sz="2400" b="1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Sb,</a:t>
            </a:r>
            <a:r>
              <a:rPr b="1" spc="-40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125</a:t>
            </a:r>
            <a:r>
              <a:rPr sz="4000" b="1" spc="-60" baseline="-16865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Te</a:t>
            </a:r>
            <a:r>
              <a:rPr sz="4000" b="1" spc="-60" baseline="-1686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, </a:t>
            </a:r>
            <a:r>
              <a:rPr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129</a:t>
            </a:r>
            <a:r>
              <a:rPr sz="4000" b="1" baseline="-1686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I, </a:t>
            </a:r>
            <a:r>
              <a:rPr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129</a:t>
            </a:r>
            <a:r>
              <a:rPr sz="4000" b="1" spc="-15" baseline="-1686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Xe </a:t>
            </a:r>
            <a:r>
              <a:rPr sz="4000" b="1" spc="-7" baseline="-1686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and</a:t>
            </a:r>
            <a:r>
              <a:rPr sz="4000" b="1" spc="135" baseline="-1686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 </a:t>
            </a:r>
            <a:r>
              <a:rPr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197</a:t>
            </a:r>
            <a:r>
              <a:rPr sz="4000" b="1" baseline="-1686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Au</a:t>
            </a:r>
            <a:endParaRPr sz="4000" baseline="-16865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97230"/>
            <a:ext cx="8074659" cy="5231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9725">
              <a:spcBef>
                <a:spcPts val="95"/>
              </a:spcBef>
              <a:tabLst>
                <a:tab pos="2597785" algn="l"/>
                <a:tab pos="2914015" algn="l"/>
              </a:tabLst>
            </a:pPr>
            <a:r>
              <a:rPr sz="2800" b="1" spc="-5" dirty="0">
                <a:solidFill>
                  <a:srgbClr val="0000FF"/>
                </a:solidFill>
                <a:cs typeface="Calibri"/>
              </a:rPr>
              <a:t>ISOMER</a:t>
            </a:r>
            <a:r>
              <a:rPr sz="2800" b="1" dirty="0">
                <a:solidFill>
                  <a:srgbClr val="0000FF"/>
                </a:solidFill>
                <a:cs typeface="Calibri"/>
              </a:rPr>
              <a:t> </a:t>
            </a:r>
            <a:r>
              <a:rPr sz="2800" b="1" spc="-5" dirty="0">
                <a:solidFill>
                  <a:srgbClr val="0000FF"/>
                </a:solidFill>
                <a:cs typeface="Calibri"/>
              </a:rPr>
              <a:t>SHIFT	/	</a:t>
            </a:r>
            <a:r>
              <a:rPr sz="2800" b="1" spc="-10" dirty="0">
                <a:solidFill>
                  <a:srgbClr val="0000FF"/>
                </a:solidFill>
                <a:cs typeface="Calibri"/>
              </a:rPr>
              <a:t>CENTRE </a:t>
            </a:r>
            <a:r>
              <a:rPr sz="2800" b="1" spc="-5" dirty="0">
                <a:solidFill>
                  <a:srgbClr val="0000FF"/>
                </a:solidFill>
                <a:cs typeface="Calibri"/>
              </a:rPr>
              <a:t>SHIFT / CHEMICAL</a:t>
            </a:r>
            <a:r>
              <a:rPr sz="2800" b="1" spc="75" dirty="0">
                <a:solidFill>
                  <a:srgbClr val="0000FF"/>
                </a:solidFill>
                <a:cs typeface="Calibri"/>
              </a:rPr>
              <a:t> </a:t>
            </a:r>
            <a:r>
              <a:rPr sz="2800" b="1" spc="-5" dirty="0">
                <a:solidFill>
                  <a:srgbClr val="0000FF"/>
                </a:solidFill>
                <a:cs typeface="Calibri"/>
              </a:rPr>
              <a:t>SHIFT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55"/>
              </a:spcBef>
            </a:pPr>
            <a:endParaRPr sz="3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55600" marR="6350" indent="-342900" algn="just"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E</a:t>
            </a:r>
            <a:r>
              <a:rPr sz="3150" b="1" spc="-37" baseline="-21164" dirty="0">
                <a:solidFill>
                  <a:prstClr val="black"/>
                </a:solidFill>
                <a:cs typeface="Calibri"/>
              </a:rPr>
              <a:t>t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value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is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affected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by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interaction 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between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nucleus and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e</a:t>
            </a:r>
            <a:r>
              <a:rPr sz="3150" b="1" baseline="25132" dirty="0">
                <a:solidFill>
                  <a:prstClr val="black"/>
                </a:solidFill>
                <a:cs typeface="Calibri"/>
              </a:rPr>
              <a:t>-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present 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around</a:t>
            </a:r>
            <a:r>
              <a:rPr sz="3200" b="1" spc="-5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it.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  <a:tab pos="1202690" algn="l"/>
                <a:tab pos="2341245" algn="l"/>
                <a:tab pos="3881120" algn="l"/>
                <a:tab pos="4392930" algn="l"/>
                <a:tab pos="5123180" algn="l"/>
                <a:tab pos="6763384" algn="l"/>
                <a:tab pos="771144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Thi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	ari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s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	be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c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u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se	of	t</a:t>
            </a:r>
            <a:r>
              <a:rPr sz="3200" b="1" spc="5" dirty="0">
                <a:solidFill>
                  <a:prstClr val="black"/>
                </a:solidFill>
                <a:cs typeface="Calibri"/>
              </a:rPr>
              <a:t>h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e	dif</a:t>
            </a:r>
            <a:r>
              <a:rPr sz="3200" b="1" spc="-60" dirty="0">
                <a:solidFill>
                  <a:prstClr val="black"/>
                </a:solidFill>
                <a:cs typeface="Calibri"/>
              </a:rPr>
              <a:t>f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	si</a:t>
            </a:r>
            <a:r>
              <a:rPr sz="3200" b="1" spc="-55" dirty="0">
                <a:solidFill>
                  <a:prstClr val="black"/>
                </a:solidFill>
                <a:cs typeface="Calibri"/>
              </a:rPr>
              <a:t>z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	of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/>
            <a:r>
              <a:rPr sz="3200" b="1" spc="-5" dirty="0">
                <a:solidFill>
                  <a:prstClr val="black"/>
                </a:solidFill>
                <a:cs typeface="Calibri"/>
              </a:rPr>
              <a:t>nucleus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in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ground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and 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excited</a:t>
            </a:r>
            <a:r>
              <a:rPr sz="3200" b="1" spc="-13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states.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marR="5080" indent="-342900" algn="just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change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in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nuclear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radius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when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going  from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g.s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to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e.s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 ΔR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prstClr val="black"/>
                </a:solidFill>
                <a:cs typeface="Calibri"/>
              </a:rPr>
              <a:t>Z is the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atomic</a:t>
            </a:r>
            <a:r>
              <a:rPr sz="3200" b="1" spc="-7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number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1810" y="428066"/>
            <a:ext cx="30429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Isomer</a:t>
            </a:r>
            <a:r>
              <a:rPr sz="4800" spc="-100" dirty="0"/>
              <a:t> </a:t>
            </a:r>
            <a:r>
              <a:rPr sz="4800" dirty="0"/>
              <a:t>shift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535940" y="1607566"/>
            <a:ext cx="8055609" cy="2028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change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in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electrostatic energy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on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decay</a:t>
            </a:r>
            <a:r>
              <a:rPr sz="3200" b="1" spc="-12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/>
            <a:r>
              <a:rPr sz="3200" b="1" spc="-10" dirty="0">
                <a:solidFill>
                  <a:prstClr val="black"/>
                </a:solidFill>
                <a:cs typeface="Calibri"/>
              </a:rPr>
              <a:t>given by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(chemical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shift / Isomer</a:t>
            </a:r>
            <a:r>
              <a:rPr sz="3200" b="1" spc="-9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shift)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91440" marR="365125" indent="263525">
              <a:lnSpc>
                <a:spcPct val="120000"/>
              </a:lnSpc>
              <a:spcBef>
                <a:spcPts val="15"/>
              </a:spcBef>
            </a:pPr>
            <a:r>
              <a:rPr sz="2800" b="1" spc="-5" dirty="0">
                <a:solidFill>
                  <a:srgbClr val="FF0066"/>
                </a:solidFill>
                <a:cs typeface="Calibri"/>
              </a:rPr>
              <a:t>δ= (ε</a:t>
            </a:r>
            <a:r>
              <a:rPr sz="2775" b="1" spc="-7" baseline="-21021" dirty="0">
                <a:solidFill>
                  <a:srgbClr val="FF0066"/>
                </a:solidFill>
                <a:cs typeface="Calibri"/>
              </a:rPr>
              <a:t>0</a:t>
            </a:r>
            <a:r>
              <a:rPr sz="2800" b="1" spc="-5" dirty="0">
                <a:solidFill>
                  <a:srgbClr val="FF0066"/>
                </a:solidFill>
                <a:cs typeface="Calibri"/>
              </a:rPr>
              <a:t>/5) </a:t>
            </a:r>
            <a:r>
              <a:rPr sz="2800" b="1" spc="-10" dirty="0">
                <a:solidFill>
                  <a:srgbClr val="FF0066"/>
                </a:solidFill>
                <a:cs typeface="Calibri"/>
              </a:rPr>
              <a:t>(Ze</a:t>
            </a:r>
            <a:r>
              <a:rPr sz="2775" b="1" spc="-15" baseline="25525" dirty="0">
                <a:solidFill>
                  <a:srgbClr val="FF0066"/>
                </a:solidFill>
                <a:cs typeface="Calibri"/>
              </a:rPr>
              <a:t>2</a:t>
            </a:r>
            <a:r>
              <a:rPr sz="2800" b="1" spc="-10" dirty="0">
                <a:solidFill>
                  <a:srgbClr val="FF0066"/>
                </a:solidFill>
                <a:cs typeface="Calibri"/>
              </a:rPr>
              <a:t>R</a:t>
            </a:r>
            <a:r>
              <a:rPr sz="2775" b="1" spc="-15" baseline="25525" dirty="0">
                <a:solidFill>
                  <a:srgbClr val="FF0066"/>
                </a:solidFill>
                <a:cs typeface="Calibri"/>
              </a:rPr>
              <a:t>2</a:t>
            </a:r>
            <a:r>
              <a:rPr sz="2800" b="1" spc="-10" dirty="0">
                <a:solidFill>
                  <a:srgbClr val="FF0066"/>
                </a:solidFill>
                <a:cs typeface="Calibri"/>
              </a:rPr>
              <a:t>)(Δ </a:t>
            </a:r>
            <a:r>
              <a:rPr sz="2800" b="1" spc="-5" dirty="0">
                <a:solidFill>
                  <a:srgbClr val="FF0066"/>
                </a:solidFill>
                <a:cs typeface="Calibri"/>
              </a:rPr>
              <a:t>R/R)[|ψ</a:t>
            </a:r>
            <a:r>
              <a:rPr sz="2775" b="1" spc="-7" baseline="-21021" dirty="0">
                <a:solidFill>
                  <a:srgbClr val="FF0066"/>
                </a:solidFill>
                <a:cs typeface="Calibri"/>
              </a:rPr>
              <a:t>s</a:t>
            </a:r>
            <a:r>
              <a:rPr sz="2800" b="1" spc="-5" dirty="0">
                <a:solidFill>
                  <a:srgbClr val="FF0066"/>
                </a:solidFill>
                <a:cs typeface="Calibri"/>
              </a:rPr>
              <a:t>(abs)|</a:t>
            </a:r>
            <a:r>
              <a:rPr sz="2775" b="1" spc="-7" baseline="25525" dirty="0">
                <a:solidFill>
                  <a:srgbClr val="FF0066"/>
                </a:solidFill>
                <a:cs typeface="Calibri"/>
              </a:rPr>
              <a:t>2</a:t>
            </a:r>
            <a:r>
              <a:rPr sz="2800" b="1" spc="-5" dirty="0">
                <a:solidFill>
                  <a:srgbClr val="FF0066"/>
                </a:solidFill>
                <a:cs typeface="Calibri"/>
              </a:rPr>
              <a:t>-|ψ</a:t>
            </a:r>
            <a:r>
              <a:rPr sz="2775" b="1" spc="-7" baseline="-21021" dirty="0">
                <a:solidFill>
                  <a:srgbClr val="FF0066"/>
                </a:solidFill>
                <a:cs typeface="Calibri"/>
              </a:rPr>
              <a:t>s</a:t>
            </a:r>
            <a:r>
              <a:rPr sz="2800" b="1" spc="-5" dirty="0">
                <a:solidFill>
                  <a:srgbClr val="FF0066"/>
                </a:solidFill>
                <a:cs typeface="Calibri"/>
              </a:rPr>
              <a:t>(source)|</a:t>
            </a:r>
            <a:r>
              <a:rPr sz="2775" b="1" spc="-7" baseline="25525" dirty="0">
                <a:solidFill>
                  <a:srgbClr val="FF0066"/>
                </a:solidFill>
                <a:cs typeface="Calibri"/>
              </a:rPr>
              <a:t>2</a:t>
            </a:r>
            <a:r>
              <a:rPr sz="2800" b="1" spc="-5" dirty="0">
                <a:solidFill>
                  <a:srgbClr val="FF0066"/>
                </a:solidFill>
                <a:cs typeface="Calibri"/>
              </a:rPr>
              <a:t>]  </a:t>
            </a:r>
            <a:r>
              <a:rPr sz="2800" b="1" spc="-15" dirty="0">
                <a:solidFill>
                  <a:srgbClr val="000066"/>
                </a:solidFill>
                <a:cs typeface="Calibri"/>
              </a:rPr>
              <a:t>where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0594" y="3659174"/>
            <a:ext cx="1356995" cy="224853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>
              <a:spcBef>
                <a:spcPts val="785"/>
              </a:spcBef>
            </a:pPr>
            <a:r>
              <a:rPr sz="2400" b="1" dirty="0">
                <a:solidFill>
                  <a:srgbClr val="000066"/>
                </a:solidFill>
                <a:cs typeface="Calibri"/>
              </a:rPr>
              <a:t>ε</a:t>
            </a:r>
            <a:r>
              <a:rPr sz="2400" b="1" baseline="-20833" dirty="0">
                <a:solidFill>
                  <a:srgbClr val="000066"/>
                </a:solidFill>
                <a:cs typeface="Calibri"/>
              </a:rPr>
              <a:t>0</a:t>
            </a:r>
            <a:endParaRPr sz="2400" baseline="-20833">
              <a:solidFill>
                <a:prstClr val="black"/>
              </a:solidFill>
              <a:cs typeface="Calibri"/>
            </a:endParaRPr>
          </a:p>
          <a:p>
            <a:pPr marL="12700">
              <a:spcBef>
                <a:spcPts val="680"/>
              </a:spcBef>
            </a:pPr>
            <a:r>
              <a:rPr sz="2400" b="1" dirty="0">
                <a:solidFill>
                  <a:srgbClr val="000066"/>
                </a:solidFill>
                <a:cs typeface="Calibri"/>
              </a:rPr>
              <a:t>Z</a:t>
            </a:r>
            <a:endParaRPr sz="2400">
              <a:solidFill>
                <a:prstClr val="black"/>
              </a:solidFill>
              <a:cs typeface="Calibri"/>
            </a:endParaRPr>
          </a:p>
          <a:p>
            <a:pPr marL="12700" marR="405765">
              <a:lnSpc>
                <a:spcPct val="120000"/>
              </a:lnSpc>
            </a:pPr>
            <a:r>
              <a:rPr sz="2400" b="1" dirty="0">
                <a:solidFill>
                  <a:srgbClr val="000066"/>
                </a:solidFill>
                <a:cs typeface="Calibri"/>
              </a:rPr>
              <a:t>e  ψ</a:t>
            </a:r>
            <a:r>
              <a:rPr sz="2400" b="1" spc="-15" baseline="-20833" dirty="0">
                <a:solidFill>
                  <a:srgbClr val="000066"/>
                </a:solidFill>
                <a:cs typeface="Calibri"/>
              </a:rPr>
              <a:t>s</a:t>
            </a:r>
            <a:r>
              <a:rPr sz="2400" b="1" dirty="0">
                <a:solidFill>
                  <a:srgbClr val="000066"/>
                </a:solidFill>
                <a:cs typeface="Calibri"/>
              </a:rPr>
              <a:t>(a</a:t>
            </a:r>
            <a:r>
              <a:rPr sz="2400" b="1" spc="-20" dirty="0">
                <a:solidFill>
                  <a:srgbClr val="000066"/>
                </a:solidFill>
                <a:cs typeface="Calibri"/>
              </a:rPr>
              <a:t>b</a:t>
            </a:r>
            <a:r>
              <a:rPr sz="2400" b="1" dirty="0">
                <a:solidFill>
                  <a:srgbClr val="000066"/>
                </a:solidFill>
                <a:cs typeface="Calibri"/>
              </a:rPr>
              <a:t>s)</a:t>
            </a:r>
            <a:endParaRPr sz="2400">
              <a:solidFill>
                <a:prstClr val="black"/>
              </a:solidFill>
              <a:cs typeface="Calibri"/>
            </a:endParaRPr>
          </a:p>
          <a:p>
            <a:pPr marL="12700">
              <a:spcBef>
                <a:spcPts val="580"/>
              </a:spcBef>
            </a:pPr>
            <a:r>
              <a:rPr sz="2400" b="1" spc="-10" dirty="0">
                <a:solidFill>
                  <a:srgbClr val="000066"/>
                </a:solidFill>
                <a:cs typeface="Calibri"/>
              </a:rPr>
              <a:t>ψ</a:t>
            </a:r>
            <a:r>
              <a:rPr sz="2400" b="1" spc="-15" baseline="-20833" dirty="0">
                <a:solidFill>
                  <a:srgbClr val="000066"/>
                </a:solidFill>
                <a:cs typeface="Calibri"/>
              </a:rPr>
              <a:t>s</a:t>
            </a:r>
            <a:r>
              <a:rPr sz="2400" b="1" spc="-10" dirty="0">
                <a:solidFill>
                  <a:srgbClr val="000066"/>
                </a:solidFill>
                <a:cs typeface="Calibri"/>
              </a:rPr>
              <a:t>(source)</a:t>
            </a:r>
            <a:endParaRPr sz="240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9775" y="3659174"/>
            <a:ext cx="4603115" cy="224853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>
              <a:spcBef>
                <a:spcPts val="785"/>
              </a:spcBef>
            </a:pPr>
            <a:r>
              <a:rPr sz="2400" b="1" dirty="0">
                <a:solidFill>
                  <a:srgbClr val="000066"/>
                </a:solidFill>
                <a:cs typeface="Calibri"/>
              </a:rPr>
              <a:t>– </a:t>
            </a:r>
            <a:r>
              <a:rPr sz="2400" b="1" spc="-10" dirty="0">
                <a:solidFill>
                  <a:srgbClr val="000066"/>
                </a:solidFill>
                <a:cs typeface="Calibri"/>
              </a:rPr>
              <a:t>Permittivity </a:t>
            </a:r>
            <a:r>
              <a:rPr sz="2400" b="1" dirty="0">
                <a:solidFill>
                  <a:srgbClr val="000066"/>
                </a:solidFill>
                <a:cs typeface="Calibri"/>
              </a:rPr>
              <a:t>of </a:t>
            </a:r>
            <a:r>
              <a:rPr sz="2400" b="1" spc="-10" dirty="0">
                <a:solidFill>
                  <a:srgbClr val="000066"/>
                </a:solidFill>
                <a:cs typeface="Calibri"/>
              </a:rPr>
              <a:t>free</a:t>
            </a:r>
            <a:r>
              <a:rPr sz="2400" b="1" spc="-55" dirty="0">
                <a:solidFill>
                  <a:srgbClr val="000066"/>
                </a:solidFill>
                <a:cs typeface="Calibri"/>
              </a:rPr>
              <a:t> </a:t>
            </a:r>
            <a:r>
              <a:rPr sz="2400" b="1" dirty="0">
                <a:solidFill>
                  <a:srgbClr val="000066"/>
                </a:solidFill>
                <a:cs typeface="Calibri"/>
              </a:rPr>
              <a:t>space</a:t>
            </a:r>
            <a:endParaRPr sz="2400">
              <a:solidFill>
                <a:prstClr val="black"/>
              </a:solidFill>
              <a:cs typeface="Calibri"/>
            </a:endParaRPr>
          </a:p>
          <a:p>
            <a:pPr marL="172720" indent="-160020">
              <a:spcBef>
                <a:spcPts val="680"/>
              </a:spcBef>
              <a:buFontTx/>
              <a:buChar char="-"/>
              <a:tabLst>
                <a:tab pos="172720" algn="l"/>
              </a:tabLst>
            </a:pPr>
            <a:r>
              <a:rPr sz="2400" b="1" spc="-10" dirty="0">
                <a:solidFill>
                  <a:srgbClr val="000066"/>
                </a:solidFill>
                <a:cs typeface="Calibri"/>
              </a:rPr>
              <a:t>atomic </a:t>
            </a:r>
            <a:r>
              <a:rPr sz="2400" b="1" spc="-5" dirty="0">
                <a:solidFill>
                  <a:srgbClr val="000066"/>
                </a:solidFill>
                <a:cs typeface="Calibri"/>
              </a:rPr>
              <a:t>number </a:t>
            </a:r>
            <a:r>
              <a:rPr sz="2400" b="1" dirty="0">
                <a:solidFill>
                  <a:srgbClr val="000066"/>
                </a:solidFill>
                <a:cs typeface="Calibri"/>
              </a:rPr>
              <a:t>of </a:t>
            </a:r>
            <a:r>
              <a:rPr sz="2400" b="1" spc="-5" dirty="0">
                <a:solidFill>
                  <a:srgbClr val="000066"/>
                </a:solidFill>
                <a:cs typeface="Calibri"/>
              </a:rPr>
              <a:t>the</a:t>
            </a:r>
            <a:r>
              <a:rPr sz="2400" b="1" spc="-25" dirty="0">
                <a:solidFill>
                  <a:srgbClr val="000066"/>
                </a:solidFill>
                <a:cs typeface="Calibri"/>
              </a:rPr>
              <a:t> </a:t>
            </a:r>
            <a:r>
              <a:rPr sz="2400" b="1" spc="-5" dirty="0">
                <a:solidFill>
                  <a:srgbClr val="000066"/>
                </a:solidFill>
                <a:cs typeface="Calibri"/>
              </a:rPr>
              <a:t>nucleus</a:t>
            </a:r>
            <a:endParaRPr sz="2400">
              <a:solidFill>
                <a:prstClr val="black"/>
              </a:solidFill>
              <a:cs typeface="Calibri"/>
            </a:endParaRPr>
          </a:p>
          <a:p>
            <a:pPr marL="172720" indent="-160020">
              <a:spcBef>
                <a:spcPts val="570"/>
              </a:spcBef>
              <a:buFontTx/>
              <a:buChar char="-"/>
              <a:tabLst>
                <a:tab pos="172720" algn="l"/>
              </a:tabLst>
            </a:pPr>
            <a:r>
              <a:rPr sz="2400" b="1" spc="-5" dirty="0">
                <a:solidFill>
                  <a:srgbClr val="000066"/>
                </a:solidFill>
                <a:cs typeface="Calibri"/>
              </a:rPr>
              <a:t>electronic</a:t>
            </a:r>
            <a:r>
              <a:rPr sz="2400" b="1" spc="-30" dirty="0">
                <a:solidFill>
                  <a:srgbClr val="000066"/>
                </a:solidFill>
                <a:cs typeface="Calibri"/>
              </a:rPr>
              <a:t> </a:t>
            </a:r>
            <a:r>
              <a:rPr sz="2400" b="1" spc="-15" dirty="0">
                <a:solidFill>
                  <a:srgbClr val="000066"/>
                </a:solidFill>
                <a:cs typeface="Calibri"/>
              </a:rPr>
              <a:t>charge</a:t>
            </a:r>
            <a:endParaRPr sz="2400">
              <a:solidFill>
                <a:prstClr val="black"/>
              </a:solidFill>
              <a:cs typeface="Calibri"/>
            </a:endParaRPr>
          </a:p>
          <a:p>
            <a:pPr marL="172720" indent="-160020">
              <a:spcBef>
                <a:spcPts val="570"/>
              </a:spcBef>
              <a:buFontTx/>
              <a:buChar char="-"/>
              <a:tabLst>
                <a:tab pos="172720" algn="l"/>
              </a:tabLst>
            </a:pPr>
            <a:r>
              <a:rPr sz="2400" b="1" dirty="0">
                <a:solidFill>
                  <a:srgbClr val="000066"/>
                </a:solidFill>
                <a:cs typeface="Calibri"/>
              </a:rPr>
              <a:t>s </a:t>
            </a:r>
            <a:r>
              <a:rPr sz="2400" b="1" spc="-5" dirty="0">
                <a:solidFill>
                  <a:srgbClr val="000066"/>
                </a:solidFill>
                <a:cs typeface="Calibri"/>
              </a:rPr>
              <a:t>orbital </a:t>
            </a:r>
            <a:r>
              <a:rPr sz="2400" b="1" spc="-25" dirty="0">
                <a:solidFill>
                  <a:srgbClr val="000066"/>
                </a:solidFill>
                <a:cs typeface="Calibri"/>
              </a:rPr>
              <a:t>wave </a:t>
            </a:r>
            <a:r>
              <a:rPr sz="2400" b="1" spc="-10" dirty="0">
                <a:solidFill>
                  <a:srgbClr val="000066"/>
                </a:solidFill>
                <a:cs typeface="Calibri"/>
              </a:rPr>
              <a:t>function </a:t>
            </a:r>
            <a:r>
              <a:rPr sz="2400" b="1" dirty="0">
                <a:solidFill>
                  <a:srgbClr val="000066"/>
                </a:solidFill>
                <a:cs typeface="Calibri"/>
              </a:rPr>
              <a:t>of</a:t>
            </a:r>
            <a:r>
              <a:rPr sz="2400" b="1" spc="-20" dirty="0">
                <a:solidFill>
                  <a:srgbClr val="000066"/>
                </a:solidFill>
                <a:cs typeface="Calibri"/>
              </a:rPr>
              <a:t> </a:t>
            </a:r>
            <a:r>
              <a:rPr sz="2400" b="1" spc="-5" dirty="0">
                <a:solidFill>
                  <a:srgbClr val="000066"/>
                </a:solidFill>
                <a:cs typeface="Calibri"/>
              </a:rPr>
              <a:t>absorber</a:t>
            </a:r>
            <a:endParaRPr sz="2400">
              <a:solidFill>
                <a:prstClr val="black"/>
              </a:solidFill>
              <a:cs typeface="Calibri"/>
            </a:endParaRPr>
          </a:p>
          <a:p>
            <a:pPr marL="172720" indent="-160020">
              <a:spcBef>
                <a:spcPts val="575"/>
              </a:spcBef>
              <a:buFontTx/>
              <a:buChar char="-"/>
              <a:tabLst>
                <a:tab pos="172720" algn="l"/>
              </a:tabLst>
            </a:pPr>
            <a:r>
              <a:rPr sz="2400" b="1" dirty="0">
                <a:solidFill>
                  <a:srgbClr val="000066"/>
                </a:solidFill>
                <a:cs typeface="Calibri"/>
              </a:rPr>
              <a:t>s </a:t>
            </a:r>
            <a:r>
              <a:rPr sz="2400" b="1" spc="-5" dirty="0">
                <a:solidFill>
                  <a:srgbClr val="000066"/>
                </a:solidFill>
                <a:cs typeface="Calibri"/>
              </a:rPr>
              <a:t>orbital </a:t>
            </a:r>
            <a:r>
              <a:rPr sz="2400" b="1" spc="-25" dirty="0">
                <a:solidFill>
                  <a:srgbClr val="000066"/>
                </a:solidFill>
                <a:cs typeface="Calibri"/>
              </a:rPr>
              <a:t>wave </a:t>
            </a:r>
            <a:r>
              <a:rPr sz="2400" b="1" spc="-10" dirty="0">
                <a:solidFill>
                  <a:srgbClr val="000066"/>
                </a:solidFill>
                <a:cs typeface="Calibri"/>
              </a:rPr>
              <a:t>function </a:t>
            </a:r>
            <a:r>
              <a:rPr sz="2400" b="1" dirty="0">
                <a:solidFill>
                  <a:srgbClr val="000066"/>
                </a:solidFill>
                <a:cs typeface="Calibri"/>
              </a:rPr>
              <a:t>of </a:t>
            </a:r>
            <a:r>
              <a:rPr sz="2400" b="1" spc="-10" dirty="0">
                <a:solidFill>
                  <a:srgbClr val="000066"/>
                </a:solidFill>
                <a:cs typeface="Calibri"/>
              </a:rPr>
              <a:t>source</a:t>
            </a:r>
            <a:endParaRPr sz="2400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847" y="379475"/>
            <a:ext cx="8532876" cy="6099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490" y="6568440"/>
            <a:ext cx="8986520" cy="137160"/>
          </a:xfrm>
          <a:custGeom>
            <a:avLst/>
            <a:gdLst/>
            <a:ahLst/>
            <a:cxnLst/>
            <a:rect l="l" t="t" r="r" b="b"/>
            <a:pathLst>
              <a:path w="8986520" h="137159">
                <a:moveTo>
                  <a:pt x="0" y="137159"/>
                </a:moveTo>
                <a:lnTo>
                  <a:pt x="8986309" y="137159"/>
                </a:lnTo>
                <a:lnTo>
                  <a:pt x="8986309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490" y="289559"/>
            <a:ext cx="137795" cy="6278880"/>
          </a:xfrm>
          <a:custGeom>
            <a:avLst/>
            <a:gdLst/>
            <a:ahLst/>
            <a:cxnLst/>
            <a:rect l="l" t="t" r="r" b="b"/>
            <a:pathLst>
              <a:path w="137795" h="6278880">
                <a:moveTo>
                  <a:pt x="0" y="6278880"/>
                </a:moveTo>
                <a:lnTo>
                  <a:pt x="137165" y="6278880"/>
                </a:lnTo>
                <a:lnTo>
                  <a:pt x="137165" y="0"/>
                </a:lnTo>
                <a:lnTo>
                  <a:pt x="0" y="0"/>
                </a:lnTo>
                <a:lnTo>
                  <a:pt x="0" y="6278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490" y="152400"/>
            <a:ext cx="8986520" cy="137160"/>
          </a:xfrm>
          <a:custGeom>
            <a:avLst/>
            <a:gdLst/>
            <a:ahLst/>
            <a:cxnLst/>
            <a:rect l="l" t="t" r="r" b="b"/>
            <a:pathLst>
              <a:path w="8986520" h="137160">
                <a:moveTo>
                  <a:pt x="0" y="137159"/>
                </a:moveTo>
                <a:lnTo>
                  <a:pt x="8986309" y="137159"/>
                </a:lnTo>
                <a:lnTo>
                  <a:pt x="8986309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30640" y="289559"/>
            <a:ext cx="137160" cy="6278880"/>
          </a:xfrm>
          <a:custGeom>
            <a:avLst/>
            <a:gdLst/>
            <a:ahLst/>
            <a:cxnLst/>
            <a:rect l="l" t="t" r="r" b="b"/>
            <a:pathLst>
              <a:path w="137159" h="6278880">
                <a:moveTo>
                  <a:pt x="137159" y="0"/>
                </a:moveTo>
                <a:lnTo>
                  <a:pt x="0" y="0"/>
                </a:lnTo>
                <a:lnTo>
                  <a:pt x="0" y="6278880"/>
                </a:lnTo>
                <a:lnTo>
                  <a:pt x="137159" y="6278880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4375" y="6499859"/>
            <a:ext cx="8620760" cy="0"/>
          </a:xfrm>
          <a:custGeom>
            <a:avLst/>
            <a:gdLst/>
            <a:ahLst/>
            <a:cxnLst/>
            <a:rect l="l" t="t" r="r" b="b"/>
            <a:pathLst>
              <a:path w="8620760">
                <a:moveTo>
                  <a:pt x="0" y="0"/>
                </a:moveTo>
                <a:lnTo>
                  <a:pt x="8620544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7235" y="381000"/>
            <a:ext cx="0" cy="6096000"/>
          </a:xfrm>
          <a:custGeom>
            <a:avLst/>
            <a:gdLst/>
            <a:ahLst/>
            <a:cxnLst/>
            <a:rect l="l" t="t" r="r" b="b"/>
            <a:pathLst>
              <a:path h="6096000">
                <a:moveTo>
                  <a:pt x="0" y="0"/>
                </a:moveTo>
                <a:lnTo>
                  <a:pt x="0" y="609600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4375" y="358140"/>
            <a:ext cx="8620760" cy="0"/>
          </a:xfrm>
          <a:custGeom>
            <a:avLst/>
            <a:gdLst/>
            <a:ahLst/>
            <a:cxnLst/>
            <a:rect l="l" t="t" r="r" b="b"/>
            <a:pathLst>
              <a:path w="8620760">
                <a:moveTo>
                  <a:pt x="0" y="0"/>
                </a:moveTo>
                <a:lnTo>
                  <a:pt x="8620544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62059" y="381000"/>
            <a:ext cx="0" cy="6096000"/>
          </a:xfrm>
          <a:custGeom>
            <a:avLst/>
            <a:gdLst/>
            <a:ahLst/>
            <a:cxnLst/>
            <a:rect l="l" t="t" r="r" b="b"/>
            <a:pathLst>
              <a:path h="6096000">
                <a:moveTo>
                  <a:pt x="0" y="0"/>
                </a:moveTo>
                <a:lnTo>
                  <a:pt x="0" y="609600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5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066800"/>
            <a:ext cx="8075930" cy="461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dirty="0">
                <a:solidFill>
                  <a:prstClr val="black"/>
                </a:solidFill>
                <a:cs typeface="Calibri"/>
              </a:rPr>
              <a:t>Since s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electron 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wave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functions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have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their 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maxima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at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nucleus, s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electron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density 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affects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isomer shift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to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great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extent.</a:t>
            </a:r>
            <a:endParaRPr sz="3200" dirty="0">
              <a:solidFill>
                <a:prstClr val="black"/>
              </a:solidFill>
              <a:cs typeface="Calibri"/>
            </a:endParaRPr>
          </a:p>
          <a:p>
            <a:pPr marL="355600" marR="6985" indent="-342900" algn="just"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dirty="0">
                <a:solidFill>
                  <a:prstClr val="black"/>
                </a:solidFill>
                <a:cs typeface="Calibri"/>
              </a:rPr>
              <a:t>But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changes</a:t>
            </a:r>
            <a:r>
              <a:rPr sz="3200" b="1" spc="68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in p &amp; d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orbital occupancies 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affect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electron through screening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hence 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have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 smaller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effect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on isomer</a:t>
            </a:r>
            <a:r>
              <a:rPr sz="3200" b="1" spc="-5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shift.</a:t>
            </a:r>
            <a:endParaRPr sz="3200" dirty="0">
              <a:solidFill>
                <a:prstClr val="black"/>
              </a:solidFill>
              <a:cs typeface="Calibri"/>
            </a:endParaRPr>
          </a:p>
          <a:p>
            <a:pPr marL="355600" marR="7620" indent="-342900" algn="just"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When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ΔR/R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is positive the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isomer shift is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also  positive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and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negative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ΔR/R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reflected</a:t>
            </a:r>
            <a:r>
              <a:rPr sz="3200" b="1" spc="68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as  negative</a:t>
            </a:r>
            <a:r>
              <a:rPr sz="3200" b="1" spc="-5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shift</a:t>
            </a:r>
            <a:endParaRPr sz="3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4222" y="530174"/>
            <a:ext cx="752538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Chemical </a:t>
            </a:r>
            <a:r>
              <a:rPr sz="3600" dirty="0">
                <a:solidFill>
                  <a:srgbClr val="FF0000"/>
                </a:solidFill>
              </a:rPr>
              <a:t>shift </a:t>
            </a:r>
            <a:r>
              <a:rPr sz="3600" spc="-10" dirty="0">
                <a:solidFill>
                  <a:srgbClr val="FF0000"/>
                </a:solidFill>
              </a:rPr>
              <a:t>values </a:t>
            </a:r>
            <a:r>
              <a:rPr sz="3600" spc="-20" dirty="0">
                <a:solidFill>
                  <a:srgbClr val="FF0000"/>
                </a:solidFill>
              </a:rPr>
              <a:t>for Fe</a:t>
            </a:r>
            <a:r>
              <a:rPr sz="3600" spc="-10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compounds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1607566"/>
            <a:ext cx="8226425" cy="422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187450" algn="l"/>
                <a:tab pos="2797175" algn="l"/>
                <a:tab pos="3995420" algn="l"/>
                <a:tab pos="5606415" algn="l"/>
                <a:tab pos="6475095" algn="l"/>
                <a:tab pos="7724775" algn="l"/>
              </a:tabLst>
            </a:pPr>
            <a:r>
              <a:rPr sz="3200" b="1" spc="-45" dirty="0">
                <a:solidFill>
                  <a:prstClr val="black"/>
                </a:solidFill>
                <a:cs typeface="Calibri"/>
              </a:rPr>
              <a:t>F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e	is</a:t>
            </a:r>
            <a:r>
              <a:rPr sz="3200" b="1" spc="5" dirty="0">
                <a:solidFill>
                  <a:prstClr val="black"/>
                </a:solidFill>
                <a:cs typeface="Calibri"/>
              </a:rPr>
              <a:t>o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me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r	shift	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c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not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b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e	used	</a:t>
            </a:r>
            <a:r>
              <a:rPr sz="3200" b="1" spc="-55" dirty="0">
                <a:solidFill>
                  <a:prstClr val="black"/>
                </a:solidFill>
                <a:cs typeface="Calibri"/>
              </a:rPr>
              <a:t>f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or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/>
            <a:r>
              <a:rPr sz="3200" b="1" spc="-10" dirty="0">
                <a:solidFill>
                  <a:prstClr val="black"/>
                </a:solidFill>
                <a:cs typeface="Calibri"/>
              </a:rPr>
              <a:t>determining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O.S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Fe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in a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molecule.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marR="508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3809365" algn="l"/>
              </a:tabLst>
            </a:pPr>
            <a:r>
              <a:rPr sz="3200" b="1" spc="-25" dirty="0">
                <a:solidFill>
                  <a:prstClr val="black"/>
                </a:solidFill>
                <a:cs typeface="Calibri"/>
              </a:rPr>
              <a:t>Fe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O.S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from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0 </a:t>
            </a:r>
            <a:r>
              <a:rPr sz="3200" b="1" spc="5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to</a:t>
            </a:r>
            <a:r>
              <a:rPr sz="3200" b="1" spc="18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4,	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often differ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in unit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charge  </a:t>
            </a:r>
            <a:r>
              <a:rPr sz="3200" b="1" spc="-40" dirty="0">
                <a:solidFill>
                  <a:prstClr val="black"/>
                </a:solidFill>
                <a:cs typeface="Calibri"/>
              </a:rPr>
              <a:t>only.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1125220" algn="l"/>
                <a:tab pos="2832100" algn="l"/>
                <a:tab pos="4406900" algn="l"/>
                <a:tab pos="5097145" algn="l"/>
                <a:tab pos="6061710" algn="l"/>
                <a:tab pos="6426200" algn="l"/>
                <a:tab pos="7799705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Th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e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elect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	i</a:t>
            </a:r>
            <a:r>
              <a:rPr sz="3200" b="1" spc="-65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v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ol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v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d	a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e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</a:t>
            </a:r>
            <a:r>
              <a:rPr sz="3200" b="1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om	d	orbi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t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al.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So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/>
            <a:r>
              <a:rPr sz="3200" b="1" spc="-20" dirty="0">
                <a:solidFill>
                  <a:prstClr val="black"/>
                </a:solidFill>
                <a:cs typeface="Calibri"/>
              </a:rPr>
              <a:t>effect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on the s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electrons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smaller.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  <a:tab pos="1885314" algn="l"/>
                <a:tab pos="2847340" algn="l"/>
                <a:tab pos="5240655" algn="l"/>
                <a:tab pos="6947534" algn="l"/>
                <a:tab pos="7648575" algn="l"/>
              </a:tabLst>
            </a:pPr>
            <a:r>
              <a:rPr sz="3200" b="1" spc="-180" dirty="0">
                <a:solidFill>
                  <a:prstClr val="black"/>
                </a:solidFill>
                <a:cs typeface="Calibri"/>
              </a:rPr>
              <a:t>V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</a:t>
            </a:r>
            <a:r>
              <a:rPr sz="3200" b="1" spc="5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y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g	spin	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s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t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at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es(wh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i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c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h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depend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	on	t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h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e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/>
            <a:r>
              <a:rPr sz="3200" b="1" spc="-10" dirty="0">
                <a:solidFill>
                  <a:prstClr val="black"/>
                </a:solidFill>
                <a:cs typeface="Calibri"/>
              </a:rPr>
              <a:t>ligands present)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also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affect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shift</a:t>
            </a:r>
            <a:r>
              <a:rPr sz="3200" b="1" spc="-7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value.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9670" y="461594"/>
            <a:ext cx="721423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0000"/>
                </a:solidFill>
              </a:rPr>
              <a:t>Electric </a:t>
            </a:r>
            <a:r>
              <a:rPr spc="-5" dirty="0">
                <a:solidFill>
                  <a:srgbClr val="FF0000"/>
                </a:solidFill>
              </a:rPr>
              <a:t>Quadruple</a:t>
            </a:r>
            <a:r>
              <a:rPr spc="-60" dirty="0">
                <a:solidFill>
                  <a:srgbClr val="FF0000"/>
                </a:solidFill>
              </a:rPr>
              <a:t> </a:t>
            </a:r>
            <a:r>
              <a:rPr spc="-15" dirty="0">
                <a:solidFill>
                  <a:srgbClr val="FF0000"/>
                </a:solidFill>
              </a:rPr>
              <a:t>Interactions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10613"/>
            <a:ext cx="18637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  <a:tab pos="1572895" algn="l"/>
              </a:tabLst>
            </a:pPr>
            <a:r>
              <a:rPr sz="2800" b="1" spc="-5" dirty="0">
                <a:solidFill>
                  <a:prstClr val="black"/>
                </a:solidFill>
                <a:cs typeface="Calibri"/>
              </a:rPr>
              <a:t>Nuclei	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in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5222" y="1610613"/>
            <a:ext cx="5941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172210" algn="l"/>
                <a:tab pos="2127885" algn="l"/>
                <a:tab pos="2785110" algn="l"/>
                <a:tab pos="4190365" algn="l"/>
              </a:tabLst>
            </a:pPr>
            <a:r>
              <a:rPr sz="2800" b="1" spc="-45" dirty="0">
                <a:solidFill>
                  <a:prstClr val="black"/>
                </a:solidFill>
                <a:cs typeface="Calibri"/>
              </a:rPr>
              <a:t>s</a:t>
            </a:r>
            <a:r>
              <a:rPr sz="2800" b="1" spc="-30" dirty="0">
                <a:solidFill>
                  <a:prstClr val="black"/>
                </a:solidFill>
                <a:cs typeface="Calibri"/>
              </a:rPr>
              <a:t>tat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s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	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wit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h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	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n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	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ang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u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lar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	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mo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m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2800" b="1" spc="-35" dirty="0">
                <a:solidFill>
                  <a:prstClr val="black"/>
                </a:solidFill>
                <a:cs typeface="Calibri"/>
              </a:rPr>
              <a:t>n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tum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037410"/>
            <a:ext cx="8072120" cy="40373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algn="just">
              <a:spcBef>
                <a:spcPts val="95"/>
              </a:spcBef>
            </a:pPr>
            <a:r>
              <a:rPr sz="2800" b="1" spc="-10" dirty="0">
                <a:solidFill>
                  <a:prstClr val="black"/>
                </a:solidFill>
                <a:cs typeface="Calibri"/>
              </a:rPr>
              <a:t>quantum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number I&gt;1/2 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have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a non-spherical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charge 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distribution. This produces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a nuclear quadruple 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moment.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355600" marR="5715" indent="-342900" algn="just">
              <a:spcBef>
                <a:spcPts val="665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prstClr val="black"/>
                </a:solidFill>
                <a:cs typeface="Calibri"/>
              </a:rPr>
              <a:t>In the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presence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of an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asymmetrical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electric field 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(produced by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an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asymmetric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electronic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charge 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distribution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or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ligand arrangement)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this splits the  nuclear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energy</a:t>
            </a:r>
            <a:r>
              <a:rPr sz="2800" b="1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levels.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355600" indent="-342900"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prstClr val="black"/>
                </a:solidFill>
                <a:cs typeface="Calibri"/>
              </a:rPr>
              <a:t>The</a:t>
            </a:r>
            <a:r>
              <a:rPr sz="2800" b="1" spc="3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charge</a:t>
            </a:r>
            <a:r>
              <a:rPr sz="2800" b="1" spc="3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distribution</a:t>
            </a:r>
            <a:r>
              <a:rPr sz="2800" b="1" spc="34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is</a:t>
            </a:r>
            <a:r>
              <a:rPr sz="2800" b="1" spc="3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characterized</a:t>
            </a:r>
            <a:r>
              <a:rPr sz="2800" b="1" spc="35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by</a:t>
            </a:r>
            <a:r>
              <a:rPr sz="2800" b="1" spc="3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a</a:t>
            </a:r>
            <a:r>
              <a:rPr sz="2800" b="1" spc="3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single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355600" algn="just"/>
            <a:r>
              <a:rPr sz="2800" b="1" spc="-10" dirty="0">
                <a:solidFill>
                  <a:prstClr val="black"/>
                </a:solidFill>
                <a:cs typeface="Calibri"/>
              </a:rPr>
              <a:t>quantity 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called the Electric Field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Gradient</a:t>
            </a:r>
            <a:r>
              <a:rPr sz="2800" b="1" spc="14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(EFG).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>
          <a:xfrm>
            <a:off x="8414257" y="6464909"/>
            <a:ext cx="348743" cy="164491"/>
          </a:xfrm>
        </p:spPr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07566"/>
            <a:ext cx="7912734" cy="461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4900930" algn="l"/>
              </a:tabLst>
            </a:pPr>
            <a:r>
              <a:rPr sz="3200" b="1" dirty="0">
                <a:solidFill>
                  <a:prstClr val="black"/>
                </a:solidFill>
                <a:cs typeface="Calibri"/>
              </a:rPr>
              <a:t>In the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case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an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isotope with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 I=3/2 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excited 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state,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such as </a:t>
            </a:r>
            <a:r>
              <a:rPr sz="3150" b="1" spc="-7" baseline="25132" dirty="0">
                <a:solidFill>
                  <a:prstClr val="black"/>
                </a:solidFill>
                <a:cs typeface="Calibri"/>
              </a:rPr>
              <a:t>57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or </a:t>
            </a:r>
            <a:r>
              <a:rPr sz="3150" b="1" baseline="25132" dirty="0">
                <a:solidFill>
                  <a:prstClr val="black"/>
                </a:solidFill>
                <a:cs typeface="Calibri"/>
              </a:rPr>
              <a:t>119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Sn, the 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excited state 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 split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into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two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sub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 states	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m</a:t>
            </a:r>
            <a:r>
              <a:rPr sz="3150" b="1" baseline="-21164" dirty="0">
                <a:solidFill>
                  <a:prstClr val="black"/>
                </a:solidFill>
                <a:cs typeface="Calibri"/>
              </a:rPr>
              <a:t>I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=±1/2 and  m</a:t>
            </a:r>
            <a:r>
              <a:rPr sz="3150" b="1" baseline="-21164" dirty="0">
                <a:solidFill>
                  <a:prstClr val="black"/>
                </a:solidFill>
                <a:cs typeface="Calibri"/>
              </a:rPr>
              <a:t>I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=±3/2.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  <a:tab pos="1217930" algn="l"/>
                <a:tab pos="254254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This	gives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	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two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line spectrum or</a:t>
            </a:r>
            <a:r>
              <a:rPr sz="3200" b="1" spc="-7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'doublet'.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marR="265430" indent="-342900" algn="just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The magnitude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splitting,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Delta,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related  to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nuclear quadrupole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moment, </a:t>
            </a:r>
            <a:r>
              <a:rPr sz="3200" b="1" spc="60" dirty="0">
                <a:solidFill>
                  <a:prstClr val="black"/>
                </a:solidFill>
                <a:cs typeface="Calibri"/>
              </a:rPr>
              <a:t>Q,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and  the principle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component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the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EFG, 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V</a:t>
            </a:r>
            <a:r>
              <a:rPr sz="3150" b="1" spc="-44" baseline="-21164" dirty="0">
                <a:solidFill>
                  <a:prstClr val="black"/>
                </a:solidFill>
                <a:cs typeface="Calibri"/>
              </a:rPr>
              <a:t>zz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,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by 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relation</a:t>
            </a:r>
            <a:r>
              <a:rPr sz="3200" b="1" spc="-5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20" dirty="0">
                <a:solidFill>
                  <a:srgbClr val="0000FF"/>
                </a:solidFill>
                <a:cs typeface="Calibri"/>
              </a:rPr>
              <a:t>Δ=eQV</a:t>
            </a:r>
            <a:r>
              <a:rPr sz="3150" b="1" spc="-30" baseline="-21164" dirty="0">
                <a:solidFill>
                  <a:srgbClr val="0000FF"/>
                </a:solidFill>
                <a:cs typeface="Calibri"/>
              </a:rPr>
              <a:t>zz</a:t>
            </a:r>
            <a:r>
              <a:rPr sz="3200" b="1" spc="-20" dirty="0">
                <a:solidFill>
                  <a:srgbClr val="0000FF"/>
                </a:solidFill>
                <a:cs typeface="Calibri"/>
              </a:rPr>
              <a:t>/2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3229" y="496646"/>
            <a:ext cx="78562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6F2F9F"/>
                </a:solidFill>
              </a:rPr>
              <a:t>Quadruple Splitting </a:t>
            </a:r>
            <a:r>
              <a:rPr sz="4000" spc="-25" dirty="0">
                <a:solidFill>
                  <a:srgbClr val="6F2F9F"/>
                </a:solidFill>
              </a:rPr>
              <a:t>for </a:t>
            </a:r>
            <a:r>
              <a:rPr sz="3975" spc="-22" baseline="25157" dirty="0">
                <a:solidFill>
                  <a:srgbClr val="6F2F9F"/>
                </a:solidFill>
              </a:rPr>
              <a:t>57</a:t>
            </a:r>
            <a:r>
              <a:rPr sz="4000" spc="-15" dirty="0">
                <a:solidFill>
                  <a:srgbClr val="6F2F9F"/>
                </a:solidFill>
              </a:rPr>
              <a:t>Fe </a:t>
            </a:r>
            <a:r>
              <a:rPr sz="4000" spc="-10" dirty="0">
                <a:solidFill>
                  <a:srgbClr val="6F2F9F"/>
                </a:solidFill>
              </a:rPr>
              <a:t>and</a:t>
            </a:r>
            <a:r>
              <a:rPr sz="4000" spc="100" dirty="0">
                <a:solidFill>
                  <a:srgbClr val="6F2F9F"/>
                </a:solidFill>
              </a:rPr>
              <a:t> </a:t>
            </a:r>
            <a:r>
              <a:rPr sz="3975" baseline="25157" dirty="0">
                <a:solidFill>
                  <a:srgbClr val="6F2F9F"/>
                </a:solidFill>
              </a:rPr>
              <a:t>119</a:t>
            </a:r>
            <a:r>
              <a:rPr sz="4000" dirty="0">
                <a:solidFill>
                  <a:srgbClr val="6F2F9F"/>
                </a:solidFill>
              </a:rPr>
              <a:t>Sn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78991" y="1383791"/>
            <a:ext cx="7345680" cy="5212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3000" y="1447800"/>
            <a:ext cx="7162800" cy="502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23950" y="1428750"/>
            <a:ext cx="7200900" cy="5067300"/>
          </a:xfrm>
          <a:custGeom>
            <a:avLst/>
            <a:gdLst/>
            <a:ahLst/>
            <a:cxnLst/>
            <a:rect l="l" t="t" r="r" b="b"/>
            <a:pathLst>
              <a:path w="7200900" h="5067300">
                <a:moveTo>
                  <a:pt x="0" y="5067300"/>
                </a:moveTo>
                <a:lnTo>
                  <a:pt x="7200900" y="5067300"/>
                </a:lnTo>
                <a:lnTo>
                  <a:pt x="7200900" y="0"/>
                </a:lnTo>
                <a:lnTo>
                  <a:pt x="0" y="0"/>
                </a:lnTo>
                <a:lnTo>
                  <a:pt x="0" y="50673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8414257" y="6464909"/>
            <a:ext cx="50114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179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120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600075"/>
            <a:ext cx="56007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545591"/>
            <a:ext cx="8031480" cy="5974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27631" y="800100"/>
            <a:ext cx="6019800" cy="541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6750" y="590550"/>
            <a:ext cx="7886700" cy="5829300"/>
          </a:xfrm>
          <a:custGeom>
            <a:avLst/>
            <a:gdLst/>
            <a:ahLst/>
            <a:cxnLst/>
            <a:rect l="l" t="t" r="r" b="b"/>
            <a:pathLst>
              <a:path w="7886700" h="5829300">
                <a:moveTo>
                  <a:pt x="0" y="5829300"/>
                </a:moveTo>
                <a:lnTo>
                  <a:pt x="7886700" y="5829300"/>
                </a:lnTo>
                <a:lnTo>
                  <a:pt x="7886700" y="0"/>
                </a:lnTo>
                <a:lnTo>
                  <a:pt x="0" y="0"/>
                </a:lnTo>
                <a:lnTo>
                  <a:pt x="0" y="58293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3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3125" y="496646"/>
            <a:ext cx="80035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FF0000"/>
                </a:solidFill>
              </a:rPr>
              <a:t>Informations </a:t>
            </a:r>
            <a:r>
              <a:rPr sz="4000" spc="-20" dirty="0">
                <a:solidFill>
                  <a:srgbClr val="FF0000"/>
                </a:solidFill>
              </a:rPr>
              <a:t>from </a:t>
            </a:r>
            <a:r>
              <a:rPr sz="4000" spc="-5" dirty="0">
                <a:solidFill>
                  <a:srgbClr val="FF0000"/>
                </a:solidFill>
              </a:rPr>
              <a:t>quadruple</a:t>
            </a:r>
            <a:r>
              <a:rPr sz="4000" spc="85" dirty="0">
                <a:solidFill>
                  <a:srgbClr val="FF0000"/>
                </a:solidFill>
              </a:rPr>
              <a:t> </a:t>
            </a:r>
            <a:r>
              <a:rPr sz="4000" spc="-10" dirty="0">
                <a:solidFill>
                  <a:srgbClr val="FF0000"/>
                </a:solidFill>
              </a:rPr>
              <a:t>splitting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35940" y="1378966"/>
            <a:ext cx="8074659" cy="3636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10" dirty="0">
                <a:solidFill>
                  <a:prstClr val="black"/>
                </a:solidFill>
                <a:cs typeface="Calibri"/>
              </a:rPr>
              <a:t>Appearance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quadruple splitting shows</a:t>
            </a:r>
            <a:r>
              <a:rPr sz="3200" b="1" spc="41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/>
            <a:r>
              <a:rPr sz="3200" b="1" spc="-10" dirty="0">
                <a:solidFill>
                  <a:prstClr val="black"/>
                </a:solidFill>
                <a:cs typeface="Calibri"/>
              </a:rPr>
              <a:t>presence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200" b="1" i="1" spc="-15" dirty="0">
                <a:solidFill>
                  <a:srgbClr val="FF0066"/>
                </a:solidFill>
                <a:cs typeface="Calibri"/>
              </a:rPr>
              <a:t>efg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at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nucleus.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marR="5080" indent="-342900" algn="just">
              <a:spcBef>
                <a:spcPts val="7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30" dirty="0">
                <a:solidFill>
                  <a:srgbClr val="FF0066"/>
                </a:solidFill>
                <a:cs typeface="Calibri"/>
              </a:rPr>
              <a:t>efg 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may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be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created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by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ligand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field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or 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by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electron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distribution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aroung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 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nucleus.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55600" marR="7620" indent="-342900" algn="just"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Single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crystal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or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application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of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magnetic field  gives more</a:t>
            </a:r>
            <a:r>
              <a:rPr sz="3200" b="1" spc="-4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information.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0963" y="5086045"/>
            <a:ext cx="496824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4805">
              <a:spcBef>
                <a:spcPts val="105"/>
              </a:spcBef>
              <a:tabLst>
                <a:tab pos="1449705" algn="l"/>
                <a:tab pos="35560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wit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h	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s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y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mm</a:t>
            </a:r>
            <a:r>
              <a:rPr sz="3200" b="1" spc="-40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tric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elect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on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12700">
              <a:tabLst>
                <a:tab pos="589915" algn="l"/>
                <a:tab pos="1271270" algn="l"/>
                <a:tab pos="1953895" algn="l"/>
                <a:tab pos="3072765" algn="l"/>
                <a:tab pos="3850640" algn="l"/>
                <a:tab pos="4376420" algn="l"/>
              </a:tabLst>
            </a:pPr>
            <a:r>
              <a:rPr sz="3200" b="1" spc="-10" dirty="0">
                <a:solidFill>
                  <a:prstClr val="black"/>
                </a:solidFill>
                <a:cs typeface="Calibri"/>
              </a:rPr>
              <a:t>i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n	an	O</a:t>
            </a:r>
            <a:r>
              <a:rPr sz="3150" b="1" spc="15" baseline="-21164" dirty="0">
                <a:solidFill>
                  <a:prstClr val="black"/>
                </a:solidFill>
                <a:cs typeface="Calibri"/>
              </a:rPr>
              <a:t>h</a:t>
            </a:r>
            <a:r>
              <a:rPr sz="3150" b="1" baseline="-21164" dirty="0">
                <a:solidFill>
                  <a:prstClr val="black"/>
                </a:solidFill>
                <a:cs typeface="Calibri"/>
              </a:rPr>
              <a:t>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field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,	</a:t>
            </a:r>
            <a:r>
              <a:rPr sz="3200" b="1" spc="-35" dirty="0">
                <a:solidFill>
                  <a:srgbClr val="FF0066"/>
                </a:solidFill>
                <a:cs typeface="Calibri"/>
              </a:rPr>
              <a:t>e</a:t>
            </a:r>
            <a:r>
              <a:rPr sz="3200" b="1" spc="-70" dirty="0">
                <a:solidFill>
                  <a:srgbClr val="FF0066"/>
                </a:solidFill>
                <a:cs typeface="Calibri"/>
              </a:rPr>
              <a:t>f</a:t>
            </a:r>
            <a:r>
              <a:rPr sz="3200" b="1" dirty="0">
                <a:solidFill>
                  <a:srgbClr val="FF0066"/>
                </a:solidFill>
                <a:cs typeface="Calibri"/>
              </a:rPr>
              <a:t>g	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	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ot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5086045"/>
            <a:ext cx="286829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If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nucleus  distribution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 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expected.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0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d1 to d10 spin syste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381000"/>
            <a:ext cx="1905000" cy="2438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9999" y="375684"/>
            <a:ext cx="1509823" cy="2438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9500" y="3810000"/>
            <a:ext cx="1905000" cy="2438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19999" y="3810000"/>
            <a:ext cx="1536406" cy="2438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3143250"/>
            <a:ext cx="3785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Octahedral high spin</a:t>
            </a:r>
            <a:endParaRPr lang="en-US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68601" y="-1506"/>
            <a:ext cx="5714474" cy="6972437"/>
            <a:chOff x="3468601" y="-1506"/>
            <a:chExt cx="5714474" cy="6972437"/>
          </a:xfrm>
        </p:grpSpPr>
        <p:sp>
          <p:nvSpPr>
            <p:cNvPr id="4" name="TextBox 3"/>
            <p:cNvSpPr txBox="1"/>
            <p:nvPr/>
          </p:nvSpPr>
          <p:spPr>
            <a:xfrm>
              <a:off x="3468601" y="-1506"/>
              <a:ext cx="2282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Symmetric-No </a:t>
              </a:r>
              <a:r>
                <a:rPr lang="en-US" b="1" dirty="0" err="1" smtClean="0">
                  <a:solidFill>
                    <a:srgbClr val="FF0000"/>
                  </a:solidFill>
                  <a:latin typeface="Comic Sans MS" pitchFamily="66" charset="0"/>
                </a:rPr>
                <a:t>efg</a:t>
              </a:r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00078" y="11668"/>
              <a:ext cx="2282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Symmetric-No </a:t>
              </a:r>
              <a:r>
                <a:rPr lang="en-US" b="1" dirty="0" err="1">
                  <a:solidFill>
                    <a:srgbClr val="FF0000"/>
                  </a:solidFill>
                  <a:latin typeface="Comic Sans MS" pitchFamily="66" charset="0"/>
                </a:rPr>
                <a:t>efg</a:t>
              </a:r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27862" y="6324600"/>
              <a:ext cx="2282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Symmetric-No </a:t>
              </a:r>
              <a:r>
                <a:rPr lang="en-US" b="1" dirty="0" err="1">
                  <a:solidFill>
                    <a:srgbClr val="FF0000"/>
                  </a:solidFill>
                  <a:latin typeface="Comic Sans MS" pitchFamily="66" charset="0"/>
                </a:rPr>
                <a:t>efg</a:t>
              </a:r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9205" y="6324600"/>
              <a:ext cx="2282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Symmetric-No </a:t>
              </a:r>
              <a:r>
                <a:rPr lang="en-US" b="1" dirty="0" err="1">
                  <a:solidFill>
                    <a:srgbClr val="FF0000"/>
                  </a:solidFill>
                  <a:latin typeface="Comic Sans MS" pitchFamily="66" charset="0"/>
                </a:rPr>
                <a:t>efg</a:t>
              </a:r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43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iles.mtstatic.com/site_4334/870/0?Expires=1516978092&amp;Signature=Jxm5be26zsVRVU1dOe-cEiZv0FvXixzKrZb5yOc~fgtsW5R1~Mnw8m~Mnhhr4AwaNgr~qkZxNo5sHFvMDy0-7mVo8CmBmz2sqzuxt~wm7Y2WgQeRjLZYHJVBr~Qlar-1GDnnpoEUeQSSpdHb-cS4L3Gt0xOiTzCnOfH-7goEDQj~GX2-pCKtEHkDGsT-oYo3-2J-cxprgX7ZvZlJOdx6wmguXkWfjABbWzuugcIqpouGoBfTnsOIiwdO1f32XhcVmrF3Foy2S5re4dNan5JmYm2eYqfFPWn30pRr4-8FOC1wZMI1ElWl5NiFaGITNomUe~B5Mnidvr1Sgewmziu~0w__&amp;Key-Pair-Id=APKAJ3E6BM64FEIPDEU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6200" y="375684"/>
            <a:ext cx="9053622" cy="5872716"/>
            <a:chOff x="76200" y="375684"/>
            <a:chExt cx="9053622" cy="5872716"/>
          </a:xfrm>
        </p:grpSpPr>
        <p:sp>
          <p:nvSpPr>
            <p:cNvPr id="4" name="Rectangle 3"/>
            <p:cNvSpPr/>
            <p:nvPr/>
          </p:nvSpPr>
          <p:spPr>
            <a:xfrm>
              <a:off x="3657600" y="381000"/>
              <a:ext cx="1905000" cy="2438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619999" y="375684"/>
              <a:ext cx="1509823" cy="2438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19500" y="3810000"/>
              <a:ext cx="1905000" cy="2438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384810"/>
              <a:ext cx="1536406" cy="2438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66057" y="3167390"/>
            <a:ext cx="3611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Octahedral low spin</a:t>
            </a:r>
            <a:endParaRPr lang="en-US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-19962"/>
            <a:ext cx="9071644" cy="6990893"/>
            <a:chOff x="76200" y="-19962"/>
            <a:chExt cx="9071644" cy="6990893"/>
          </a:xfrm>
        </p:grpSpPr>
        <p:sp>
          <p:nvSpPr>
            <p:cNvPr id="9" name="TextBox 8"/>
            <p:cNvSpPr txBox="1"/>
            <p:nvPr/>
          </p:nvSpPr>
          <p:spPr>
            <a:xfrm>
              <a:off x="3619500" y="-19962"/>
              <a:ext cx="2282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Symmetric</a:t>
              </a:r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-No </a:t>
              </a:r>
              <a:r>
                <a:rPr lang="en-US" b="1" dirty="0" err="1">
                  <a:solidFill>
                    <a:srgbClr val="FF0000"/>
                  </a:solidFill>
                  <a:latin typeface="Comic Sans MS" pitchFamily="66" charset="0"/>
                </a:rPr>
                <a:t>efg</a:t>
              </a:r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64847" y="-19962"/>
              <a:ext cx="2282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Symmetric</a:t>
              </a:r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-No </a:t>
              </a:r>
              <a:r>
                <a:rPr lang="en-US" b="1" dirty="0" err="1">
                  <a:solidFill>
                    <a:srgbClr val="FF0000"/>
                  </a:solidFill>
                  <a:latin typeface="Comic Sans MS" pitchFamily="66" charset="0"/>
                </a:rPr>
                <a:t>efg</a:t>
              </a:r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27862" y="6324600"/>
              <a:ext cx="23823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Symmetric </a:t>
              </a:r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-No </a:t>
              </a:r>
              <a:r>
                <a:rPr lang="en-US" b="1" dirty="0" err="1">
                  <a:solidFill>
                    <a:srgbClr val="FF0000"/>
                  </a:solidFill>
                  <a:latin typeface="Comic Sans MS" pitchFamily="66" charset="0"/>
                </a:rPr>
                <a:t>efg</a:t>
              </a:r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" y="23416"/>
              <a:ext cx="2282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Symmetric-No </a:t>
              </a:r>
              <a:r>
                <a:rPr lang="en-US" b="1" dirty="0" err="1" smtClean="0">
                  <a:solidFill>
                    <a:srgbClr val="FF0000"/>
                  </a:solidFill>
                  <a:latin typeface="Comic Sans MS" pitchFamily="66" charset="0"/>
                </a:rPr>
                <a:t>efg</a:t>
              </a:r>
              <a:endParaRPr lang="en-US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6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950" y="762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  <a:cs typeface="Calibri"/>
              </a:rPr>
              <a:t>A </a:t>
            </a:r>
            <a:r>
              <a:rPr lang="en-US" sz="2400" b="1" spc="-10" dirty="0">
                <a:solidFill>
                  <a:srgbClr val="FFFF00"/>
                </a:solidFill>
                <a:latin typeface="Comic Sans MS" pitchFamily="66" charset="0"/>
                <a:cs typeface="Calibri"/>
              </a:rPr>
              <a:t>singlet </a:t>
            </a:r>
            <a:r>
              <a:rPr lang="en-US" sz="2400" b="1" spc="-20" dirty="0">
                <a:solidFill>
                  <a:srgbClr val="FFFF00"/>
                </a:solidFill>
                <a:latin typeface="Comic Sans MS" pitchFamily="66" charset="0"/>
                <a:cs typeface="Calibri"/>
              </a:rPr>
              <a:t>for </a:t>
            </a:r>
            <a:r>
              <a:rPr lang="en-US" sz="2400" b="1" spc="-15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  <a:cs typeface="Calibri"/>
              </a:rPr>
              <a:t>Fe(II</a:t>
            </a:r>
            <a:r>
              <a:rPr lang="en-US" sz="2400" b="1" spc="-15" dirty="0" smtClean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  <a:cs typeface="Calibri"/>
              </a:rPr>
              <a:t>)-LS </a:t>
            </a:r>
            <a:r>
              <a:rPr lang="en-US" sz="2400" b="1" spc="-15" dirty="0" smtClean="0">
                <a:solidFill>
                  <a:srgbClr val="FFFF00"/>
                </a:solidFill>
                <a:latin typeface="Comic Sans MS" pitchFamily="66" charset="0"/>
                <a:cs typeface="Calibri"/>
              </a:rPr>
              <a:t>and </a:t>
            </a:r>
            <a:r>
              <a:rPr lang="en-US" sz="2400" b="1" spc="-15" dirty="0" smtClean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  <a:cs typeface="Calibri"/>
              </a:rPr>
              <a:t>Fe(III)-HS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  <a:cs typeface="Calibri"/>
              </a:rPr>
              <a:t>and a </a:t>
            </a:r>
            <a:r>
              <a:rPr lang="en-US" sz="2400" b="1" spc="-5" dirty="0">
                <a:solidFill>
                  <a:srgbClr val="FFFF00"/>
                </a:solidFill>
                <a:latin typeface="Comic Sans MS" pitchFamily="66" charset="0"/>
                <a:cs typeface="Calibri"/>
              </a:rPr>
              <a:t>quadruple doublet  </a:t>
            </a:r>
            <a:r>
              <a:rPr lang="en-US" sz="2400" b="1" spc="-20" dirty="0">
                <a:solidFill>
                  <a:srgbClr val="FFFF00"/>
                </a:solidFill>
                <a:latin typeface="Comic Sans MS" pitchFamily="66" charset="0"/>
                <a:cs typeface="Calibri"/>
              </a:rPr>
              <a:t>for </a:t>
            </a:r>
            <a:r>
              <a:rPr lang="en-US" sz="2400" b="1" spc="-10" dirty="0" smtClean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  <a:cs typeface="Calibri"/>
              </a:rPr>
              <a:t>Fe(II)-HS </a:t>
            </a:r>
            <a:r>
              <a:rPr lang="en-US" sz="2400" b="1" spc="-10" dirty="0" smtClean="0">
                <a:solidFill>
                  <a:srgbClr val="FFFF00"/>
                </a:solidFill>
                <a:latin typeface="Comic Sans MS" pitchFamily="66" charset="0"/>
                <a:cs typeface="Calibri"/>
              </a:rPr>
              <a:t>and </a:t>
            </a:r>
            <a:r>
              <a:rPr lang="en-US" sz="2400" b="1" spc="-15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  <a:cs typeface="Calibri"/>
              </a:rPr>
              <a:t>Fe(III)-HS </a:t>
            </a:r>
            <a:endParaRPr lang="en-US" sz="2400" dirty="0">
              <a:solidFill>
                <a:srgbClr val="F79646">
                  <a:lumMod val="75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38"/>
          <a:stretch/>
        </p:blipFill>
        <p:spPr bwMode="auto">
          <a:xfrm>
            <a:off x="381000" y="2076450"/>
            <a:ext cx="8513000" cy="389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0" name="Group 5119"/>
          <p:cNvGrpSpPr/>
          <p:nvPr/>
        </p:nvGrpSpPr>
        <p:grpSpPr>
          <a:xfrm>
            <a:off x="2076450" y="1228726"/>
            <a:ext cx="6637903" cy="4745352"/>
            <a:chOff x="2076450" y="1228726"/>
            <a:chExt cx="6637903" cy="4745352"/>
          </a:xfrm>
        </p:grpSpPr>
        <p:sp>
          <p:nvSpPr>
            <p:cNvPr id="4" name="Rounded Rectangle 3"/>
            <p:cNvSpPr/>
            <p:nvPr/>
          </p:nvSpPr>
          <p:spPr>
            <a:xfrm>
              <a:off x="4876800" y="2133600"/>
              <a:ext cx="2247900" cy="189166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076450" y="4267199"/>
              <a:ext cx="2228850" cy="170687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34050" y="1228726"/>
              <a:ext cx="298030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4809E5"/>
                  </a:solidFill>
                  <a:latin typeface="Comic Sans MS" pitchFamily="66" charset="0"/>
                </a:rPr>
                <a:t>No </a:t>
              </a:r>
              <a:r>
                <a:rPr lang="en-US" b="1" dirty="0" err="1" smtClean="0">
                  <a:solidFill>
                    <a:srgbClr val="4809E5"/>
                  </a:solidFill>
                  <a:latin typeface="Comic Sans MS" pitchFamily="66" charset="0"/>
                </a:rPr>
                <a:t>Quadrupolar</a:t>
              </a:r>
              <a:r>
                <a:rPr lang="en-US" b="1" dirty="0" smtClean="0">
                  <a:solidFill>
                    <a:srgbClr val="4809E5"/>
                  </a:solidFill>
                  <a:latin typeface="Comic Sans MS" pitchFamily="66" charset="0"/>
                </a:rPr>
                <a:t> spitting </a:t>
              </a:r>
              <a:endParaRPr lang="en-US" b="1" dirty="0">
                <a:solidFill>
                  <a:srgbClr val="4809E5"/>
                </a:solidFill>
                <a:latin typeface="Comic Sans MS" pitchFamily="66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505200" y="1712596"/>
              <a:ext cx="2228850" cy="255460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6553200" y="1712596"/>
              <a:ext cx="381000" cy="42100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1" name="Group 5120"/>
          <p:cNvGrpSpPr/>
          <p:nvPr/>
        </p:nvGrpSpPr>
        <p:grpSpPr>
          <a:xfrm>
            <a:off x="1030656" y="1219200"/>
            <a:ext cx="6094044" cy="4760592"/>
            <a:chOff x="1030656" y="1219200"/>
            <a:chExt cx="6094044" cy="4760592"/>
          </a:xfrm>
        </p:grpSpPr>
        <p:cxnSp>
          <p:nvCxnSpPr>
            <p:cNvPr id="17" name="Straight Arrow Connector 16"/>
            <p:cNvCxnSpPr/>
            <p:nvPr/>
          </p:nvCxnSpPr>
          <p:spPr>
            <a:xfrm flipH="1" flipV="1">
              <a:off x="1752600" y="1814623"/>
              <a:ext cx="323850" cy="39517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3276600" y="1814623"/>
              <a:ext cx="2057400" cy="26049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030656" y="1219200"/>
              <a:ext cx="257153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solidFill>
                    <a:srgbClr val="4809E5"/>
                  </a:solidFill>
                  <a:latin typeface="Comic Sans MS" pitchFamily="66" charset="0"/>
                </a:rPr>
                <a:t>Quadrupolar</a:t>
              </a:r>
              <a:r>
                <a:rPr lang="en-US" b="1" dirty="0" smtClean="0">
                  <a:solidFill>
                    <a:srgbClr val="4809E5"/>
                  </a:solidFill>
                  <a:latin typeface="Comic Sans MS" pitchFamily="66" charset="0"/>
                </a:rPr>
                <a:t> </a:t>
              </a:r>
              <a:r>
                <a:rPr lang="en-US" b="1" dirty="0">
                  <a:solidFill>
                    <a:srgbClr val="4809E5"/>
                  </a:solidFill>
                  <a:latin typeface="Comic Sans MS" pitchFamily="66" charset="0"/>
                </a:rPr>
                <a:t>spitting 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953000" y="4419599"/>
              <a:ext cx="2171700" cy="156019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905000" y="2209800"/>
              <a:ext cx="2228850" cy="170687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1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The isomer shift </a:t>
            </a:r>
            <a:endParaRPr lang="en-US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It is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useful for determining </a:t>
            </a:r>
            <a:endParaRPr lang="en-US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err="1" smtClean="0">
                <a:solidFill>
                  <a:prstClr val="black"/>
                </a:solidFill>
                <a:latin typeface="Comic Sans MS" pitchFamily="66" charset="0"/>
              </a:rPr>
              <a:t>valency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states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ligand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bonding states, </a:t>
            </a:r>
            <a:endParaRPr lang="en-US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electron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shielding </a:t>
            </a:r>
            <a:endParaRPr lang="en-US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and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the electron-drawing power of electronegative groups.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3962400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For example, the electron configurations for Fe</a:t>
            </a:r>
            <a:r>
              <a:rPr lang="en-US" sz="2400" b="1" baseline="30000" dirty="0">
                <a:solidFill>
                  <a:srgbClr val="FF0000"/>
                </a:solidFill>
                <a:latin typeface="Comic Sans MS" pitchFamily="66" charset="0"/>
              </a:rPr>
              <a:t>2+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 and Fe</a:t>
            </a:r>
            <a:r>
              <a:rPr lang="en-US" sz="2400" b="1" baseline="30000" dirty="0">
                <a:solidFill>
                  <a:srgbClr val="FF0000"/>
                </a:solidFill>
                <a:latin typeface="Comic Sans MS" pitchFamily="66" charset="0"/>
              </a:rPr>
              <a:t>3+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 are (3d)</a:t>
            </a:r>
            <a:r>
              <a:rPr lang="en-US" sz="2400" b="1" baseline="30000" dirty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 and (3d)</a:t>
            </a:r>
            <a:r>
              <a:rPr lang="en-US" sz="2400" b="1" baseline="30000" dirty="0">
                <a:solidFill>
                  <a:srgbClr val="FF0000"/>
                </a:solidFill>
                <a:latin typeface="Comic Sans MS" pitchFamily="66" charset="0"/>
              </a:rPr>
              <a:t>5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respectively. The </a:t>
            </a:r>
            <a:r>
              <a:rPr lang="en-US" sz="2400" b="1" u="sng" dirty="0">
                <a:solidFill>
                  <a:srgbClr val="4809E5"/>
                </a:solidFill>
                <a:latin typeface="Comic Sans MS" pitchFamily="66" charset="0"/>
              </a:rPr>
              <a:t>ferrous ions have less s-electrons at the nucleus due to the greater screening of the d-electrons.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Thus ferrous ions have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larger positive isomer shifts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than ferric 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4944" y="126237"/>
            <a:ext cx="621538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50060" marR="5080" indent="-1737995">
              <a:lnSpc>
                <a:spcPct val="100000"/>
              </a:lnSpc>
              <a:spcBef>
                <a:spcPts val="105"/>
              </a:spcBef>
            </a:pPr>
            <a:r>
              <a:rPr spc="-15" dirty="0">
                <a:solidFill>
                  <a:srgbClr val="17375E"/>
                </a:solidFill>
              </a:rPr>
              <a:t>Spectra </a:t>
            </a:r>
            <a:r>
              <a:rPr dirty="0">
                <a:solidFill>
                  <a:srgbClr val="17375E"/>
                </a:solidFill>
              </a:rPr>
              <a:t>of spin </a:t>
            </a:r>
            <a:r>
              <a:rPr spc="-20" dirty="0">
                <a:solidFill>
                  <a:srgbClr val="17375E"/>
                </a:solidFill>
              </a:rPr>
              <a:t>free </a:t>
            </a:r>
            <a:r>
              <a:rPr spc="-15" dirty="0">
                <a:solidFill>
                  <a:srgbClr val="17375E"/>
                </a:solidFill>
              </a:rPr>
              <a:t>Fe(II) </a:t>
            </a:r>
            <a:r>
              <a:rPr dirty="0">
                <a:solidFill>
                  <a:srgbClr val="17375E"/>
                </a:solidFill>
              </a:rPr>
              <a:t>–  </a:t>
            </a:r>
            <a:r>
              <a:rPr spc="-5" dirty="0">
                <a:solidFill>
                  <a:srgbClr val="17375E"/>
                </a:solidFill>
              </a:rPr>
              <a:t>FeSO</a:t>
            </a:r>
            <a:r>
              <a:rPr sz="4350" spc="-7" baseline="-21072" dirty="0">
                <a:solidFill>
                  <a:srgbClr val="17375E"/>
                </a:solidFill>
              </a:rPr>
              <a:t>4</a:t>
            </a:r>
            <a:r>
              <a:rPr sz="4400" spc="-5" dirty="0">
                <a:solidFill>
                  <a:srgbClr val="17375E"/>
                </a:solidFill>
              </a:rPr>
              <a:t>.7H</a:t>
            </a:r>
            <a:r>
              <a:rPr sz="4350" spc="-7" baseline="-21072" dirty="0">
                <a:solidFill>
                  <a:srgbClr val="17375E"/>
                </a:solidFill>
              </a:rPr>
              <a:t>2</a:t>
            </a:r>
            <a:r>
              <a:rPr sz="4400" spc="-5" dirty="0">
                <a:solidFill>
                  <a:srgbClr val="17375E"/>
                </a:solidFill>
              </a:rPr>
              <a:t>O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733425" y="1909762"/>
            <a:ext cx="3486150" cy="3905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48200" y="1981200"/>
            <a:ext cx="4114800" cy="381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186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33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07566"/>
            <a:ext cx="807465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10" dirty="0">
                <a:solidFill>
                  <a:prstClr val="black"/>
                </a:solidFill>
                <a:cs typeface="Calibri"/>
              </a:rPr>
              <a:t>From</a:t>
            </a:r>
            <a:r>
              <a:rPr sz="3200" b="1" spc="20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the</a:t>
            </a:r>
            <a:r>
              <a:rPr sz="3200" b="1" spc="18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crystallographic</a:t>
            </a:r>
            <a:r>
              <a:rPr sz="3200" b="1" spc="20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data</a:t>
            </a:r>
            <a:r>
              <a:rPr sz="3200" b="1" spc="20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it</a:t>
            </a:r>
            <a:r>
              <a:rPr sz="3200" b="1" spc="204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was</a:t>
            </a:r>
            <a:r>
              <a:rPr sz="3200" b="1" spc="204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initially</a:t>
            </a:r>
            <a:endParaRPr sz="3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54782" y="2095322"/>
            <a:ext cx="56534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053465" algn="l"/>
                <a:tab pos="3373120" algn="l"/>
                <a:tab pos="3980179" algn="l"/>
                <a:tab pos="5438775" algn="l"/>
              </a:tabLst>
            </a:pPr>
            <a:r>
              <a:rPr sz="3200" b="1" dirty="0">
                <a:solidFill>
                  <a:prstClr val="black"/>
                </a:solidFill>
                <a:cs typeface="Calibri"/>
              </a:rPr>
              <a:t>t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h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a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	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F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eSO</a:t>
            </a:r>
            <a:r>
              <a:rPr sz="3150" b="1" spc="7" baseline="-21164" dirty="0">
                <a:solidFill>
                  <a:prstClr val="black"/>
                </a:solidFill>
                <a:cs typeface="Calibri"/>
              </a:rPr>
              <a:t>4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.7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H</a:t>
            </a:r>
            <a:r>
              <a:rPr sz="3150" b="1" spc="7" baseline="-21164" dirty="0">
                <a:solidFill>
                  <a:prstClr val="black"/>
                </a:solidFill>
                <a:cs typeface="Calibri"/>
              </a:rPr>
              <a:t>2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	is	h</a:t>
            </a:r>
            <a:r>
              <a:rPr sz="3200" b="1" spc="-55" dirty="0">
                <a:solidFill>
                  <a:prstClr val="black"/>
                </a:solidFill>
                <a:cs typeface="Calibri"/>
              </a:rPr>
              <a:t>a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vi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g	a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6577" y="2583307"/>
            <a:ext cx="57626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952625" algn="l"/>
                <a:tab pos="2887345" algn="l"/>
                <a:tab pos="3505835" algn="l"/>
                <a:tab pos="4345940" algn="l"/>
                <a:tab pos="4955540" algn="l"/>
              </a:tabLst>
            </a:pPr>
            <a:r>
              <a:rPr sz="3200" b="1" spc="-45" dirty="0">
                <a:solidFill>
                  <a:prstClr val="black"/>
                </a:solidFill>
                <a:cs typeface="Calibri"/>
              </a:rPr>
              <a:t>s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y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m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m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</a:t>
            </a:r>
            <a:r>
              <a:rPr sz="3200" b="1" spc="10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spc="-200" dirty="0">
                <a:solidFill>
                  <a:prstClr val="black"/>
                </a:solidFill>
                <a:cs typeface="Calibri"/>
              </a:rPr>
              <a:t>y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,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wit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h	six	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H</a:t>
            </a:r>
            <a:r>
              <a:rPr sz="3150" b="1" spc="7" baseline="-21164" dirty="0">
                <a:solidFill>
                  <a:prstClr val="black"/>
                </a:solidFill>
                <a:cs typeface="Calibri"/>
              </a:rPr>
              <a:t>2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	on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each</a:t>
            </a:r>
            <a:endParaRPr sz="3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39" y="2095322"/>
            <a:ext cx="1821814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3200" b="1" spc="-10" dirty="0">
                <a:solidFill>
                  <a:prstClr val="black"/>
                </a:solidFill>
                <a:cs typeface="Calibri"/>
              </a:rPr>
              <a:t>concluded  perfect </a:t>
            </a:r>
            <a:r>
              <a:rPr sz="3200" b="1" spc="5" dirty="0">
                <a:solidFill>
                  <a:prstClr val="black"/>
                </a:solidFill>
                <a:cs typeface="Calibri"/>
              </a:rPr>
              <a:t>O</a:t>
            </a:r>
            <a:r>
              <a:rPr sz="3150" b="1" spc="7" baseline="-21164" dirty="0">
                <a:solidFill>
                  <a:prstClr val="black"/>
                </a:solidFill>
                <a:cs typeface="Calibri"/>
              </a:rPr>
              <a:t>h 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vertex.</a:t>
            </a:r>
            <a:endParaRPr sz="3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3656152"/>
            <a:ext cx="80721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  <a:tab pos="1167765" algn="l"/>
                <a:tab pos="1955800" algn="l"/>
                <a:tab pos="2763520" algn="l"/>
                <a:tab pos="4577080" algn="l"/>
                <a:tab pos="6311900" algn="l"/>
                <a:tab pos="7857490" algn="l"/>
              </a:tabLst>
            </a:pPr>
            <a:r>
              <a:rPr sz="3200" b="1" dirty="0">
                <a:solidFill>
                  <a:prstClr val="black"/>
                </a:solidFill>
                <a:cs typeface="Calibri"/>
              </a:rPr>
              <a:t>But	the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M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B	spectrum	</a:t>
            </a:r>
            <a:r>
              <a:rPr sz="3200" b="1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c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d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d	sh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o</a:t>
            </a:r>
            <a:r>
              <a:rPr sz="3200" b="1" spc="-30" dirty="0">
                <a:solidFill>
                  <a:prstClr val="black"/>
                </a:solidFill>
                <a:cs typeface="Calibri"/>
              </a:rPr>
              <a:t>w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d	a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839" y="4631816"/>
            <a:ext cx="68167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693545" algn="l"/>
                <a:tab pos="2311400" algn="l"/>
                <a:tab pos="2811145" algn="l"/>
                <a:tab pos="4309110" algn="l"/>
                <a:tab pos="5030470" algn="l"/>
              </a:tabLst>
            </a:pPr>
            <a:r>
              <a:rPr sz="3200" b="1" spc="-5" dirty="0">
                <a:solidFill>
                  <a:prstClr val="black"/>
                </a:solidFill>
                <a:cs typeface="Calibri"/>
              </a:rPr>
              <a:t>possible	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in	a	</a:t>
            </a:r>
            <a:r>
              <a:rPr sz="3200" b="1" spc="-10" dirty="0">
                <a:solidFill>
                  <a:prstClr val="black"/>
                </a:solidFill>
                <a:cs typeface="Calibri"/>
              </a:rPr>
              <a:t>regular	</a:t>
            </a:r>
            <a:r>
              <a:rPr sz="3200" b="1" spc="5" dirty="0">
                <a:solidFill>
                  <a:prstClr val="black"/>
                </a:solidFill>
                <a:cs typeface="Calibri"/>
              </a:rPr>
              <a:t>O</a:t>
            </a:r>
            <a:r>
              <a:rPr sz="3150" b="1" spc="7" baseline="-21164" dirty="0">
                <a:solidFill>
                  <a:prstClr val="black"/>
                </a:solidFill>
                <a:cs typeface="Calibri"/>
              </a:rPr>
              <a:t>h	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symmetry.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839" y="4144136"/>
            <a:ext cx="772985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  <a:tabLst>
                <a:tab pos="1194435" algn="l"/>
                <a:tab pos="3291840" algn="l"/>
                <a:tab pos="5133340" algn="l"/>
                <a:tab pos="6502400" algn="l"/>
                <a:tab pos="7127240" algn="l"/>
              </a:tabLst>
            </a:pPr>
            <a:r>
              <a:rPr sz="3200" b="1" dirty="0">
                <a:solidFill>
                  <a:prstClr val="black"/>
                </a:solidFill>
                <a:cs typeface="Calibri"/>
              </a:rPr>
              <a:t>la</a:t>
            </a:r>
            <a:r>
              <a:rPr sz="3200" b="1" spc="-45" dirty="0">
                <a:solidFill>
                  <a:prstClr val="black"/>
                </a:solidFill>
                <a:cs typeface="Calibri"/>
              </a:rPr>
              <a:t>r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g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e	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q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ua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d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ru</a:t>
            </a:r>
            <a:r>
              <a:rPr sz="3200" b="1" spc="-25" dirty="0">
                <a:solidFill>
                  <a:prstClr val="black"/>
                </a:solidFill>
                <a:cs typeface="Calibri"/>
              </a:rPr>
              <a:t>p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le	spli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t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ti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spc="50" dirty="0">
                <a:solidFill>
                  <a:prstClr val="black"/>
                </a:solidFill>
                <a:cs typeface="Calibri"/>
              </a:rPr>
              <a:t>g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,	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w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h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ich	is	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ot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R="6985" algn="r"/>
            <a:r>
              <a:rPr sz="3200" b="1" dirty="0">
                <a:solidFill>
                  <a:prstClr val="black"/>
                </a:solidFill>
                <a:cs typeface="Calibri"/>
              </a:rPr>
              <a:t>(</a:t>
            </a:r>
            <a:r>
              <a:rPr sz="3200" b="1" spc="-60" dirty="0">
                <a:solidFill>
                  <a:prstClr val="black"/>
                </a:solidFill>
                <a:cs typeface="Calibri"/>
              </a:rPr>
              <a:t>f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or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839" y="5119573"/>
            <a:ext cx="45053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b="1" spc="-15" dirty="0">
                <a:solidFill>
                  <a:prstClr val="black"/>
                </a:solidFill>
                <a:cs typeface="Calibri"/>
              </a:rPr>
              <a:t>perfect </a:t>
            </a:r>
            <a:r>
              <a:rPr sz="3200" b="1" spc="5" dirty="0">
                <a:solidFill>
                  <a:prstClr val="black"/>
                </a:solidFill>
                <a:cs typeface="Calibri"/>
              </a:rPr>
              <a:t>O</a:t>
            </a:r>
            <a:r>
              <a:rPr sz="3150" b="1" spc="7" baseline="-21164" dirty="0">
                <a:solidFill>
                  <a:prstClr val="black"/>
                </a:solidFill>
                <a:cs typeface="Calibri"/>
              </a:rPr>
              <a:t>h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field </a:t>
            </a:r>
            <a:r>
              <a:rPr sz="3200" b="1" i="1" spc="-15" dirty="0">
                <a:solidFill>
                  <a:prstClr val="black"/>
                </a:solidFill>
                <a:cs typeface="Calibri"/>
              </a:rPr>
              <a:t>efg 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is</a:t>
            </a:r>
            <a:r>
              <a:rPr sz="3200" b="1" spc="-280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20" dirty="0">
                <a:solidFill>
                  <a:prstClr val="black"/>
                </a:solidFill>
                <a:cs typeface="Calibri"/>
              </a:rPr>
              <a:t>zero)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561" y="228600"/>
            <a:ext cx="8305798" cy="6156172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Fe(II)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is a d</a:t>
            </a:r>
            <a:r>
              <a:rPr sz="3200" b="1" baseline="2513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6</a:t>
            </a:r>
            <a:r>
              <a:rPr sz="3200" b="1" spc="352" baseline="2513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2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system</a:t>
            </a:r>
            <a:r>
              <a:rPr sz="3200" b="1" spc="-2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.</a:t>
            </a:r>
            <a:endParaRPr lang="en-US" sz="3200" b="1" spc="-25" dirty="0" smtClean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sz="32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42900" algn="l"/>
                <a:tab pos="355600" algn="l"/>
                <a:tab pos="889000" algn="l"/>
                <a:tab pos="1997075" algn="l"/>
                <a:tab pos="2955925" algn="l"/>
                <a:tab pos="4433888" algn="l"/>
                <a:tab pos="5048250" algn="l"/>
                <a:tab pos="6021388" algn="l"/>
                <a:tab pos="6648450" algn="l"/>
              </a:tabLst>
            </a:pPr>
            <a:r>
              <a:rPr sz="3200" b="1" spc="-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I</a:t>
            </a:r>
            <a:r>
              <a:rPr sz="3200" b="1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n	</a:t>
            </a:r>
            <a:r>
              <a:rPr sz="3200" b="1" spc="-30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w</a:t>
            </a:r>
            <a:r>
              <a:rPr sz="3200" b="1" spc="-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ea</a:t>
            </a:r>
            <a:r>
              <a:rPr sz="3200" b="1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k	</a:t>
            </a:r>
            <a:r>
              <a:rPr sz="3200" b="1" spc="-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fiel</a:t>
            </a:r>
            <a:r>
              <a:rPr sz="3200" b="1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d	</a:t>
            </a:r>
            <a:r>
              <a:rPr sz="3200" b="1" spc="-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c</a:t>
            </a:r>
            <a:r>
              <a:rPr sz="3200" b="1" spc="-3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r</a:t>
            </a:r>
            <a:r>
              <a:rPr sz="3200" b="1" spc="-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e</a:t>
            </a:r>
            <a:r>
              <a:rPr sz="3200" b="1" spc="-3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at</a:t>
            </a:r>
            <a:r>
              <a:rPr sz="3200" b="1" spc="-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e</a:t>
            </a:r>
            <a:r>
              <a:rPr sz="3200" b="1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d	</a:t>
            </a:r>
            <a:r>
              <a:rPr sz="3200" b="1" spc="-30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b</a:t>
            </a:r>
            <a:r>
              <a:rPr sz="3200" b="1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y	H</a:t>
            </a:r>
            <a:r>
              <a:rPr sz="3200" b="1" spc="7" baseline="-21164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2</a:t>
            </a:r>
            <a:r>
              <a:rPr sz="3200" b="1" spc="-70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O</a:t>
            </a:r>
            <a:r>
              <a:rPr sz="3200" b="1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,	</a:t>
            </a:r>
            <a:r>
              <a:rPr sz="3200" b="1" dirty="0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an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 err="1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or</a:t>
            </a:r>
            <a:r>
              <a:rPr sz="3200" b="1" spc="-15" dirty="0" err="1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b</a:t>
            </a:r>
            <a:r>
              <a:rPr sz="3200" b="1" dirty="0" err="1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i</a:t>
            </a:r>
            <a:r>
              <a:rPr sz="3200" b="1" spc="-45" dirty="0" err="1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t</a:t>
            </a:r>
            <a:r>
              <a:rPr sz="3200" b="1" dirty="0" err="1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ally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20" dirty="0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degenerate </a:t>
            </a:r>
            <a:r>
              <a:rPr sz="3200" b="1" spc="-2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system</a:t>
            </a:r>
            <a:r>
              <a:rPr sz="3200" b="1" spc="-5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results</a:t>
            </a:r>
            <a:r>
              <a:rPr sz="3200" b="1" spc="-5" dirty="0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.</a:t>
            </a:r>
            <a:endParaRPr lang="en-US" sz="3200" b="1" spc="-5" dirty="0" smtClean="0">
              <a:solidFill>
                <a:srgbClr val="C00000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42900" algn="l"/>
                <a:tab pos="355600" algn="l"/>
                <a:tab pos="889000" algn="l"/>
                <a:tab pos="1997075" algn="l"/>
                <a:tab pos="2955925" algn="l"/>
                <a:tab pos="4433888" algn="l"/>
                <a:tab pos="5048250" algn="l"/>
                <a:tab pos="6021388" algn="l"/>
                <a:tab pos="6648450" algn="l"/>
              </a:tabLst>
            </a:pPr>
            <a:endParaRPr sz="3200" dirty="0">
              <a:solidFill>
                <a:srgbClr val="C00000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This under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goes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J-T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distortion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(Z </a:t>
            </a:r>
            <a:r>
              <a:rPr sz="3200" b="1" spc="-7" baseline="-2116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in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)to</a:t>
            </a:r>
            <a:r>
              <a:rPr sz="3200" b="1" spc="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1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remove</a:t>
            </a:r>
            <a:r>
              <a:rPr lang="en-US" sz="3200" b="1" spc="-1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the </a:t>
            </a:r>
            <a:r>
              <a:rPr sz="3200" b="1" spc="-1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degeneracy </a:t>
            </a:r>
            <a:r>
              <a:rPr sz="3200" b="1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and </a:t>
            </a:r>
            <a:r>
              <a:rPr sz="3200" b="1" spc="-10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forms </a:t>
            </a:r>
            <a:r>
              <a:rPr sz="3200" b="1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a </a:t>
            </a:r>
            <a:r>
              <a:rPr sz="3200" b="1" spc="-1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tetragonal</a:t>
            </a:r>
            <a:r>
              <a:rPr sz="3200" b="1" spc="-130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Comic Sans MS" pitchFamily="66" charset="0"/>
                <a:cs typeface="Calibri"/>
              </a:rPr>
              <a:t>field</a:t>
            </a:r>
            <a:r>
              <a:rPr sz="3200" b="1" spc="-5" dirty="0" smtClean="0">
                <a:solidFill>
                  <a:srgbClr val="C00000"/>
                </a:solidFill>
                <a:latin typeface="Comic Sans MS" pitchFamily="66" charset="0"/>
                <a:cs typeface="Calibri"/>
              </a:rPr>
              <a:t>.</a:t>
            </a:r>
            <a:endParaRPr lang="en-US" sz="3200" b="1" spc="-5" dirty="0" smtClean="0">
              <a:solidFill>
                <a:srgbClr val="C00000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sz="3200" dirty="0">
              <a:solidFill>
                <a:srgbClr val="C00000"/>
              </a:solidFill>
              <a:latin typeface="Comic Sans MS" pitchFamily="66" charset="0"/>
              <a:cs typeface="Calibri"/>
            </a:endParaRPr>
          </a:p>
          <a:p>
            <a:pPr marL="355600" marR="6985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This </a:t>
            </a:r>
            <a:r>
              <a:rPr sz="32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creates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 </a:t>
            </a:r>
            <a:r>
              <a:rPr sz="3200" b="1" i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efg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at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nucleus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and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hence  quadruple</a:t>
            </a:r>
            <a:r>
              <a:rPr sz="3200" b="1" spc="-4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splitting</a:t>
            </a:r>
            <a:r>
              <a:rPr sz="32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.</a:t>
            </a:r>
            <a:endParaRPr sz="32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191" y="240790"/>
            <a:ext cx="8412480" cy="6507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rcRect/>
            <a:stretch>
              <a:fillRect l="-7235" r="-4776"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8150" y="0"/>
            <a:ext cx="8267700" cy="6648450"/>
          </a:xfrm>
          <a:custGeom>
            <a:avLst/>
            <a:gdLst/>
            <a:ahLst/>
            <a:cxnLst/>
            <a:rect l="l" t="t" r="r" b="b"/>
            <a:pathLst>
              <a:path w="8267700" h="6362700">
                <a:moveTo>
                  <a:pt x="0" y="6362700"/>
                </a:moveTo>
                <a:lnTo>
                  <a:pt x="8267700" y="6362700"/>
                </a:lnTo>
                <a:lnTo>
                  <a:pt x="8267700" y="0"/>
                </a:lnTo>
                <a:lnTo>
                  <a:pt x="0" y="0"/>
                </a:lnTo>
                <a:lnTo>
                  <a:pt x="0" y="63627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3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</a:rPr>
              <a:t>Red Shift (decrease of IR absorption frequency) in O-H Stretches</a:t>
            </a:r>
          </a:p>
        </p:txBody>
      </p:sp>
      <p:graphicFrame>
        <p:nvGraphicFramePr>
          <p:cNvPr id="3074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407668"/>
              </p:ext>
            </p:extLst>
          </p:nvPr>
        </p:nvGraphicFramePr>
        <p:xfrm>
          <a:off x="-537210" y="838200"/>
          <a:ext cx="56388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Graph" r:id="rId3" imgW="3080160" imgH="2949120" progId="Origin50.Graph">
                  <p:embed/>
                </p:oleObj>
              </mc:Choice>
              <mc:Fallback>
                <p:oleObj name="Graph" r:id="rId3" imgW="3080160" imgH="2949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7210" y="838200"/>
                        <a:ext cx="56388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66800"/>
            <a:ext cx="85883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11"/>
          <p:cNvSpPr>
            <a:spLocks noChangeShapeType="1"/>
          </p:cNvSpPr>
          <p:nvPr/>
        </p:nvSpPr>
        <p:spPr bwMode="auto">
          <a:xfrm flipV="1">
            <a:off x="4419600" y="1524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4876800" y="1066800"/>
            <a:ext cx="3775393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Arial Black" pitchFamily="34" charset="0"/>
              </a:rPr>
              <a:t>The HOMO of water has partial </a:t>
            </a:r>
          </a:p>
          <a:p>
            <a:pPr>
              <a:defRPr/>
            </a:pPr>
            <a:r>
              <a:rPr lang="en-US" sz="1400" dirty="0">
                <a:latin typeface="Arial Black" pitchFamily="34" charset="0"/>
              </a:rPr>
              <a:t>bonding character</a:t>
            </a:r>
            <a:r>
              <a:rPr lang="en-US" sz="1400" dirty="0" smtClean="0">
                <a:latin typeface="Arial Black" pitchFamily="34" charset="0"/>
              </a:rPr>
              <a:t>. Polarization </a:t>
            </a:r>
            <a:r>
              <a:rPr lang="en-US" sz="1400" dirty="0">
                <a:latin typeface="Arial Black" pitchFamily="34" charset="0"/>
              </a:rPr>
              <a:t>of </a:t>
            </a:r>
            <a:endParaRPr lang="en-US" sz="1400" dirty="0" smtClean="0">
              <a:latin typeface="Arial Black" pitchFamily="34" charset="0"/>
            </a:endParaRPr>
          </a:p>
          <a:p>
            <a:pPr>
              <a:defRPr/>
            </a:pPr>
            <a:r>
              <a:rPr lang="en-US" sz="1400" dirty="0" smtClean="0">
                <a:latin typeface="Arial Black" pitchFamily="34" charset="0"/>
              </a:rPr>
              <a:t>the </a:t>
            </a:r>
            <a:r>
              <a:rPr lang="en-US" sz="1400" dirty="0">
                <a:latin typeface="Arial Black" pitchFamily="34" charset="0"/>
              </a:rPr>
              <a:t>electron due </a:t>
            </a:r>
            <a:r>
              <a:rPr lang="en-US" sz="1400" dirty="0" smtClean="0">
                <a:latin typeface="Arial Black" pitchFamily="34" charset="0"/>
              </a:rPr>
              <a:t>to metal </a:t>
            </a:r>
            <a:r>
              <a:rPr lang="en-US" sz="1400" dirty="0">
                <a:latin typeface="Arial Black" pitchFamily="34" charset="0"/>
              </a:rPr>
              <a:t>cation </a:t>
            </a:r>
            <a:endParaRPr lang="en-US" sz="1400" dirty="0" smtClean="0">
              <a:latin typeface="Arial Black" pitchFamily="34" charset="0"/>
            </a:endParaRPr>
          </a:p>
          <a:p>
            <a:pPr>
              <a:defRPr/>
            </a:pPr>
            <a:r>
              <a:rPr lang="en-US" sz="1400" dirty="0" smtClean="0">
                <a:latin typeface="Arial Black" pitchFamily="34" charset="0"/>
              </a:rPr>
              <a:t>removes </a:t>
            </a:r>
            <a:r>
              <a:rPr lang="en-US" sz="1400" dirty="0">
                <a:latin typeface="Arial Black" pitchFamily="34" charset="0"/>
              </a:rPr>
              <a:t>the electron</a:t>
            </a:r>
          </a:p>
          <a:p>
            <a:pPr>
              <a:defRPr/>
            </a:pPr>
            <a:r>
              <a:rPr lang="en-US" sz="1400" dirty="0">
                <a:latin typeface="Arial Black" pitchFamily="34" charset="0"/>
              </a:rPr>
              <a:t>density from the O-H bond –</a:t>
            </a:r>
            <a:r>
              <a:rPr lang="en-US" sz="1400" b="1" dirty="0">
                <a:solidFill>
                  <a:srgbClr val="FF0000"/>
                </a:solidFill>
                <a:latin typeface="Arial Black" pitchFamily="34" charset="0"/>
              </a:rPr>
              <a:t>Red shift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5428139" y="2496532"/>
            <a:ext cx="23169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tx2"/>
                </a:solidFill>
                <a:latin typeface="Arial Black" pitchFamily="34" charset="0"/>
              </a:rPr>
              <a:t>Intensity Pattern</a:t>
            </a:r>
          </a:p>
          <a:p>
            <a:pPr eaLnBrk="1" hangingPunct="1"/>
            <a:endParaRPr lang="en-US" dirty="0">
              <a:latin typeface="Arial Black" pitchFamily="34" charset="0"/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3342650" y="3124199"/>
            <a:ext cx="55067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Arial Black" pitchFamily="34" charset="0"/>
              </a:rPr>
              <a:t>The intensity ratio of symmetric and </a:t>
            </a:r>
          </a:p>
          <a:p>
            <a:pPr>
              <a:defRPr/>
            </a:pPr>
            <a:r>
              <a:rPr lang="en-US" sz="1600" dirty="0">
                <a:latin typeface="Arial Black" pitchFamily="34" charset="0"/>
              </a:rPr>
              <a:t>asymmetric stretches </a:t>
            </a: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1: 18 </a:t>
            </a:r>
            <a:r>
              <a:rPr lang="en-US" sz="1600" dirty="0">
                <a:latin typeface="Arial Black" pitchFamily="34" charset="0"/>
              </a:rPr>
              <a:t>for water molecule.</a:t>
            </a:r>
          </a:p>
        </p:txBody>
      </p:sp>
      <p:pic>
        <p:nvPicPr>
          <p:cNvPr id="308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85883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Line 16"/>
          <p:cNvSpPr>
            <a:spLocks noChangeShapeType="1"/>
          </p:cNvSpPr>
          <p:nvPr/>
        </p:nvSpPr>
        <p:spPr bwMode="auto">
          <a:xfrm flipH="1">
            <a:off x="5105400" y="52578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3083" name="Line 17"/>
          <p:cNvSpPr>
            <a:spLocks noChangeShapeType="1"/>
          </p:cNvSpPr>
          <p:nvPr/>
        </p:nvSpPr>
        <p:spPr bwMode="auto">
          <a:xfrm>
            <a:off x="5562600" y="52578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3084" name="Line 18"/>
          <p:cNvSpPr>
            <a:spLocks noChangeShapeType="1"/>
          </p:cNvSpPr>
          <p:nvPr/>
        </p:nvSpPr>
        <p:spPr bwMode="auto">
          <a:xfrm flipV="1">
            <a:off x="5029200" y="48768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3085" name="Line 19"/>
          <p:cNvSpPr>
            <a:spLocks noChangeShapeType="1"/>
          </p:cNvSpPr>
          <p:nvPr/>
        </p:nvSpPr>
        <p:spPr bwMode="auto">
          <a:xfrm>
            <a:off x="5562600" y="48768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3086" name="Line 20"/>
          <p:cNvSpPr>
            <a:spLocks noChangeShapeType="1"/>
          </p:cNvSpPr>
          <p:nvPr/>
        </p:nvSpPr>
        <p:spPr bwMode="auto">
          <a:xfrm>
            <a:off x="5486400" y="5181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3087" name="Text Box 21"/>
          <p:cNvSpPr txBox="1">
            <a:spLocks noChangeArrowheads="1"/>
          </p:cNvSpPr>
          <p:nvPr/>
        </p:nvSpPr>
        <p:spPr bwMode="auto">
          <a:xfrm>
            <a:off x="5334000" y="5943600"/>
            <a:ext cx="4042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Arial Black" pitchFamily="34" charset="0"/>
              </a:rPr>
              <a:t>C</a:t>
            </a:r>
            <a:r>
              <a:rPr lang="en-US" baseline="-25000">
                <a:latin typeface="Arial Black" pitchFamily="34" charset="0"/>
              </a:rPr>
              <a:t>2</a:t>
            </a:r>
          </a:p>
        </p:txBody>
      </p:sp>
      <p:sp>
        <p:nvSpPr>
          <p:cNvPr id="3088" name="Text Box 22"/>
          <p:cNvSpPr txBox="1">
            <a:spLocks noChangeArrowheads="1"/>
          </p:cNvSpPr>
          <p:nvPr/>
        </p:nvSpPr>
        <p:spPr bwMode="auto">
          <a:xfrm>
            <a:off x="3657600" y="5562600"/>
            <a:ext cx="2032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Arial Black" pitchFamily="34" charset="0"/>
              </a:rPr>
              <a:t>Symmetric Stretch</a:t>
            </a:r>
          </a:p>
        </p:txBody>
      </p:sp>
      <p:sp>
        <p:nvSpPr>
          <p:cNvPr id="3089" name="Text Box 23"/>
          <p:cNvSpPr txBox="1">
            <a:spLocks noChangeArrowheads="1"/>
          </p:cNvSpPr>
          <p:nvPr/>
        </p:nvSpPr>
        <p:spPr bwMode="auto">
          <a:xfrm>
            <a:off x="5715000" y="4572000"/>
            <a:ext cx="2151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Arial Black" pitchFamily="34" charset="0"/>
              </a:rPr>
              <a:t>Asymmetric Stretch</a:t>
            </a:r>
          </a:p>
        </p:txBody>
      </p:sp>
      <p:sp>
        <p:nvSpPr>
          <p:cNvPr id="49176" name="Text Box 24"/>
          <p:cNvSpPr txBox="1">
            <a:spLocks noChangeArrowheads="1"/>
          </p:cNvSpPr>
          <p:nvPr/>
        </p:nvSpPr>
        <p:spPr bwMode="auto">
          <a:xfrm>
            <a:off x="152400" y="5743545"/>
            <a:ext cx="35052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 Black" pitchFamily="34" charset="0"/>
              </a:rPr>
              <a:t>Symmetric Stretch-parallel type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 Black" pitchFamily="34" charset="0"/>
              </a:rPr>
              <a:t>vibration- Involves greater change in </a:t>
            </a:r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dynamical </a:t>
            </a:r>
            <a:r>
              <a:rPr lang="en-US" sz="1400" dirty="0">
                <a:solidFill>
                  <a:srgbClr val="FF0000"/>
                </a:solidFill>
                <a:latin typeface="Arial Black" pitchFamily="34" charset="0"/>
              </a:rPr>
              <a:t>dipole moment-gains 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 Black" pitchFamily="34" charset="0"/>
              </a:rPr>
              <a:t>greater </a:t>
            </a:r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intensity</a:t>
            </a:r>
            <a:r>
              <a:rPr lang="en-US" sz="1400" dirty="0" smtClean="0">
                <a:latin typeface="Arial Black" pitchFamily="34" charset="0"/>
              </a:rPr>
              <a:t> </a:t>
            </a:r>
            <a:endParaRPr lang="en-US" sz="1400" dirty="0">
              <a:latin typeface="Arial Black" pitchFamily="34" charset="0"/>
            </a:endParaRPr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6096000" y="5208588"/>
            <a:ext cx="2895600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 Black" pitchFamily="34" charset="0"/>
              </a:rPr>
              <a:t>Asymmetric Stretch-perpendicular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 Black" pitchFamily="34" charset="0"/>
              </a:rPr>
              <a:t> type vibration- less change in </a:t>
            </a:r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dynamical </a:t>
            </a:r>
            <a:r>
              <a:rPr lang="en-US" sz="1400" dirty="0">
                <a:solidFill>
                  <a:srgbClr val="FF0000"/>
                </a:solidFill>
                <a:latin typeface="Arial Black" pitchFamily="34" charset="0"/>
              </a:rPr>
              <a:t>dipole moment than the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 Black" pitchFamily="34" charset="0"/>
              </a:rPr>
              <a:t>symmetric </a:t>
            </a:r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stretch</a:t>
            </a:r>
            <a:r>
              <a:rPr lang="en-US" sz="1400" dirty="0" smtClean="0">
                <a:latin typeface="Arial Black" pitchFamily="34" charset="0"/>
              </a:rPr>
              <a:t> </a:t>
            </a:r>
            <a:endParaRPr lang="en-US" sz="1400" dirty="0">
              <a:latin typeface="Arial Black" pitchFamily="34" charset="0"/>
            </a:endParaRPr>
          </a:p>
        </p:txBody>
      </p:sp>
      <p:sp>
        <p:nvSpPr>
          <p:cNvPr id="3092" name="Text Box 26"/>
          <p:cNvSpPr txBox="1">
            <a:spLocks noChangeArrowheads="1"/>
          </p:cNvSpPr>
          <p:nvPr/>
        </p:nvSpPr>
        <p:spPr bwMode="auto">
          <a:xfrm>
            <a:off x="3352800" y="4114800"/>
            <a:ext cx="152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Arial Black" pitchFamily="34" charset="0"/>
              </a:rPr>
              <a:t>Combination band</a:t>
            </a:r>
          </a:p>
        </p:txBody>
      </p:sp>
      <p:sp>
        <p:nvSpPr>
          <p:cNvPr id="3093" name="Line 27"/>
          <p:cNvSpPr>
            <a:spLocks noChangeShapeType="1"/>
          </p:cNvSpPr>
          <p:nvPr/>
        </p:nvSpPr>
        <p:spPr bwMode="auto">
          <a:xfrm>
            <a:off x="3200400" y="40386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6" grpId="0" animBg="1"/>
      <p:bldP spid="49176" grpId="0" animBg="1"/>
      <p:bldP spid="49177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190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580" y="1330115"/>
            <a:ext cx="8902065" cy="2362200"/>
            <a:chOff x="68580" y="1330115"/>
            <a:chExt cx="8902065" cy="2362200"/>
          </a:xfrm>
        </p:grpSpPr>
        <p:grpSp>
          <p:nvGrpSpPr>
            <p:cNvPr id="4" name="Group 3"/>
            <p:cNvGrpSpPr/>
            <p:nvPr/>
          </p:nvGrpSpPr>
          <p:grpSpPr>
            <a:xfrm>
              <a:off x="68580" y="1330115"/>
              <a:ext cx="8902065" cy="2362200"/>
              <a:chOff x="76200" y="1524000"/>
              <a:chExt cx="8902065" cy="23622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76200" y="1524000"/>
                <a:ext cx="8839200" cy="2362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59" t="12137" r="22885"/>
              <a:stretch/>
            </p:blipFill>
            <p:spPr bwMode="auto">
              <a:xfrm>
                <a:off x="6978015" y="1534161"/>
                <a:ext cx="2000250" cy="22064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475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632"/>
            <a:stretch/>
          </p:blipFill>
          <p:spPr bwMode="auto">
            <a:xfrm>
              <a:off x="228600" y="1455371"/>
              <a:ext cx="3281631" cy="1857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75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44"/>
            <a:stretch/>
          </p:blipFill>
          <p:spPr bwMode="auto">
            <a:xfrm>
              <a:off x="3348509" y="1600201"/>
              <a:ext cx="3609635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0" name="Straight Connector 9"/>
          <p:cNvCxnSpPr/>
          <p:nvPr/>
        </p:nvCxnSpPr>
        <p:spPr>
          <a:xfrm flipV="1">
            <a:off x="5029200" y="5181600"/>
            <a:ext cx="3581400" cy="1143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4800" y="5486400"/>
            <a:ext cx="8305800" cy="1905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81000" y="5734050"/>
            <a:ext cx="8305800" cy="228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46710" y="6096000"/>
            <a:ext cx="8263890" cy="1905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03860" y="6610350"/>
            <a:ext cx="2339340" cy="571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06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98926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8458"/>
            <a:ext cx="3286125" cy="28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86200"/>
            <a:ext cx="3356150" cy="354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52" y="3733800"/>
            <a:ext cx="3873817" cy="28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225623"/>
            <a:ext cx="3440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Spin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free Fe(II) –  FeSO</a:t>
            </a:r>
            <a:r>
              <a:rPr lang="en-US" sz="1600" b="1" baseline="-25000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.7H</a:t>
            </a:r>
            <a:r>
              <a:rPr lang="en-US" sz="1600" b="1" baseline="-25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45985" y="106840"/>
            <a:ext cx="2900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Spin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free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Fe(III)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– 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FeCl</a:t>
            </a:r>
            <a:r>
              <a:rPr lang="en-US" sz="16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en-US" sz="1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570" y="3124200"/>
            <a:ext cx="338663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Spin paired Fe(II)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– 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K</a:t>
            </a:r>
            <a:r>
              <a:rPr lang="en-US" sz="16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Fe(CN)</a:t>
            </a:r>
            <a:r>
              <a:rPr lang="en-US" sz="16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endParaRPr lang="en-US" sz="1600" b="1" baseline="-25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7721" y="3436084"/>
            <a:ext cx="38852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Spin paired Fe(III)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– 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K</a:t>
            </a:r>
            <a:r>
              <a:rPr lang="en-US" sz="16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Fe(CN)</a:t>
            </a:r>
            <a:r>
              <a:rPr lang="en-US" sz="16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endParaRPr lang="en-US" sz="1600" b="1" baseline="-25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4794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AD166C"/>
                </a:solidFill>
                <a:latin typeface="Comic Sans MS" pitchFamily="66" charset="0"/>
              </a:rPr>
              <a:t>Sodium </a:t>
            </a:r>
            <a:r>
              <a:rPr sz="3200" spc="-5" dirty="0">
                <a:solidFill>
                  <a:srgbClr val="AD166C"/>
                </a:solidFill>
                <a:latin typeface="Comic Sans MS" pitchFamily="66" charset="0"/>
              </a:rPr>
              <a:t>nitroprusside </a:t>
            </a:r>
            <a:r>
              <a:rPr sz="3200" dirty="0">
                <a:solidFill>
                  <a:srgbClr val="AD166C"/>
                </a:solidFill>
                <a:latin typeface="Comic Sans MS" pitchFamily="66" charset="0"/>
              </a:rPr>
              <a:t>–</a:t>
            </a:r>
            <a:r>
              <a:rPr sz="3200" spc="-15" dirty="0">
                <a:solidFill>
                  <a:srgbClr val="AD166C"/>
                </a:solidFill>
                <a:latin typeface="Comic Sans MS" pitchFamily="66" charset="0"/>
              </a:rPr>
              <a:t> </a:t>
            </a:r>
            <a:r>
              <a:rPr sz="3200" spc="-10" dirty="0">
                <a:solidFill>
                  <a:srgbClr val="AD166C"/>
                </a:solidFill>
                <a:latin typeface="Comic Sans MS" pitchFamily="66" charset="0"/>
              </a:rPr>
              <a:t>Na</a:t>
            </a:r>
            <a:r>
              <a:rPr sz="3200" spc="-15" baseline="-20833" dirty="0">
                <a:solidFill>
                  <a:srgbClr val="AD166C"/>
                </a:solidFill>
                <a:latin typeface="Comic Sans MS" pitchFamily="66" charset="0"/>
              </a:rPr>
              <a:t>2</a:t>
            </a:r>
            <a:r>
              <a:rPr sz="3200" spc="-10" dirty="0">
                <a:solidFill>
                  <a:srgbClr val="AD166C"/>
                </a:solidFill>
                <a:latin typeface="Comic Sans MS" pitchFamily="66" charset="0"/>
              </a:rPr>
              <a:t>[Fe(CN)</a:t>
            </a:r>
            <a:r>
              <a:rPr sz="3200" spc="-15" baseline="-20833" dirty="0">
                <a:solidFill>
                  <a:srgbClr val="AD166C"/>
                </a:solidFill>
                <a:latin typeface="Comic Sans MS" pitchFamily="66" charset="0"/>
              </a:rPr>
              <a:t>5</a:t>
            </a:r>
            <a:r>
              <a:rPr sz="3200" spc="-10" dirty="0">
                <a:solidFill>
                  <a:srgbClr val="AD166C"/>
                </a:solidFill>
                <a:latin typeface="Comic Sans MS" pitchFamily="66" charset="0"/>
              </a:rPr>
              <a:t>(NO)]</a:t>
            </a:r>
            <a:endParaRPr sz="3200" dirty="0">
              <a:latin typeface="Comic Sans MS" pitchFamily="66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414257" y="6464909"/>
            <a:ext cx="2063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100" dirty="0">
                <a:latin typeface="Comic Sans MS" pitchFamily="66" charset="0"/>
              </a:rPr>
              <a:pPr marL="25400">
                <a:lnSpc>
                  <a:spcPts val="1240"/>
                </a:lnSpc>
              </a:pPr>
              <a:t>192</a:t>
            </a:fld>
            <a:endParaRPr sz="1100" dirty="0">
              <a:latin typeface="Comic Sans MS" pitchFamily="66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" y="914400"/>
            <a:ext cx="8530590" cy="5709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123315" algn="l"/>
                <a:tab pos="1839595" algn="l"/>
                <a:tab pos="2332355" algn="l"/>
                <a:tab pos="2864485" algn="l"/>
                <a:tab pos="3330575" algn="l"/>
                <a:tab pos="5721985" algn="l"/>
                <a:tab pos="6526530" algn="l"/>
                <a:tab pos="6874509" algn="l"/>
                <a:tab pos="8168640" algn="l"/>
              </a:tabLst>
            </a:pP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	</a:t>
            </a:r>
            <a:r>
              <a:rPr sz="2800" b="1" spc="-4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.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	of	</a:t>
            </a:r>
            <a:r>
              <a:rPr sz="2800" b="1" spc="-4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	in	nit</a:t>
            </a:r>
            <a:r>
              <a:rPr sz="2800" b="1" spc="-4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opr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sside	</a:t>
            </a:r>
            <a:r>
              <a:rPr sz="2800" b="1" spc="-5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	a	</a:t>
            </a:r>
            <a:r>
              <a:rPr sz="2800" b="1" spc="-1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m</a:t>
            </a:r>
            <a:r>
              <a:rPr sz="2800" b="1" spc="-3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att</a:t>
            </a:r>
            <a:r>
              <a:rPr sz="2800" b="1" spc="-20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8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of</a:t>
            </a:r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20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controversy </a:t>
            </a:r>
            <a:r>
              <a:rPr sz="28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for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 long</a:t>
            </a:r>
            <a:r>
              <a:rPr sz="2800" b="1" spc="-4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time</a:t>
            </a:r>
            <a:r>
              <a:rPr sz="28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.</a:t>
            </a:r>
            <a:endParaRPr lang="en-US" sz="2800" b="1" dirty="0" smtClean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123315" algn="l"/>
                <a:tab pos="1839595" algn="l"/>
                <a:tab pos="2332355" algn="l"/>
                <a:tab pos="2864485" algn="l"/>
                <a:tab pos="3330575" algn="l"/>
                <a:tab pos="5721985" algn="l"/>
                <a:tab pos="6526530" algn="l"/>
                <a:tab pos="6874509" algn="l"/>
                <a:tab pos="8168640" algn="l"/>
              </a:tabLst>
            </a:pP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715" indent="-342900" algn="just"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Initially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it 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was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assumed 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that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it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contained 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Fe(II) 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and NO</a:t>
            </a:r>
            <a:r>
              <a:rPr sz="2800" b="1" baseline="2513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+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since it 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was</a:t>
            </a:r>
            <a:r>
              <a:rPr sz="2800" b="1" spc="68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diamagnetic. </a:t>
            </a:r>
            <a:r>
              <a:rPr sz="2800"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[Fe(II)-d</a:t>
            </a:r>
            <a:r>
              <a:rPr sz="2800" b="1" spc="-15" baseline="25132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6</a:t>
            </a:r>
            <a:r>
              <a:rPr sz="2800"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;  Fe(III)</a:t>
            </a:r>
            <a:r>
              <a:rPr sz="2800" b="1" spc="-1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–d</a:t>
            </a:r>
            <a:r>
              <a:rPr sz="2800" b="1" baseline="25132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5</a:t>
            </a:r>
            <a:r>
              <a:rPr sz="2800" b="1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]</a:t>
            </a:r>
            <a:endParaRPr lang="en-US" sz="2800" b="1" dirty="0" smtClean="0">
              <a:solidFill>
                <a:srgbClr val="0000FF"/>
              </a:solidFill>
              <a:latin typeface="Comic Sans MS" pitchFamily="66" charset="0"/>
              <a:cs typeface="Calibri"/>
            </a:endParaRPr>
          </a:p>
          <a:p>
            <a:pPr marL="355600" marR="5715" indent="-342900" algn="just"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08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  <a:tab pos="1091565" algn="l"/>
                <a:tab pos="1804670" algn="l"/>
                <a:tab pos="2536190" algn="l"/>
                <a:tab pos="4275455" algn="l"/>
                <a:tab pos="4771390" algn="l"/>
                <a:tab pos="5482590" algn="l"/>
                <a:tab pos="6847205" algn="l"/>
                <a:tab pos="8316595" algn="l"/>
              </a:tabLst>
            </a:pP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But	the	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M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	spectrum	of	the	sam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p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le	sho</a:t>
            </a:r>
            <a:r>
              <a:rPr sz="2800" b="1" spc="-3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	a 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doublet with </a:t>
            </a:r>
            <a:r>
              <a:rPr sz="28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δ = </a:t>
            </a:r>
            <a:r>
              <a:rPr sz="2800" b="1" spc="-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-0.165</a:t>
            </a:r>
            <a:r>
              <a:rPr sz="2800" b="1" spc="-1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5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mm/S</a:t>
            </a:r>
            <a:endParaRPr lang="en-US" sz="2800" b="1" spc="-5" dirty="0" smtClean="0">
              <a:solidFill>
                <a:srgbClr val="0000FF"/>
              </a:solidFill>
              <a:latin typeface="Comic Sans MS" pitchFamily="66" charset="0"/>
              <a:cs typeface="Calibri"/>
            </a:endParaRPr>
          </a:p>
          <a:p>
            <a:pPr marL="355600" marR="508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  <a:tab pos="1091565" algn="l"/>
                <a:tab pos="1804670" algn="l"/>
                <a:tab pos="2536190" algn="l"/>
                <a:tab pos="4275455" algn="l"/>
                <a:tab pos="4771390" algn="l"/>
                <a:tab pos="5482590" algn="l"/>
                <a:tab pos="6847205" algn="l"/>
                <a:tab pos="8316595" algn="l"/>
              </a:tabLst>
            </a:pP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This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value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is </a:t>
            </a:r>
            <a:r>
              <a:rPr sz="2800"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too </a:t>
            </a:r>
            <a:r>
              <a:rPr sz="2800" b="1" spc="-1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negative </a:t>
            </a:r>
            <a:r>
              <a:rPr sz="2800" b="1" spc="-2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for </a:t>
            </a:r>
            <a:r>
              <a:rPr sz="28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a </a:t>
            </a:r>
            <a:r>
              <a:rPr sz="2800"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Fe(II)</a:t>
            </a:r>
            <a:r>
              <a:rPr sz="2800" b="1" spc="-3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complex.</a:t>
            </a: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0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0476" y="989075"/>
            <a:ext cx="7927848" cy="5413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" y="6492240"/>
            <a:ext cx="8382000" cy="137160"/>
          </a:xfrm>
          <a:custGeom>
            <a:avLst/>
            <a:gdLst/>
            <a:ahLst/>
            <a:cxnLst/>
            <a:rect l="l" t="t" r="r" b="b"/>
            <a:pathLst>
              <a:path w="8382000" h="137159">
                <a:moveTo>
                  <a:pt x="0" y="137160"/>
                </a:moveTo>
                <a:lnTo>
                  <a:pt x="8382000" y="137160"/>
                </a:lnTo>
                <a:lnTo>
                  <a:pt x="8382000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" y="899160"/>
            <a:ext cx="137160" cy="5593080"/>
          </a:xfrm>
          <a:custGeom>
            <a:avLst/>
            <a:gdLst/>
            <a:ahLst/>
            <a:cxnLst/>
            <a:rect l="l" t="t" r="r" b="b"/>
            <a:pathLst>
              <a:path w="137159" h="5593080">
                <a:moveTo>
                  <a:pt x="0" y="5593080"/>
                </a:moveTo>
                <a:lnTo>
                  <a:pt x="137159" y="5593080"/>
                </a:lnTo>
                <a:lnTo>
                  <a:pt x="137159" y="0"/>
                </a:lnTo>
                <a:lnTo>
                  <a:pt x="0" y="0"/>
                </a:lnTo>
                <a:lnTo>
                  <a:pt x="0" y="5593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" y="762000"/>
            <a:ext cx="8382000" cy="137160"/>
          </a:xfrm>
          <a:custGeom>
            <a:avLst/>
            <a:gdLst/>
            <a:ahLst/>
            <a:cxnLst/>
            <a:rect l="l" t="t" r="r" b="b"/>
            <a:pathLst>
              <a:path w="8382000" h="137159">
                <a:moveTo>
                  <a:pt x="0" y="137159"/>
                </a:moveTo>
                <a:lnTo>
                  <a:pt x="8382000" y="137159"/>
                </a:lnTo>
                <a:lnTo>
                  <a:pt x="838200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78240" y="899160"/>
            <a:ext cx="137160" cy="5593080"/>
          </a:xfrm>
          <a:custGeom>
            <a:avLst/>
            <a:gdLst/>
            <a:ahLst/>
            <a:cxnLst/>
            <a:rect l="l" t="t" r="r" b="b"/>
            <a:pathLst>
              <a:path w="137159" h="5593080">
                <a:moveTo>
                  <a:pt x="137159" y="0"/>
                </a:moveTo>
                <a:lnTo>
                  <a:pt x="0" y="0"/>
                </a:lnTo>
                <a:lnTo>
                  <a:pt x="0" y="5593080"/>
                </a:lnTo>
                <a:lnTo>
                  <a:pt x="137159" y="5593080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6280" y="6423659"/>
            <a:ext cx="8016240" cy="0"/>
          </a:xfrm>
          <a:custGeom>
            <a:avLst/>
            <a:gdLst/>
            <a:ahLst/>
            <a:cxnLst/>
            <a:rect l="l" t="t" r="r" b="b"/>
            <a:pathLst>
              <a:path w="8016240">
                <a:moveTo>
                  <a:pt x="0" y="0"/>
                </a:moveTo>
                <a:lnTo>
                  <a:pt x="8016240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9140" y="990600"/>
            <a:ext cx="0" cy="5410200"/>
          </a:xfrm>
          <a:custGeom>
            <a:avLst/>
            <a:gdLst/>
            <a:ahLst/>
            <a:cxnLst/>
            <a:rect l="l" t="t" r="r" b="b"/>
            <a:pathLst>
              <a:path h="5410200">
                <a:moveTo>
                  <a:pt x="0" y="0"/>
                </a:moveTo>
                <a:lnTo>
                  <a:pt x="0" y="541020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6280" y="967739"/>
            <a:ext cx="8016240" cy="0"/>
          </a:xfrm>
          <a:custGeom>
            <a:avLst/>
            <a:gdLst/>
            <a:ahLst/>
            <a:cxnLst/>
            <a:rect l="l" t="t" r="r" b="b"/>
            <a:pathLst>
              <a:path w="8016240">
                <a:moveTo>
                  <a:pt x="0" y="0"/>
                </a:moveTo>
                <a:lnTo>
                  <a:pt x="8016240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09659" y="990600"/>
            <a:ext cx="0" cy="5410200"/>
          </a:xfrm>
          <a:custGeom>
            <a:avLst/>
            <a:gdLst/>
            <a:ahLst/>
            <a:cxnLst/>
            <a:rect l="l" t="t" r="r" b="b"/>
            <a:pathLst>
              <a:path h="5410200">
                <a:moveTo>
                  <a:pt x="0" y="0"/>
                </a:moveTo>
                <a:lnTo>
                  <a:pt x="0" y="541020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193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24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381000"/>
            <a:ext cx="8074659" cy="624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225550" algn="l"/>
                <a:tab pos="2841625" algn="l"/>
                <a:tab pos="3725545" algn="l"/>
                <a:tab pos="4476750" algn="l"/>
                <a:tab pos="5050155" algn="l"/>
                <a:tab pos="5953760" algn="l"/>
                <a:tab pos="6563359" algn="l"/>
                <a:tab pos="7069455" algn="l"/>
              </a:tabLst>
            </a:pP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This	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suggests	that	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	</a:t>
            </a:r>
            <a:r>
              <a:rPr sz="3200" b="1" spc="-2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Fe	</a:t>
            </a:r>
            <a:r>
              <a:rPr sz="3200" b="1" spc="-2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may</a:t>
            </a:r>
            <a:r>
              <a:rPr lang="en-US" sz="3200" b="1" spc="-2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5" dirty="0" err="1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be</a:t>
            </a:r>
            <a:r>
              <a:rPr sz="3200" b="1" dirty="0" err="1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in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	</a:t>
            </a:r>
            <a:r>
              <a:rPr sz="3200" b="1" spc="-1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Fe(IV</a:t>
            </a:r>
            <a:r>
              <a:rPr sz="3200" b="1" spc="-15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)</a:t>
            </a:r>
            <a:r>
              <a:rPr lang="en-US" sz="3200" b="1" spc="-15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spc="-25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state.</a:t>
            </a:r>
            <a:endParaRPr lang="en-US" sz="3200" b="1" spc="-25" dirty="0" smtClean="0">
              <a:solidFill>
                <a:srgbClr val="0000FF"/>
              </a:solidFill>
              <a:latin typeface="Comic Sans MS" pitchFamily="66" charset="0"/>
              <a:cs typeface="Calibri"/>
            </a:endParaRPr>
          </a:p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225550" algn="l"/>
                <a:tab pos="2841625" algn="l"/>
                <a:tab pos="3725545" algn="l"/>
                <a:tab pos="4476750" algn="l"/>
                <a:tab pos="5050155" algn="l"/>
                <a:tab pos="5953760" algn="l"/>
                <a:tab pos="6563359" algn="l"/>
                <a:tab pos="7069455" algn="l"/>
              </a:tabLst>
            </a:pPr>
            <a:endParaRPr sz="32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080" indent="-342900" algn="just"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magnetism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and MB spectrum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are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in 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consistent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with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structure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which has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 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extensive </a:t>
            </a:r>
            <a:r>
              <a:rPr sz="3200" b="1" dirty="0">
                <a:solidFill>
                  <a:srgbClr val="AD166C"/>
                </a:solidFill>
                <a:latin typeface="Comic Sans MS" pitchFamily="66" charset="0"/>
                <a:cs typeface="Calibri"/>
              </a:rPr>
              <a:t>π-bonding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with </a:t>
            </a:r>
            <a:r>
              <a:rPr sz="3150" b="1" baseline="2513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+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NO </a:t>
            </a:r>
            <a:r>
              <a:rPr sz="32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ligand</a:t>
            </a:r>
            <a:r>
              <a:rPr sz="3200" b="1" spc="-13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.</a:t>
            </a:r>
            <a:endParaRPr lang="en-US" sz="3200" b="1" dirty="0" smtClean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080" indent="-342900" algn="just"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endParaRPr sz="32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715" indent="-342900" algn="just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r>
              <a:rPr sz="3150" b="1" baseline="-2116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2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orbitals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 </a:t>
            </a:r>
            <a:r>
              <a:rPr sz="3200" b="1" spc="-2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Fe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and the </a:t>
            </a:r>
            <a:r>
              <a:rPr sz="3200" b="1" spc="-5" dirty="0">
                <a:solidFill>
                  <a:prstClr val="black"/>
                </a:solidFill>
                <a:latin typeface="Symbol" pitchFamily="18" charset="2"/>
                <a:cs typeface="Calibri"/>
              </a:rPr>
              <a:t>p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-orbital of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 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present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in </a:t>
            </a:r>
            <a:r>
              <a:rPr sz="3150" b="1" baseline="2513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+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NO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containing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odd </a:t>
            </a:r>
            <a:r>
              <a:rPr sz="32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e-, </a:t>
            </a:r>
            <a:r>
              <a:rPr sz="32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to </a:t>
            </a:r>
            <a:r>
              <a:rPr sz="32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form 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</a:t>
            </a:r>
            <a:r>
              <a:rPr sz="32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32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π-bond</a:t>
            </a:r>
            <a:endParaRPr sz="32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2900" y="152400"/>
            <a:ext cx="8572500" cy="65716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Fe(II)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is </a:t>
            </a:r>
            <a:r>
              <a:rPr sz="28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transferring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800" b="1" baseline="2513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-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 </a:t>
            </a:r>
            <a:r>
              <a:rPr sz="28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form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filled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r>
              <a:rPr sz="2800" b="1" baseline="-2116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2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 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level </a:t>
            </a:r>
            <a:r>
              <a:rPr sz="28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to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28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vacant </a:t>
            </a:r>
            <a:r>
              <a:rPr sz="28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π- </a:t>
            </a:r>
            <a:r>
              <a:rPr sz="2800" b="1" spc="-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antibonding orbital </a:t>
            </a:r>
            <a:r>
              <a:rPr sz="28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of  </a:t>
            </a:r>
            <a:r>
              <a:rPr sz="2800" b="1" spc="-1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NO</a:t>
            </a:r>
            <a:r>
              <a:rPr sz="2800" b="1" spc="-15" dirty="0" smtClean="0">
                <a:solidFill>
                  <a:srgbClr val="0000FF"/>
                </a:solidFill>
                <a:latin typeface="Comic Sans MS" pitchFamily="66" charset="0"/>
                <a:cs typeface="Calibri"/>
              </a:rPr>
              <a:t>.</a:t>
            </a:r>
            <a:endParaRPr lang="en-US" sz="2800" b="1" spc="-15" dirty="0" smtClean="0">
              <a:solidFill>
                <a:srgbClr val="0000FF"/>
              </a:solidFill>
              <a:latin typeface="Comic Sans MS" pitchFamily="66" charset="0"/>
              <a:cs typeface="Calibri"/>
            </a:endParaRPr>
          </a:p>
          <a:p>
            <a:pPr marL="355600" marR="5080" indent="-342900" algn="just"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6985" indent="-342900" algn="just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This </a:t>
            </a:r>
            <a:r>
              <a:rPr sz="2800" b="1" spc="-2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makes </a:t>
            </a:r>
            <a:r>
              <a:rPr sz="2800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the </a:t>
            </a:r>
            <a:r>
              <a:rPr sz="2800" b="1" spc="-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shift </a:t>
            </a:r>
            <a:r>
              <a:rPr sz="2800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value </a:t>
            </a:r>
            <a:r>
              <a:rPr sz="2800" b="1" spc="-2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to </a:t>
            </a:r>
            <a:r>
              <a:rPr sz="2800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approach </a:t>
            </a:r>
            <a:r>
              <a:rPr sz="2800" b="1" spc="-1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Fe(IV)  </a:t>
            </a:r>
            <a:r>
              <a:rPr sz="2800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values</a:t>
            </a:r>
            <a:r>
              <a:rPr sz="2800" b="1" spc="-10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.</a:t>
            </a:r>
            <a:endParaRPr lang="en-US" sz="2800" b="1" spc="-10" dirty="0" smtClean="0">
              <a:solidFill>
                <a:srgbClr val="FF0000"/>
              </a:solidFill>
              <a:latin typeface="Comic Sans MS" pitchFamily="66" charset="0"/>
              <a:cs typeface="Calibri"/>
            </a:endParaRPr>
          </a:p>
          <a:p>
            <a:pPr marL="355600" marR="6985" indent="-342900" algn="just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endParaRPr sz="2800" dirty="0">
              <a:solidFill>
                <a:srgbClr val="FF0000"/>
              </a:solidFill>
              <a:latin typeface="Comic Sans MS" pitchFamily="66" charset="0"/>
              <a:cs typeface="Calibri"/>
            </a:endParaRPr>
          </a:p>
          <a:p>
            <a:pPr marL="355600" marR="5715" indent="-342900" algn="just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Now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because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 </a:t>
            </a:r>
            <a:r>
              <a:rPr sz="28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this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shielding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 s-e</a:t>
            </a:r>
            <a:r>
              <a:rPr sz="2800" b="1" baseline="2513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- </a:t>
            </a:r>
            <a:r>
              <a:rPr sz="2800" b="1" spc="-2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by 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the d e</a:t>
            </a:r>
            <a:r>
              <a:rPr sz="2800" b="1" baseline="2513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-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decreases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and </a:t>
            </a:r>
            <a:r>
              <a:rPr sz="28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hence the </a:t>
            </a:r>
            <a:r>
              <a:rPr sz="28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shift  becomes</a:t>
            </a:r>
            <a:r>
              <a:rPr sz="2800" b="1" spc="-3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more</a:t>
            </a:r>
            <a:r>
              <a:rPr sz="2800" b="1" spc="-10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.</a:t>
            </a:r>
            <a:endParaRPr lang="en-US" sz="2800" b="1" spc="-10" dirty="0" smtClean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715" indent="-342900" algn="just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endParaRPr sz="28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55600" marR="5715" indent="-342900" algn="just"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This is </a:t>
            </a:r>
            <a:r>
              <a:rPr sz="2800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supported by </a:t>
            </a:r>
            <a:r>
              <a:rPr sz="2800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the </a:t>
            </a:r>
            <a:r>
              <a:rPr sz="2800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decrease </a:t>
            </a:r>
            <a:r>
              <a:rPr sz="2800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in </a:t>
            </a:r>
            <a:r>
              <a:rPr sz="2800" b="1" spc="-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N-O  </a:t>
            </a:r>
            <a:r>
              <a:rPr sz="2800" b="1" spc="-2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stretching </a:t>
            </a:r>
            <a:r>
              <a:rPr sz="2800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frequency </a:t>
            </a:r>
            <a:r>
              <a:rPr sz="2800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in IR, </a:t>
            </a:r>
            <a:r>
              <a:rPr sz="2800" b="1" spc="-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since </a:t>
            </a:r>
            <a:r>
              <a:rPr sz="2800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the </a:t>
            </a:r>
            <a:r>
              <a:rPr sz="2800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anti  </a:t>
            </a:r>
            <a:r>
              <a:rPr sz="2800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bonding </a:t>
            </a:r>
            <a:r>
              <a:rPr sz="2800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level </a:t>
            </a:r>
            <a:r>
              <a:rPr sz="2800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is</a:t>
            </a:r>
            <a:r>
              <a:rPr sz="2800" b="1" spc="-4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filled.</a:t>
            </a:r>
            <a:endParaRPr sz="2800" dirty="0">
              <a:solidFill>
                <a:srgbClr val="FF0000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24885" y="1607566"/>
            <a:ext cx="15716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37210" algn="l"/>
                <a:tab pos="996950" algn="l"/>
              </a:tabLst>
            </a:pP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is	a	</a:t>
            </a:r>
            <a:r>
              <a:rPr sz="2400" b="1" spc="-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3d</a:t>
            </a:r>
            <a:r>
              <a:rPr sz="2400" b="1" spc="15" baseline="25132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6</a:t>
            </a:r>
            <a:endParaRPr sz="2400" baseline="25132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1207" y="1607566"/>
            <a:ext cx="20720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38810" algn="l"/>
              </a:tabLst>
            </a:pP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LS	</a:t>
            </a:r>
            <a:r>
              <a:rPr sz="24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complex</a:t>
            </a:r>
            <a:endParaRPr sz="240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38796" y="1607566"/>
            <a:ext cx="14700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035050" algn="l"/>
              </a:tabLst>
            </a:pP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wit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h	O</a:t>
            </a:r>
            <a:r>
              <a:rPr sz="2400" b="1" spc="15" baseline="-2116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h</a:t>
            </a:r>
            <a:endParaRPr sz="2400" baseline="-21164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1607566"/>
            <a:ext cx="22536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omic Sans MS" pitchFamily="66" charset="0"/>
              </a:rPr>
              <a:t>K</a:t>
            </a:r>
            <a:r>
              <a:rPr sz="2400" spc="-7" baseline="-21164" dirty="0">
                <a:latin typeface="Comic Sans MS" pitchFamily="66" charset="0"/>
              </a:rPr>
              <a:t>4</a:t>
            </a:r>
            <a:r>
              <a:rPr sz="2400" spc="-5" dirty="0">
                <a:latin typeface="Comic Sans MS" pitchFamily="66" charset="0"/>
              </a:rPr>
              <a:t>[Fe(CN)</a:t>
            </a:r>
            <a:r>
              <a:rPr sz="2400" spc="-7" baseline="-21164" dirty="0">
                <a:latin typeface="Comic Sans MS" pitchFamily="66" charset="0"/>
              </a:rPr>
              <a:t>6</a:t>
            </a:r>
            <a:r>
              <a:rPr sz="2400" spc="-5" dirty="0">
                <a:latin typeface="Comic Sans MS" pitchFamily="66" charset="0"/>
              </a:rPr>
              <a:t>]</a:t>
            </a:r>
            <a:endParaRPr sz="2400" dirty="0">
              <a:latin typeface="Comic Sans MS" pitchFamily="66" charset="0"/>
            </a:endParaRPr>
          </a:p>
          <a:p>
            <a:pPr marL="355600">
              <a:lnSpc>
                <a:spcPct val="100000"/>
              </a:lnSpc>
            </a:pPr>
            <a:r>
              <a:rPr sz="2400" spc="-30" dirty="0">
                <a:solidFill>
                  <a:srgbClr val="000000"/>
                </a:solidFill>
                <a:latin typeface="Comic Sans MS" pitchFamily="66" charset="0"/>
              </a:rPr>
              <a:t>symmetry,</a:t>
            </a:r>
            <a:endParaRPr sz="2400" dirty="0">
              <a:latin typeface="Comic Sans MS" pitchFamily="66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66706" y="2095321"/>
            <a:ext cx="271018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463675" algn="l"/>
                <a:tab pos="2247265" algn="l"/>
              </a:tabLst>
            </a:pP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wh</a:t>
            </a:r>
            <a:r>
              <a:rPr sz="24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400" b="1" spc="-4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	all	six</a:t>
            </a:r>
            <a:endParaRPr sz="240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380" y="2095322"/>
            <a:ext cx="251333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954530" algn="l"/>
              </a:tabLst>
            </a:pP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elect</a:t>
            </a:r>
            <a:r>
              <a:rPr sz="2400" b="1" spc="-3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</a:t>
            </a:r>
            <a:r>
              <a:rPr sz="24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	a</a:t>
            </a:r>
            <a:r>
              <a:rPr sz="2400" b="1" spc="-4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endParaRPr sz="24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839" y="2583307"/>
            <a:ext cx="668591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accommodated 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in the </a:t>
            </a: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three </a:t>
            </a:r>
            <a:r>
              <a:rPr sz="2400" b="1" spc="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r>
              <a:rPr sz="2400" b="1" spc="7" baseline="-2116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2g</a:t>
            </a:r>
            <a:r>
              <a:rPr sz="2400" b="1" spc="232" baseline="-2116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orbitals.</a:t>
            </a:r>
            <a:endParaRPr sz="240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0230" y="3498851"/>
            <a:ext cx="54991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7040" indent="-434340">
              <a:spcBef>
                <a:spcPts val="100"/>
              </a:spcBef>
              <a:buFont typeface="Arial"/>
              <a:buChar char="•"/>
              <a:tabLst>
                <a:tab pos="446405" algn="l"/>
                <a:tab pos="447040" algn="l"/>
                <a:tab pos="1629410" algn="l"/>
                <a:tab pos="4267835" algn="l"/>
              </a:tabLst>
            </a:pPr>
            <a:r>
              <a:rPr lang="en-US" sz="2400" b="1" spc="-2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C</a:t>
            </a:r>
            <a:r>
              <a:rPr sz="24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o</a:t>
            </a:r>
            <a:r>
              <a:rPr sz="2400" b="1" spc="-2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4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trib</a:t>
            </a:r>
            <a:r>
              <a:rPr sz="2400" b="1" spc="-2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4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tions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of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	(</a:t>
            </a:r>
            <a:r>
              <a:rPr sz="24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400" b="1" spc="-40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F</a:t>
            </a:r>
            <a:r>
              <a:rPr sz="2400" b="1" spc="-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G)</a:t>
            </a:r>
            <a:endParaRPr sz="2400" baseline="-21164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3129" y="3986480"/>
            <a:ext cx="733679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vanish; there 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is </a:t>
            </a: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no quadrupolar</a:t>
            </a:r>
            <a:r>
              <a:rPr sz="2400" b="1" spc="-12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interaction.</a:t>
            </a:r>
            <a:endParaRPr sz="240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56045" y="5029200"/>
            <a:ext cx="26384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63089" algn="l"/>
              </a:tabLst>
            </a:pPr>
            <a:r>
              <a:rPr sz="2400" b="1" spc="-4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s</a:t>
            </a: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ymm</a:t>
            </a:r>
            <a:r>
              <a:rPr sz="2400" b="1" spc="-3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e</a:t>
            </a: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t</a:t>
            </a:r>
            <a:r>
              <a:rPr sz="2400" b="1" spc="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r</a:t>
            </a: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y	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with</a:t>
            </a:r>
            <a:endParaRPr sz="240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2096" y="5029200"/>
            <a:ext cx="529971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4065270" algn="l"/>
                <a:tab pos="4804410" algn="l"/>
              </a:tabLst>
            </a:pP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Na</a:t>
            </a:r>
            <a:r>
              <a:rPr sz="2400" b="1" spc="7" baseline="-21164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2</a:t>
            </a: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[</a:t>
            </a:r>
            <a:r>
              <a:rPr sz="2400" b="1" spc="-4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F</a:t>
            </a:r>
            <a:r>
              <a:rPr sz="2400" b="1" spc="-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e(CN</a:t>
            </a: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)</a:t>
            </a:r>
            <a:r>
              <a:rPr sz="2400" b="1" spc="7" baseline="-21164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5</a:t>
            </a: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NO</a:t>
            </a:r>
            <a:r>
              <a:rPr sz="2400" b="1" spc="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]</a:t>
            </a:r>
            <a:r>
              <a:rPr sz="2400" b="1" spc="-5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2</a:t>
            </a:r>
            <a:r>
              <a:rPr sz="2400" b="1" spc="-10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H</a:t>
            </a:r>
            <a:r>
              <a:rPr sz="2400" b="1" spc="7" baseline="-21164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2</a:t>
            </a:r>
            <a:r>
              <a:rPr sz="2400" b="1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O	has	C</a:t>
            </a:r>
            <a:r>
              <a:rPr sz="2400" b="1" spc="7" baseline="-21164" dirty="0">
                <a:solidFill>
                  <a:srgbClr val="0000FF"/>
                </a:solidFill>
                <a:latin typeface="Comic Sans MS" pitchFamily="66" charset="0"/>
                <a:cs typeface="Calibri"/>
              </a:rPr>
              <a:t>4v  </a:t>
            </a:r>
            <a:r>
              <a:rPr sz="2400" b="1" spc="-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d-orbital splitting 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as</a:t>
            </a:r>
            <a:r>
              <a:rPr sz="2400" b="1" spc="-1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4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shown</a:t>
            </a:r>
            <a:r>
              <a:rPr sz="24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676" y="448055"/>
            <a:ext cx="8385048" cy="5878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6416040"/>
            <a:ext cx="8839200" cy="137160"/>
          </a:xfrm>
          <a:custGeom>
            <a:avLst/>
            <a:gdLst/>
            <a:ahLst/>
            <a:cxnLst/>
            <a:rect l="l" t="t" r="r" b="b"/>
            <a:pathLst>
              <a:path w="8839200" h="137159">
                <a:moveTo>
                  <a:pt x="0" y="137160"/>
                </a:moveTo>
                <a:lnTo>
                  <a:pt x="8839200" y="137160"/>
                </a:lnTo>
                <a:lnTo>
                  <a:pt x="8839200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359409"/>
            <a:ext cx="137160" cy="6056630"/>
          </a:xfrm>
          <a:custGeom>
            <a:avLst/>
            <a:gdLst/>
            <a:ahLst/>
            <a:cxnLst/>
            <a:rect l="l" t="t" r="r" b="b"/>
            <a:pathLst>
              <a:path w="137160" h="6056630">
                <a:moveTo>
                  <a:pt x="0" y="6056630"/>
                </a:moveTo>
                <a:lnTo>
                  <a:pt x="137160" y="6056630"/>
                </a:lnTo>
                <a:lnTo>
                  <a:pt x="137160" y="0"/>
                </a:lnTo>
                <a:lnTo>
                  <a:pt x="0" y="0"/>
                </a:lnTo>
                <a:lnTo>
                  <a:pt x="0" y="60566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600" y="222250"/>
            <a:ext cx="8839200" cy="137160"/>
          </a:xfrm>
          <a:custGeom>
            <a:avLst/>
            <a:gdLst/>
            <a:ahLst/>
            <a:cxnLst/>
            <a:rect l="l" t="t" r="r" b="b"/>
            <a:pathLst>
              <a:path w="8839200" h="137160">
                <a:moveTo>
                  <a:pt x="0" y="137159"/>
                </a:moveTo>
                <a:lnTo>
                  <a:pt x="8839200" y="137159"/>
                </a:lnTo>
                <a:lnTo>
                  <a:pt x="883920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30640" y="358902"/>
            <a:ext cx="137160" cy="6057265"/>
          </a:xfrm>
          <a:custGeom>
            <a:avLst/>
            <a:gdLst/>
            <a:ahLst/>
            <a:cxnLst/>
            <a:rect l="l" t="t" r="r" b="b"/>
            <a:pathLst>
              <a:path w="137159" h="6057265">
                <a:moveTo>
                  <a:pt x="137159" y="0"/>
                </a:moveTo>
                <a:lnTo>
                  <a:pt x="0" y="0"/>
                </a:lnTo>
                <a:lnTo>
                  <a:pt x="0" y="6057138"/>
                </a:lnTo>
                <a:lnTo>
                  <a:pt x="137159" y="6057138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1480" y="6347459"/>
            <a:ext cx="8473440" cy="0"/>
          </a:xfrm>
          <a:custGeom>
            <a:avLst/>
            <a:gdLst/>
            <a:ahLst/>
            <a:cxnLst/>
            <a:rect l="l" t="t" r="r" b="b"/>
            <a:pathLst>
              <a:path w="8473440">
                <a:moveTo>
                  <a:pt x="0" y="0"/>
                </a:moveTo>
                <a:lnTo>
                  <a:pt x="8473440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4340" y="450850"/>
            <a:ext cx="0" cy="5873750"/>
          </a:xfrm>
          <a:custGeom>
            <a:avLst/>
            <a:gdLst/>
            <a:ahLst/>
            <a:cxnLst/>
            <a:rect l="l" t="t" r="r" b="b"/>
            <a:pathLst>
              <a:path h="5873750">
                <a:moveTo>
                  <a:pt x="0" y="0"/>
                </a:moveTo>
                <a:lnTo>
                  <a:pt x="0" y="587375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1480" y="427990"/>
            <a:ext cx="8473440" cy="0"/>
          </a:xfrm>
          <a:custGeom>
            <a:avLst/>
            <a:gdLst/>
            <a:ahLst/>
            <a:cxnLst/>
            <a:rect l="l" t="t" r="r" b="b"/>
            <a:pathLst>
              <a:path w="8473440">
                <a:moveTo>
                  <a:pt x="0" y="0"/>
                </a:moveTo>
                <a:lnTo>
                  <a:pt x="8473440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62059" y="450341"/>
            <a:ext cx="0" cy="5874385"/>
          </a:xfrm>
          <a:custGeom>
            <a:avLst/>
            <a:gdLst/>
            <a:ahLst/>
            <a:cxnLst/>
            <a:rect l="l" t="t" r="r" b="b"/>
            <a:pathLst>
              <a:path h="5874385">
                <a:moveTo>
                  <a:pt x="0" y="0"/>
                </a:moveTo>
                <a:lnTo>
                  <a:pt x="0" y="5874258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pPr marL="25400">
                <a:lnSpc>
                  <a:spcPts val="1240"/>
                </a:lnSpc>
              </a:pPr>
              <a:t>197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2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75"/>
          <a:stretch/>
        </p:blipFill>
        <p:spPr bwMode="auto">
          <a:xfrm>
            <a:off x="63181" y="76200"/>
            <a:ext cx="4737419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5"/>
          <a:stretch/>
        </p:blipFill>
        <p:spPr bwMode="auto">
          <a:xfrm>
            <a:off x="4946371" y="76200"/>
            <a:ext cx="4144289" cy="370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733800" y="1929584"/>
            <a:ext cx="5330190" cy="4852216"/>
            <a:chOff x="3733800" y="1929584"/>
            <a:chExt cx="5330190" cy="4852216"/>
          </a:xfrm>
        </p:grpSpPr>
        <p:grpSp>
          <p:nvGrpSpPr>
            <p:cNvPr id="7" name="Group 6"/>
            <p:cNvGrpSpPr/>
            <p:nvPr/>
          </p:nvGrpSpPr>
          <p:grpSpPr>
            <a:xfrm>
              <a:off x="3733800" y="1929584"/>
              <a:ext cx="5330190" cy="4852216"/>
              <a:chOff x="3733800" y="1929584"/>
              <a:chExt cx="5330190" cy="4852216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946371" y="4038600"/>
                <a:ext cx="4117619" cy="246221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The </a:t>
                </a:r>
                <a:r>
                  <a:rPr lang="en-US" sz="2200" b="1" u="sng" dirty="0">
                    <a:solidFill>
                      <a:srgbClr val="4809E5"/>
                    </a:solidFill>
                    <a:latin typeface="Comic Sans MS" pitchFamily="66" charset="0"/>
                  </a:rPr>
                  <a:t>ferrous ions have less s-electrons at the nucleus due to the greater screening of the d-electrons</a:t>
                </a:r>
                <a:r>
                  <a:rPr lang="en-US" sz="2200" b="1" dirty="0">
                    <a:solidFill>
                      <a:srgbClr val="4809E5"/>
                    </a:solidFill>
                    <a:latin typeface="Comic Sans MS" pitchFamily="66" charset="0"/>
                  </a:rPr>
                  <a:t>. </a:t>
                </a:r>
                <a:r>
                  <a:rPr lang="en-US" sz="2200" b="1" dirty="0">
                    <a:solidFill>
                      <a:srgbClr val="FF0000"/>
                    </a:solidFill>
                    <a:latin typeface="Comic Sans MS" pitchFamily="66" charset="0"/>
                  </a:rPr>
                  <a:t>Thus ferrous ions have </a:t>
                </a:r>
                <a:r>
                  <a:rPr lang="en-US" sz="2200" b="1" u="sng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larger positive isomer shifts</a:t>
                </a:r>
                <a:r>
                  <a:rPr lang="en-US" sz="22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 </a:t>
                </a:r>
                <a:r>
                  <a:rPr lang="en-US" sz="2200" b="1" dirty="0">
                    <a:solidFill>
                      <a:srgbClr val="FF0000"/>
                    </a:solidFill>
                    <a:latin typeface="Comic Sans MS" pitchFamily="66" charset="0"/>
                  </a:rPr>
                  <a:t>than ferric ions.</a:t>
                </a:r>
              </a:p>
            </p:txBody>
          </p:sp>
          <p:sp>
            <p:nvSpPr>
              <p:cNvPr id="2" name="Rounded Rectangle 1"/>
              <p:cNvSpPr/>
              <p:nvPr/>
            </p:nvSpPr>
            <p:spPr>
              <a:xfrm>
                <a:off x="3733800" y="1929584"/>
                <a:ext cx="762000" cy="2642416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3733800" y="4876800"/>
                <a:ext cx="762000" cy="190500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Right Arrow 7"/>
            <p:cNvSpPr/>
            <p:nvPr/>
          </p:nvSpPr>
          <p:spPr>
            <a:xfrm rot="12415848">
              <a:off x="4615842" y="3829832"/>
              <a:ext cx="298171" cy="381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rot="8802148">
              <a:off x="4615842" y="5638799"/>
              <a:ext cx="298171" cy="381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548640" y="515646"/>
            <a:ext cx="8059707" cy="4601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990" spc="10" dirty="0">
                <a:solidFill>
                  <a:srgbClr val="0070C0"/>
                </a:solidFill>
                <a:latin typeface="Cambria" pitchFamily="18" charset="0"/>
                <a:cs typeface="Arial"/>
              </a:rPr>
              <a:t>•  </a:t>
            </a:r>
            <a:r>
              <a:rPr sz="2990" b="1" spc="10" dirty="0">
                <a:solidFill>
                  <a:srgbClr val="0070C0"/>
                </a:solidFill>
                <a:latin typeface="Cambria" pitchFamily="18" charset="0"/>
                <a:cs typeface="Arial"/>
              </a:rPr>
              <a:t>Isomer shift is related to the oxidation state</a:t>
            </a:r>
            <a:endParaRPr sz="2900" dirty="0">
              <a:solidFill>
                <a:srgbClr val="0070C0"/>
              </a:solidFill>
              <a:latin typeface="Cambria" pitchFamily="18" charset="0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91539" y="1066673"/>
            <a:ext cx="2217595" cy="4647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020" b="1" spc="10" dirty="0">
                <a:solidFill>
                  <a:srgbClr val="0070C0"/>
                </a:solidFill>
                <a:latin typeface="Cambria" pitchFamily="18" charset="0"/>
                <a:cs typeface="Arial"/>
              </a:rPr>
              <a:t>of the metal.</a:t>
            </a:r>
            <a:endParaRPr sz="3000" dirty="0">
              <a:solidFill>
                <a:srgbClr val="0070C0"/>
              </a:solidFill>
              <a:latin typeface="Cambria" pitchFamily="18" charset="0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48640" y="1588818"/>
            <a:ext cx="745397" cy="4832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140" spc="10" dirty="0">
                <a:solidFill>
                  <a:prstClr val="black"/>
                </a:solidFill>
                <a:latin typeface="Cambria" pitchFamily="18" charset="0"/>
                <a:cs typeface="Arial"/>
              </a:rPr>
              <a:t>•  </a:t>
            </a:r>
            <a:r>
              <a:rPr sz="3140" b="1" spc="10" dirty="0">
                <a:solidFill>
                  <a:prstClr val="black"/>
                </a:solidFill>
                <a:latin typeface="Cambria" pitchFamily="18" charset="0"/>
                <a:cs typeface="Arial"/>
              </a:rPr>
              <a:t>In</a:t>
            </a:r>
            <a:endParaRPr sz="3100">
              <a:solidFill>
                <a:prstClr val="black"/>
              </a:solidFill>
              <a:latin typeface="Cambria" pitchFamily="18" charset="0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397762" y="1631696"/>
            <a:ext cx="494366" cy="3308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150" b="1" spc="10" dirty="0">
                <a:solidFill>
                  <a:prstClr val="black"/>
                </a:solidFill>
                <a:latin typeface="Cambria" pitchFamily="18" charset="0"/>
                <a:cs typeface="Arial"/>
              </a:rPr>
              <a:t>119</a:t>
            </a:r>
            <a:endParaRPr sz="2100">
              <a:solidFill>
                <a:prstClr val="black"/>
              </a:solidFill>
              <a:latin typeface="Cambria" pitchFamily="18" charset="0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1539" y="1651889"/>
            <a:ext cx="7547323" cy="13896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19226"/>
            <a:r>
              <a:rPr sz="3020" b="1" spc="10" dirty="0">
                <a:solidFill>
                  <a:srgbClr val="C00000"/>
                </a:solidFill>
                <a:latin typeface="Cambria" pitchFamily="18" charset="0"/>
                <a:cs typeface="Arial"/>
              </a:rPr>
              <a:t>Sn MB spectra Sn(II) shows a positive</a:t>
            </a:r>
            <a:endParaRPr sz="3000" dirty="0">
              <a:solidFill>
                <a:srgbClr val="C00000"/>
              </a:solidFill>
              <a:latin typeface="Cambria" pitchFamily="18" charset="0"/>
              <a:cs typeface="Arial"/>
            </a:endParaRPr>
          </a:p>
          <a:p>
            <a:r>
              <a:rPr sz="2810" b="1" spc="10" dirty="0">
                <a:solidFill>
                  <a:srgbClr val="C00000"/>
                </a:solidFill>
                <a:latin typeface="Cambria" pitchFamily="18" charset="0"/>
                <a:cs typeface="Arial"/>
              </a:rPr>
              <a:t>shift (ΔR/R ) w.r.to Sn where as for Sn(IV) it is</a:t>
            </a:r>
            <a:endParaRPr sz="2800" dirty="0">
              <a:solidFill>
                <a:srgbClr val="C00000"/>
              </a:solidFill>
              <a:latin typeface="Cambria" pitchFamily="18" charset="0"/>
              <a:cs typeface="Arial"/>
            </a:endParaRPr>
          </a:p>
          <a:p>
            <a:r>
              <a:rPr sz="3200" b="1" spc="10" dirty="0">
                <a:solidFill>
                  <a:srgbClr val="C00000"/>
                </a:solidFill>
                <a:latin typeface="Cambria" pitchFamily="18" charset="0"/>
                <a:cs typeface="Arial"/>
              </a:rPr>
              <a:t>negative</a:t>
            </a:r>
            <a:endParaRPr sz="3200" dirty="0">
              <a:solidFill>
                <a:srgbClr val="C00000"/>
              </a:solidFill>
              <a:latin typeface="Cambria" pitchFamily="18" charset="0"/>
              <a:cs typeface="Aria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990600" y="36576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2762250" y="36576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4533900" y="36576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305550" y="36576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990600" y="42418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5773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762250" y="42418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5773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533900" y="42418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5773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305550" y="42418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5773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90600" y="48260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2762250" y="48260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4533900" y="48260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305550" y="48260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90600" y="54102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5773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2762250" y="54102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5773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4533900" y="54102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5773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305550" y="5410200"/>
            <a:ext cx="1771650" cy="584200"/>
          </a:xfrm>
          <a:custGeom>
            <a:avLst/>
            <a:gdLst/>
            <a:ahLst/>
            <a:cxnLst/>
            <a:rect l="l" t="t" r="r" b="b"/>
            <a:pathLst>
              <a:path w="1771650" h="584200">
                <a:moveTo>
                  <a:pt x="0" y="584200"/>
                </a:moveTo>
                <a:lnTo>
                  <a:pt x="0" y="0"/>
                </a:lnTo>
                <a:lnTo>
                  <a:pt x="1771650" y="0"/>
                </a:lnTo>
                <a:lnTo>
                  <a:pt x="1771650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C5773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77900" y="4229100"/>
            <a:ext cx="7112000" cy="25400"/>
          </a:xfrm>
          <a:custGeom>
            <a:avLst/>
            <a:gdLst/>
            <a:ahLst/>
            <a:cxnLst/>
            <a:rect l="l" t="t" r="r" b="b"/>
            <a:pathLst>
              <a:path w="7112000" h="25400">
                <a:moveTo>
                  <a:pt x="12700" y="12700"/>
                </a:moveTo>
                <a:lnTo>
                  <a:pt x="7099300" y="127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483741" y="3750843"/>
            <a:ext cx="780022" cy="2708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60" b="1" spc="10" dirty="0">
                <a:solidFill>
                  <a:srgbClr val="FFFF00"/>
                </a:solidFill>
                <a:latin typeface="Cambria" pitchFamily="18" charset="0"/>
                <a:cs typeface="Arial"/>
              </a:rPr>
              <a:t>Species</a:t>
            </a:r>
            <a:endParaRPr sz="1700">
              <a:solidFill>
                <a:prstClr val="black"/>
              </a:solidFill>
              <a:latin typeface="Cambria" pitchFamily="18" charset="0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943098" y="3750843"/>
            <a:ext cx="1418850" cy="2708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60" b="1" spc="10" dirty="0">
                <a:solidFill>
                  <a:srgbClr val="FFFF00"/>
                </a:solidFill>
                <a:latin typeface="Cambria" pitchFamily="18" charset="0"/>
                <a:cs typeface="Arial"/>
              </a:rPr>
              <a:t>configuration</a:t>
            </a:r>
            <a:endParaRPr sz="1700">
              <a:solidFill>
                <a:prstClr val="black"/>
              </a:solidFill>
              <a:latin typeface="Cambria" pitchFamily="18" charset="0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124065" y="3750843"/>
            <a:ext cx="147156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000" b="1" spc="10" dirty="0">
                <a:solidFill>
                  <a:srgbClr val="FFFF00"/>
                </a:solidFill>
                <a:latin typeface="Cambria" pitchFamily="18" charset="0"/>
                <a:cs typeface="Arial"/>
              </a:rPr>
              <a:t>δ</a:t>
            </a:r>
            <a:endParaRPr sz="2000">
              <a:solidFill>
                <a:prstClr val="black"/>
              </a:solidFill>
              <a:latin typeface="Cambria" pitchFamily="18" charset="0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509649" y="4344695"/>
            <a:ext cx="85087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Sn(IV)</a:t>
            </a:r>
            <a:endParaRPr sz="24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252470" y="4344695"/>
            <a:ext cx="71814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5s 5p</a:t>
            </a:r>
            <a:endParaRPr sz="24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525265" y="4329836"/>
            <a:ext cx="11509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0</a:t>
            </a:r>
            <a:endParaRPr sz="16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3941699" y="4329836"/>
            <a:ext cx="11509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0</a:t>
            </a:r>
            <a:endParaRPr sz="16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967093" y="4344695"/>
            <a:ext cx="48667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-ive</a:t>
            </a:r>
            <a:endParaRPr sz="24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726057" y="4929022"/>
            <a:ext cx="32637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Sn</a:t>
            </a:r>
            <a:endParaRPr sz="24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3252470" y="4929022"/>
            <a:ext cx="71814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5s 5p</a:t>
            </a:r>
            <a:endParaRPr sz="24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3525265" y="4914163"/>
            <a:ext cx="11509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2</a:t>
            </a:r>
            <a:endParaRPr sz="16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3941699" y="4914163"/>
            <a:ext cx="11509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2</a:t>
            </a:r>
            <a:endParaRPr sz="16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7114921" y="4929022"/>
            <a:ext cx="17120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0</a:t>
            </a:r>
            <a:endParaRPr sz="24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556893" y="5513527"/>
            <a:ext cx="76431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Sn(II)</a:t>
            </a:r>
            <a:endParaRPr sz="24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3241802" y="5513527"/>
            <a:ext cx="73738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5S 5p</a:t>
            </a:r>
            <a:endParaRPr sz="24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3535934" y="5498668"/>
            <a:ext cx="11509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2</a:t>
            </a:r>
            <a:endParaRPr sz="16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3952367" y="5498668"/>
            <a:ext cx="11509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0</a:t>
            </a:r>
            <a:endParaRPr sz="16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6938137" y="5513527"/>
            <a:ext cx="55399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spc="10" dirty="0">
                <a:solidFill>
                  <a:srgbClr val="0000FF"/>
                </a:solidFill>
                <a:latin typeface="Cambria" pitchFamily="18" charset="0"/>
                <a:cs typeface="Calibri"/>
              </a:rPr>
              <a:t>+ive</a:t>
            </a:r>
            <a:endParaRPr sz="24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3016250" y="4083050"/>
            <a:ext cx="1206500" cy="825500"/>
          </a:xfrm>
          <a:custGeom>
            <a:avLst/>
            <a:gdLst/>
            <a:ahLst/>
            <a:cxnLst/>
            <a:rect l="l" t="t" r="r" b="b"/>
            <a:pathLst>
              <a:path w="1206500" h="825500">
                <a:moveTo>
                  <a:pt x="31750" y="412750"/>
                </a:moveTo>
                <a:cubicBezTo>
                  <a:pt x="31750" y="202311"/>
                  <a:pt x="287655" y="31750"/>
                  <a:pt x="603250" y="31750"/>
                </a:cubicBezTo>
                <a:lnTo>
                  <a:pt x="603250" y="31750"/>
                </a:lnTo>
                <a:cubicBezTo>
                  <a:pt x="918845" y="31750"/>
                  <a:pt x="1174750" y="202311"/>
                  <a:pt x="1174750" y="412750"/>
                </a:cubicBezTo>
                <a:cubicBezTo>
                  <a:pt x="1174750" y="412750"/>
                  <a:pt x="1174750" y="412750"/>
                  <a:pt x="1174750" y="412750"/>
                </a:cubicBezTo>
                <a:lnTo>
                  <a:pt x="1174750" y="412750"/>
                </a:lnTo>
                <a:cubicBezTo>
                  <a:pt x="1174750" y="623189"/>
                  <a:pt x="918845" y="793750"/>
                  <a:pt x="603250" y="793750"/>
                </a:cubicBezTo>
                <a:cubicBezTo>
                  <a:pt x="603250" y="793750"/>
                  <a:pt x="603250" y="793750"/>
                  <a:pt x="603250" y="793750"/>
                </a:cubicBezTo>
                <a:lnTo>
                  <a:pt x="603250" y="793750"/>
                </a:lnTo>
                <a:cubicBezTo>
                  <a:pt x="287655" y="793750"/>
                  <a:pt x="31750" y="623189"/>
                  <a:pt x="31750" y="412750"/>
                </a:cubicBezTo>
                <a:cubicBezTo>
                  <a:pt x="31750" y="412750"/>
                  <a:pt x="31750" y="412750"/>
                  <a:pt x="31750" y="412750"/>
                </a:cubicBezTo>
                <a:close/>
              </a:path>
            </a:pathLst>
          </a:custGeom>
          <a:ln w="63500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3657600" y="2743200"/>
            <a:ext cx="4800600" cy="914400"/>
          </a:xfrm>
          <a:custGeom>
            <a:avLst/>
            <a:gdLst/>
            <a:ahLst/>
            <a:cxnLst/>
            <a:rect l="l" t="t" r="r" b="b"/>
            <a:pathLst>
              <a:path w="4800600" h="914400">
                <a:moveTo>
                  <a:pt x="152400" y="0"/>
                </a:moveTo>
                <a:lnTo>
                  <a:pt x="4800600" y="0"/>
                </a:lnTo>
                <a:lnTo>
                  <a:pt x="4800600" y="0"/>
                </a:lnTo>
                <a:lnTo>
                  <a:pt x="4800600" y="762000"/>
                </a:lnTo>
                <a:lnTo>
                  <a:pt x="4800600" y="762000"/>
                </a:lnTo>
                <a:cubicBezTo>
                  <a:pt x="4800600" y="846201"/>
                  <a:pt x="4732401" y="914400"/>
                  <a:pt x="4648200" y="914400"/>
                </a:cubicBezTo>
                <a:cubicBezTo>
                  <a:pt x="4648200" y="914400"/>
                  <a:pt x="4648200" y="914400"/>
                  <a:pt x="4648200" y="914400"/>
                </a:cubicBezTo>
                <a:lnTo>
                  <a:pt x="4648200" y="914400"/>
                </a:lnTo>
                <a:lnTo>
                  <a:pt x="0" y="914400"/>
                </a:lnTo>
                <a:lnTo>
                  <a:pt x="0" y="914400"/>
                </a:lnTo>
                <a:lnTo>
                  <a:pt x="0" y="152400"/>
                </a:lnTo>
                <a:lnTo>
                  <a:pt x="0" y="152400"/>
                </a:lnTo>
                <a:cubicBezTo>
                  <a:pt x="0" y="68199"/>
                  <a:pt x="68199" y="0"/>
                  <a:pt x="152400" y="0"/>
                </a:cubicBezTo>
                <a:cubicBezTo>
                  <a:pt x="152400" y="0"/>
                  <a:pt x="152400" y="0"/>
                  <a:pt x="152400" y="0"/>
                </a:cubicBez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3644900" y="2730500"/>
            <a:ext cx="4826000" cy="939800"/>
          </a:xfrm>
          <a:custGeom>
            <a:avLst/>
            <a:gdLst/>
            <a:ahLst/>
            <a:cxnLst/>
            <a:rect l="l" t="t" r="r" b="b"/>
            <a:pathLst>
              <a:path w="4826000" h="939800">
                <a:moveTo>
                  <a:pt x="165100" y="12700"/>
                </a:moveTo>
                <a:lnTo>
                  <a:pt x="4813300" y="12700"/>
                </a:lnTo>
                <a:lnTo>
                  <a:pt x="4813300" y="12700"/>
                </a:lnTo>
                <a:lnTo>
                  <a:pt x="4813300" y="774700"/>
                </a:lnTo>
                <a:lnTo>
                  <a:pt x="4813300" y="774700"/>
                </a:lnTo>
                <a:cubicBezTo>
                  <a:pt x="4813300" y="858901"/>
                  <a:pt x="4745101" y="927100"/>
                  <a:pt x="4660900" y="927100"/>
                </a:cubicBezTo>
                <a:cubicBezTo>
                  <a:pt x="4660900" y="927100"/>
                  <a:pt x="4660900" y="927100"/>
                  <a:pt x="4660900" y="927100"/>
                </a:cubicBezTo>
                <a:lnTo>
                  <a:pt x="4660900" y="927100"/>
                </a:lnTo>
                <a:lnTo>
                  <a:pt x="12700" y="927100"/>
                </a:lnTo>
                <a:lnTo>
                  <a:pt x="12700" y="927100"/>
                </a:lnTo>
                <a:lnTo>
                  <a:pt x="12700" y="165100"/>
                </a:lnTo>
                <a:lnTo>
                  <a:pt x="12700" y="165100"/>
                </a:lnTo>
                <a:cubicBezTo>
                  <a:pt x="12700" y="80899"/>
                  <a:pt x="80899" y="12700"/>
                  <a:pt x="165100" y="12700"/>
                </a:cubicBezTo>
                <a:cubicBezTo>
                  <a:pt x="165100" y="12700"/>
                  <a:pt x="165100" y="12700"/>
                  <a:pt x="165100" y="12700"/>
                </a:cubicBez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3810000" y="2819400"/>
            <a:ext cx="4611519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FFFF00"/>
                </a:solidFill>
                <a:latin typeface="Cambria" pitchFamily="18" charset="0"/>
                <a:cs typeface="Arial"/>
              </a:rPr>
              <a:t>s - electron density decreased so</a:t>
            </a:r>
            <a:endParaRPr sz="2400" dirty="0">
              <a:solidFill>
                <a:prstClr val="black"/>
              </a:solidFill>
              <a:latin typeface="Cambria" pitchFamily="18" charset="0"/>
              <a:cs typeface="Arial"/>
            </a:endParaRPr>
          </a:p>
          <a:p>
            <a:pPr marL="1202435"/>
            <a:r>
              <a:rPr sz="2400" b="1" spc="10" dirty="0">
                <a:solidFill>
                  <a:srgbClr val="FFFF00"/>
                </a:solidFill>
                <a:latin typeface="Cambria" pitchFamily="18" charset="0"/>
                <a:cs typeface="Arial"/>
              </a:rPr>
              <a:t>negative shift</a:t>
            </a:r>
            <a:endParaRPr sz="2400" dirty="0">
              <a:solidFill>
                <a:prstClr val="black"/>
              </a:solidFill>
              <a:latin typeface="Cambria" pitchFamily="18" charset="0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4005580" y="3657473"/>
            <a:ext cx="795147" cy="594106"/>
          </a:xfrm>
          <a:custGeom>
            <a:avLst/>
            <a:gdLst/>
            <a:ahLst/>
            <a:cxnLst/>
            <a:rect l="l" t="t" r="r" b="b"/>
            <a:pathLst>
              <a:path w="795147" h="594106">
                <a:moveTo>
                  <a:pt x="0" y="542798"/>
                </a:moveTo>
                <a:lnTo>
                  <a:pt x="725551" y="11684"/>
                </a:lnTo>
                <a:lnTo>
                  <a:pt x="763016" y="62865"/>
                </a:lnTo>
                <a:lnTo>
                  <a:pt x="37465" y="594106"/>
                </a:lnTo>
                <a:close/>
                <a:moveTo>
                  <a:pt x="521589" y="28575"/>
                </a:moveTo>
                <a:lnTo>
                  <a:pt x="795147" y="0"/>
                </a:lnTo>
                <a:lnTo>
                  <a:pt x="685292" y="252095"/>
                </a:lnTo>
                <a:cubicBezTo>
                  <a:pt x="678307" y="268224"/>
                  <a:pt x="659638" y="275590"/>
                  <a:pt x="643509" y="268605"/>
                </a:cubicBezTo>
                <a:cubicBezTo>
                  <a:pt x="627507" y="261620"/>
                  <a:pt x="620141" y="242824"/>
                  <a:pt x="627126" y="226822"/>
                </a:cubicBezTo>
                <a:lnTo>
                  <a:pt x="715137" y="24638"/>
                </a:lnTo>
                <a:lnTo>
                  <a:pt x="747522" y="68834"/>
                </a:lnTo>
                <a:lnTo>
                  <a:pt x="528193" y="91694"/>
                </a:lnTo>
                <a:cubicBezTo>
                  <a:pt x="510794" y="93472"/>
                  <a:pt x="495173" y="80899"/>
                  <a:pt x="493395" y="63373"/>
                </a:cubicBezTo>
                <a:cubicBezTo>
                  <a:pt x="491490" y="45974"/>
                  <a:pt x="504190" y="30353"/>
                  <a:pt x="521589" y="28575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3092450" y="5378450"/>
            <a:ext cx="1206500" cy="673100"/>
          </a:xfrm>
          <a:custGeom>
            <a:avLst/>
            <a:gdLst/>
            <a:ahLst/>
            <a:cxnLst/>
            <a:rect l="l" t="t" r="r" b="b"/>
            <a:pathLst>
              <a:path w="1206500" h="673100">
                <a:moveTo>
                  <a:pt x="31750" y="336550"/>
                </a:moveTo>
                <a:cubicBezTo>
                  <a:pt x="31750" y="168275"/>
                  <a:pt x="287655" y="31750"/>
                  <a:pt x="603250" y="31750"/>
                </a:cubicBezTo>
                <a:lnTo>
                  <a:pt x="603250" y="31750"/>
                </a:lnTo>
                <a:cubicBezTo>
                  <a:pt x="918845" y="31750"/>
                  <a:pt x="1174750" y="168275"/>
                  <a:pt x="1174750" y="336550"/>
                </a:cubicBezTo>
                <a:cubicBezTo>
                  <a:pt x="1174750" y="336550"/>
                  <a:pt x="1174750" y="336550"/>
                  <a:pt x="1174750" y="336550"/>
                </a:cubicBezTo>
                <a:lnTo>
                  <a:pt x="1174750" y="336550"/>
                </a:lnTo>
                <a:cubicBezTo>
                  <a:pt x="1174750" y="504888"/>
                  <a:pt x="918845" y="641350"/>
                  <a:pt x="603250" y="641350"/>
                </a:cubicBezTo>
                <a:cubicBezTo>
                  <a:pt x="603250" y="641350"/>
                  <a:pt x="603250" y="641350"/>
                  <a:pt x="603250" y="641350"/>
                </a:cubicBezTo>
                <a:lnTo>
                  <a:pt x="603250" y="641350"/>
                </a:lnTo>
                <a:cubicBezTo>
                  <a:pt x="287655" y="641350"/>
                  <a:pt x="31750" y="504888"/>
                  <a:pt x="31750" y="336550"/>
                </a:cubicBezTo>
                <a:cubicBezTo>
                  <a:pt x="31750" y="336550"/>
                  <a:pt x="31750" y="336550"/>
                  <a:pt x="31750" y="336550"/>
                </a:cubicBezTo>
                <a:close/>
              </a:path>
            </a:pathLst>
          </a:custGeom>
          <a:ln w="63500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4181983" y="5532120"/>
            <a:ext cx="1304544" cy="481622"/>
          </a:xfrm>
          <a:custGeom>
            <a:avLst/>
            <a:gdLst/>
            <a:ahLst/>
            <a:cxnLst/>
            <a:rect l="l" t="t" r="r" b="b"/>
            <a:pathLst>
              <a:path w="1304544" h="481622">
                <a:moveTo>
                  <a:pt x="18034" y="0"/>
                </a:moveTo>
                <a:lnTo>
                  <a:pt x="1253109" y="363283"/>
                </a:lnTo>
                <a:lnTo>
                  <a:pt x="1235202" y="424205"/>
                </a:lnTo>
                <a:lnTo>
                  <a:pt x="0" y="60934"/>
                </a:lnTo>
                <a:close/>
                <a:moveTo>
                  <a:pt x="1115822" y="211582"/>
                </a:moveTo>
                <a:lnTo>
                  <a:pt x="1304544" y="411518"/>
                </a:lnTo>
                <a:lnTo>
                  <a:pt x="1037590" y="477418"/>
                </a:lnTo>
                <a:cubicBezTo>
                  <a:pt x="1020572" y="481622"/>
                  <a:pt x="1003427" y="471233"/>
                  <a:pt x="999109" y="454203"/>
                </a:cubicBezTo>
                <a:cubicBezTo>
                  <a:pt x="994918" y="437185"/>
                  <a:pt x="1005332" y="419976"/>
                  <a:pt x="1022350" y="415772"/>
                </a:cubicBezTo>
                <a:lnTo>
                  <a:pt x="1236472" y="362915"/>
                </a:lnTo>
                <a:lnTo>
                  <a:pt x="1220978" y="415531"/>
                </a:lnTo>
                <a:lnTo>
                  <a:pt x="1069594" y="255168"/>
                </a:lnTo>
                <a:cubicBezTo>
                  <a:pt x="1057529" y="242417"/>
                  <a:pt x="1058164" y="222326"/>
                  <a:pt x="1070864" y="210286"/>
                </a:cubicBezTo>
                <a:cubicBezTo>
                  <a:pt x="1083691" y="198259"/>
                  <a:pt x="1103757" y="198831"/>
                  <a:pt x="1115822" y="211582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4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19800"/>
            <a:ext cx="4800600" cy="838200"/>
          </a:xfrm>
          <a:prstGeom prst="rect">
            <a:avLst/>
          </a:prstGeom>
        </p:spPr>
      </p:pic>
      <p:pic>
        <p:nvPicPr>
          <p:cNvPr id="4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6007100"/>
            <a:ext cx="4826000" cy="850900"/>
          </a:xfrm>
          <a:prstGeom prst="rect">
            <a:avLst/>
          </a:prstGeom>
        </p:spPr>
      </p:pic>
      <p:sp>
        <p:nvSpPr>
          <p:cNvPr id="30" name="text 1"/>
          <p:cNvSpPr txBox="1"/>
          <p:nvPr/>
        </p:nvSpPr>
        <p:spPr>
          <a:xfrm>
            <a:off x="3956303" y="6220282"/>
            <a:ext cx="4259692" cy="2569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70" b="1" spc="10" dirty="0">
                <a:solidFill>
                  <a:srgbClr val="FFFF00"/>
                </a:solidFill>
                <a:latin typeface="Cambria" pitchFamily="18" charset="0"/>
                <a:cs typeface="Arial"/>
              </a:rPr>
              <a:t>s - electron density increased – p screening</a:t>
            </a:r>
            <a:endParaRPr sz="1600" dirty="0">
              <a:solidFill>
                <a:prstClr val="black"/>
              </a:solidFill>
              <a:latin typeface="Cambria" pitchFamily="18" charset="0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4710684" y="6525082"/>
            <a:ext cx="2953181" cy="2708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60" b="1" spc="10" dirty="0">
                <a:solidFill>
                  <a:srgbClr val="FFFF00"/>
                </a:solidFill>
                <a:latin typeface="Cambria" pitchFamily="18" charset="0"/>
                <a:cs typeface="Arial"/>
              </a:rPr>
              <a:t>not present, so positive shift</a:t>
            </a:r>
            <a:endParaRPr sz="1700">
              <a:solidFill>
                <a:prstClr val="black"/>
              </a:solidFill>
              <a:latin typeface="Cambria" pitchFamily="18" charset="0"/>
              <a:cs typeface="Arial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8439658" y="6477609"/>
            <a:ext cx="172483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srgbClr val="8A8A8A"/>
                </a:solidFill>
                <a:latin typeface="Cambria" pitchFamily="18" charset="0"/>
                <a:cs typeface="Calibri"/>
              </a:rPr>
              <a:t>33</a:t>
            </a:r>
            <a:endParaRPr sz="1200">
              <a:solidFill>
                <a:prstClr val="black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</a:t>
            </a:fld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18" y="1710690"/>
            <a:ext cx="2257780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4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8" y="1750452"/>
            <a:ext cx="2135226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Image result for grago physical methods in inorganic chemis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37360"/>
            <a:ext cx="218319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itchFamily="66" charset="0"/>
              </a:rPr>
              <a:t>Books to read….</a:t>
            </a:r>
            <a:endParaRPr lang="en-US" sz="3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599"/>
            <a:ext cx="6374696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81800" y="1166842"/>
            <a:ext cx="2209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Black" pitchFamily="34" charset="0"/>
                <a:cs typeface="Arial" charset="0"/>
              </a:rPr>
              <a:t>OH stretching frequencies are red shifted</a:t>
            </a:r>
          </a:p>
          <a:p>
            <a:endParaRPr lang="en-US" dirty="0" smtClean="0">
              <a:latin typeface="Arial Black" pitchFamily="34" charset="0"/>
              <a:cs typeface="Arial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Symmetric stretch gains IR intensity relative to asymmetric stretch</a:t>
            </a:r>
          </a:p>
          <a:p>
            <a:endParaRPr lang="en-US" dirty="0" smtClean="0">
              <a:latin typeface="Arial Black" pitchFamily="34" charset="0"/>
              <a:cs typeface="Arial" charset="0"/>
            </a:endParaRPr>
          </a:p>
          <a:p>
            <a:r>
              <a:rPr lang="en-US" dirty="0" smtClean="0">
                <a:solidFill>
                  <a:srgbClr val="00B0F0"/>
                </a:solidFill>
                <a:latin typeface="Arial Black" pitchFamily="34" charset="0"/>
                <a:cs typeface="Arial" charset="0"/>
              </a:rPr>
              <a:t>Shifts in band positions and IR intensities greater for </a:t>
            </a:r>
            <a:r>
              <a:rPr lang="en-US" dirty="0" err="1" smtClean="0">
                <a:solidFill>
                  <a:srgbClr val="00B0F0"/>
                </a:solidFill>
                <a:latin typeface="Arial Black" pitchFamily="34" charset="0"/>
                <a:cs typeface="Arial" charset="0"/>
              </a:rPr>
              <a:t>dications</a:t>
            </a:r>
            <a:endParaRPr lang="en-US" dirty="0" smtClean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335459" y="855887"/>
            <a:ext cx="8134615" cy="178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sz="2800" spc="10" dirty="0">
                <a:solidFill>
                  <a:srgbClr val="FF0000"/>
                </a:solidFill>
                <a:latin typeface="Cambria" pitchFamily="18" charset="0"/>
                <a:cs typeface="Arial"/>
              </a:rPr>
              <a:t>•  </a:t>
            </a:r>
            <a:r>
              <a:rPr sz="2800" b="1" spc="10" dirty="0" smtClean="0">
                <a:solidFill>
                  <a:srgbClr val="FF0000"/>
                </a:solidFill>
                <a:latin typeface="Cambria" pitchFamily="18" charset="0"/>
                <a:cs typeface="Arial"/>
              </a:rPr>
              <a:t>In</a:t>
            </a:r>
            <a:r>
              <a:rPr lang="en-US" sz="2800" b="1" spc="10" dirty="0" smtClean="0">
                <a:solidFill>
                  <a:srgbClr val="FF0000"/>
                </a:solidFill>
                <a:latin typeface="Cambria" pitchFamily="18" charset="0"/>
                <a:cs typeface="Arial"/>
              </a:rPr>
              <a:t> </a:t>
            </a:r>
            <a:r>
              <a:rPr lang="en-US" sz="2800" b="1" spc="10" baseline="30000" dirty="0" smtClean="0">
                <a:solidFill>
                  <a:srgbClr val="FF0000"/>
                </a:solidFill>
                <a:latin typeface="Cambria" pitchFamily="18" charset="0"/>
                <a:cs typeface="Arial"/>
              </a:rPr>
              <a:t>119</a:t>
            </a:r>
            <a:r>
              <a:rPr lang="en-US" sz="2800" b="1" spc="10" dirty="0" smtClean="0">
                <a:solidFill>
                  <a:srgbClr val="FF0000"/>
                </a:solidFill>
                <a:latin typeface="Cambria" pitchFamily="18" charset="0"/>
                <a:cs typeface="Arial"/>
              </a:rPr>
              <a:t>Sn </a:t>
            </a:r>
            <a:r>
              <a:rPr lang="en-US" sz="2800" b="1" spc="10" dirty="0">
                <a:solidFill>
                  <a:srgbClr val="FF0000"/>
                </a:solidFill>
                <a:latin typeface="Cambria" pitchFamily="18" charset="0"/>
                <a:cs typeface="Arial"/>
              </a:rPr>
              <a:t>compounds, the shift values depend</a:t>
            </a:r>
            <a:endParaRPr lang="en-US" sz="2800" dirty="0">
              <a:solidFill>
                <a:srgbClr val="FF0000"/>
              </a:solidFill>
              <a:latin typeface="Cambria" pitchFamily="18" charset="0"/>
              <a:cs typeface="Arial"/>
            </a:endParaRPr>
          </a:p>
          <a:p>
            <a:pPr algn="just"/>
            <a:r>
              <a:rPr lang="en-US" sz="2800" b="1" spc="10" dirty="0">
                <a:solidFill>
                  <a:srgbClr val="FF0000"/>
                </a:solidFill>
                <a:latin typeface="Cambria" pitchFamily="18" charset="0"/>
                <a:cs typeface="Arial"/>
              </a:rPr>
              <a:t>on the ligands present and the coordination</a:t>
            </a:r>
            <a:endParaRPr lang="en-US" sz="2800" dirty="0">
              <a:solidFill>
                <a:srgbClr val="FF0000"/>
              </a:solidFill>
              <a:latin typeface="Cambria" pitchFamily="18" charset="0"/>
              <a:cs typeface="Arial"/>
            </a:endParaRPr>
          </a:p>
          <a:p>
            <a:pPr algn="just"/>
            <a:r>
              <a:rPr lang="en-US" sz="2800" b="1" spc="10" dirty="0">
                <a:solidFill>
                  <a:srgbClr val="FF0000"/>
                </a:solidFill>
                <a:latin typeface="Cambria" pitchFamily="18" charset="0"/>
                <a:cs typeface="Arial"/>
              </a:rPr>
              <a:t>number of tin.</a:t>
            </a:r>
            <a:endParaRPr lang="en-US" sz="2800" dirty="0">
              <a:solidFill>
                <a:srgbClr val="FF0000"/>
              </a:solidFill>
              <a:latin typeface="Cambria" pitchFamily="18" charset="0"/>
              <a:cs typeface="Arial"/>
            </a:endParaRPr>
          </a:p>
          <a:p>
            <a:pPr algn="just"/>
            <a:endParaRPr sz="2800" dirty="0">
              <a:solidFill>
                <a:srgbClr val="FF0000"/>
              </a:solidFill>
              <a:latin typeface="Cambria" pitchFamily="18" charset="0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40030" y="3124200"/>
            <a:ext cx="8595360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sz="2800" spc="10" dirty="0">
                <a:solidFill>
                  <a:prstClr val="black"/>
                </a:solidFill>
                <a:latin typeface="Cambria" pitchFamily="18" charset="0"/>
                <a:cs typeface="Arial"/>
              </a:rPr>
              <a:t>•  </a:t>
            </a:r>
            <a:r>
              <a:rPr lang="en-US" sz="2800" b="1" spc="10" dirty="0">
                <a:solidFill>
                  <a:srgbClr val="C00000"/>
                </a:solidFill>
                <a:latin typeface="Cambria" pitchFamily="18" charset="0"/>
                <a:cs typeface="Arial"/>
              </a:rPr>
              <a:t>The isomer shift values are useful in characterizing tin </a:t>
            </a:r>
            <a:r>
              <a:rPr lang="en-US" sz="2800" b="1" spc="10" dirty="0" smtClean="0">
                <a:solidFill>
                  <a:srgbClr val="C00000"/>
                </a:solidFill>
                <a:latin typeface="Cambria" pitchFamily="18" charset="0"/>
                <a:cs typeface="Arial"/>
              </a:rPr>
              <a:t>derivatives</a:t>
            </a:r>
          </a:p>
          <a:p>
            <a:pPr algn="just"/>
            <a:endParaRPr lang="en-US" sz="2800" b="1" spc="10" dirty="0" smtClean="0">
              <a:solidFill>
                <a:prstClr val="black"/>
              </a:solidFill>
              <a:latin typeface="Cambria" pitchFamily="18" charset="0"/>
              <a:cs typeface="Arial"/>
            </a:endParaRPr>
          </a:p>
          <a:p>
            <a:pPr algn="just"/>
            <a:endParaRPr lang="en-US" sz="2800" b="1" spc="10" dirty="0">
              <a:solidFill>
                <a:prstClr val="black"/>
              </a:solidFill>
              <a:latin typeface="Cambria" pitchFamily="18" charset="0"/>
              <a:cs typeface="Arial"/>
            </a:endParaRPr>
          </a:p>
          <a:p>
            <a:pPr algn="just"/>
            <a:endParaRPr lang="en-US" sz="2800" b="1" spc="10" dirty="0">
              <a:solidFill>
                <a:prstClr val="black"/>
              </a:solidFill>
              <a:latin typeface="Cambria" pitchFamily="18" charset="0"/>
              <a:cs typeface="Arial"/>
            </a:endParaRP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2800" b="1" spc="10" dirty="0" smtClean="0">
                <a:solidFill>
                  <a:prstClr val="black"/>
                </a:solidFill>
                <a:latin typeface="Cambria" pitchFamily="18" charset="0"/>
                <a:cs typeface="Arial"/>
              </a:rPr>
              <a:t> </a:t>
            </a:r>
            <a:r>
              <a:rPr lang="en-US" sz="2800" b="1" spc="10" dirty="0">
                <a:solidFill>
                  <a:prstClr val="black"/>
                </a:solidFill>
                <a:latin typeface="Cambria" pitchFamily="18" charset="0"/>
                <a:cs typeface="Arial"/>
              </a:rPr>
              <a:t>Many </a:t>
            </a:r>
            <a:r>
              <a:rPr lang="en-US" sz="2800" b="1" spc="10" dirty="0" err="1">
                <a:solidFill>
                  <a:prstClr val="black"/>
                </a:solidFill>
                <a:latin typeface="Cambria" pitchFamily="18" charset="0"/>
                <a:cs typeface="Arial"/>
              </a:rPr>
              <a:t>Sn</a:t>
            </a:r>
            <a:r>
              <a:rPr lang="en-US" sz="2800" b="1" spc="10" dirty="0">
                <a:solidFill>
                  <a:prstClr val="black"/>
                </a:solidFill>
                <a:latin typeface="Cambria" pitchFamily="18" charset="0"/>
                <a:cs typeface="Arial"/>
              </a:rPr>
              <a:t> compounds appear to contain </a:t>
            </a:r>
            <a:r>
              <a:rPr lang="en-US" sz="2800" b="1" spc="10" dirty="0" err="1">
                <a:solidFill>
                  <a:prstClr val="black"/>
                </a:solidFill>
                <a:latin typeface="Cambria" pitchFamily="18" charset="0"/>
                <a:cs typeface="Arial"/>
              </a:rPr>
              <a:t>Sn</a:t>
            </a:r>
            <a:r>
              <a:rPr lang="en-US" sz="2800" b="1" spc="10" dirty="0">
                <a:solidFill>
                  <a:prstClr val="black"/>
                </a:solidFill>
                <a:latin typeface="Cambria" pitchFamily="18" charset="0"/>
                <a:cs typeface="Arial"/>
              </a:rPr>
              <a:t>(II) from the formulae but on analyzing with MB spectra </a:t>
            </a:r>
            <a:r>
              <a:rPr lang="en-US" sz="2800" b="1" spc="10" dirty="0" err="1">
                <a:solidFill>
                  <a:prstClr val="black"/>
                </a:solidFill>
                <a:latin typeface="Cambria" pitchFamily="18" charset="0"/>
                <a:cs typeface="Arial"/>
              </a:rPr>
              <a:t>Sn</a:t>
            </a:r>
            <a:r>
              <a:rPr lang="en-US" sz="2800" b="1" spc="10" dirty="0">
                <a:solidFill>
                  <a:prstClr val="black"/>
                </a:solidFill>
                <a:latin typeface="Cambria" pitchFamily="18" charset="0"/>
                <a:cs typeface="Arial"/>
              </a:rPr>
              <a:t>(IV) is present in them. </a:t>
            </a:r>
            <a:endParaRPr sz="2800" dirty="0">
              <a:solidFill>
                <a:prstClr val="black"/>
              </a:solidFill>
              <a:latin typeface="Cambria" pitchFamily="18" charset="0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3400" y="2286000"/>
            <a:ext cx="7772400" cy="23622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857965"/>
            <a:ext cx="7620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prstClr val="black"/>
                </a:solidFill>
                <a:latin typeface="Cambria" pitchFamily="18" charset="0"/>
              </a:rPr>
              <a:t>Many of them are polymeric and contain </a:t>
            </a:r>
            <a:r>
              <a:rPr lang="en-US" sz="3200" b="1" dirty="0" err="1">
                <a:solidFill>
                  <a:prstClr val="black"/>
                </a:solidFill>
                <a:latin typeface="Cambria" pitchFamily="18" charset="0"/>
              </a:rPr>
              <a:t>Sn</a:t>
            </a:r>
            <a:r>
              <a:rPr lang="en-US" sz="3200" b="1" dirty="0">
                <a:solidFill>
                  <a:prstClr val="black"/>
                </a:solidFill>
                <a:latin typeface="Cambria" pitchFamily="18" charset="0"/>
              </a:rPr>
              <a:t>(IV). </a:t>
            </a:r>
            <a:endParaRPr lang="en-US" sz="32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prstClr val="black"/>
              </a:solidFill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1" dirty="0" smtClean="0">
                <a:solidFill>
                  <a:srgbClr val="C00000"/>
                </a:solidFill>
                <a:latin typeface="Cambria" pitchFamily="18" charset="0"/>
              </a:rPr>
              <a:t>Generally </a:t>
            </a:r>
            <a:r>
              <a:rPr lang="en-US" sz="3200" b="1" dirty="0" err="1">
                <a:solidFill>
                  <a:srgbClr val="C00000"/>
                </a:solidFill>
                <a:latin typeface="Cambria" pitchFamily="18" charset="0"/>
              </a:rPr>
              <a:t>Sn</a:t>
            </a:r>
            <a:r>
              <a:rPr lang="en-US" sz="3200" b="1" dirty="0">
                <a:solidFill>
                  <a:srgbClr val="C00000"/>
                </a:solidFill>
                <a:latin typeface="Cambria" pitchFamily="18" charset="0"/>
              </a:rPr>
              <a:t>(II) compounds show shift &gt; than 2.1 mm/s and </a:t>
            </a:r>
            <a:r>
              <a:rPr lang="en-US" sz="3200" b="1" dirty="0" err="1">
                <a:solidFill>
                  <a:srgbClr val="C00000"/>
                </a:solidFill>
                <a:latin typeface="Cambria" pitchFamily="18" charset="0"/>
              </a:rPr>
              <a:t>Sn</a:t>
            </a:r>
            <a:r>
              <a:rPr lang="en-US" sz="3200" b="1" dirty="0">
                <a:solidFill>
                  <a:srgbClr val="C00000"/>
                </a:solidFill>
                <a:latin typeface="Cambria" pitchFamily="18" charset="0"/>
              </a:rPr>
              <a:t>(IV) show shift &lt; 2.1 mm/s (With relative to </a:t>
            </a:r>
            <a:r>
              <a:rPr lang="en-US" sz="3200" b="1" dirty="0" smtClean="0">
                <a:solidFill>
                  <a:srgbClr val="C00000"/>
                </a:solidFill>
                <a:latin typeface="Cambria" pitchFamily="18" charset="0"/>
              </a:rPr>
              <a:t>SnO</a:t>
            </a:r>
            <a:r>
              <a:rPr lang="en-US" sz="3200" b="1" baseline="-25000" dirty="0" smtClean="0">
                <a:solidFill>
                  <a:srgbClr val="C00000"/>
                </a:solidFill>
                <a:latin typeface="Cambria" pitchFamily="18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ambria" pitchFamily="18" charset="0"/>
              </a:rPr>
              <a:t>). </a:t>
            </a:r>
            <a:endParaRPr lang="en-US" sz="32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prstClr val="black"/>
              </a:solidFill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1" dirty="0" smtClean="0">
                <a:solidFill>
                  <a:prstClr val="black"/>
                </a:solidFill>
                <a:latin typeface="Cambria" pitchFamily="18" charset="0"/>
              </a:rPr>
              <a:t>The </a:t>
            </a:r>
            <a:r>
              <a:rPr lang="en-US" sz="3200" b="1" dirty="0">
                <a:solidFill>
                  <a:prstClr val="black"/>
                </a:solidFill>
                <a:latin typeface="Cambria" pitchFamily="18" charset="0"/>
              </a:rPr>
              <a:t>point of changeover is a dispute but shifts less than 2 are for </a:t>
            </a:r>
            <a:r>
              <a:rPr lang="en-US" sz="3200" b="1" dirty="0" err="1">
                <a:solidFill>
                  <a:prstClr val="black"/>
                </a:solidFill>
                <a:latin typeface="Cambria" pitchFamily="18" charset="0"/>
              </a:rPr>
              <a:t>Sn</a:t>
            </a:r>
            <a:r>
              <a:rPr lang="en-US" sz="3200" b="1" dirty="0">
                <a:solidFill>
                  <a:prstClr val="black"/>
                </a:solidFill>
                <a:latin typeface="Cambria" pitchFamily="18" charset="0"/>
              </a:rPr>
              <a:t>(IV) and above 2.5 are clearly for </a:t>
            </a:r>
            <a:r>
              <a:rPr lang="en-US" sz="3200" b="1" dirty="0" err="1">
                <a:solidFill>
                  <a:prstClr val="black"/>
                </a:solidFill>
                <a:latin typeface="Cambria" pitchFamily="18" charset="0"/>
              </a:rPr>
              <a:t>Sn</a:t>
            </a:r>
            <a:r>
              <a:rPr lang="en-US" sz="3200" b="1" dirty="0">
                <a:solidFill>
                  <a:prstClr val="black"/>
                </a:solidFill>
                <a:latin typeface="Cambria" pitchFamily="18" charset="0"/>
              </a:rPr>
              <a:t>(II).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762000"/>
            <a:ext cx="7696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The isomer shift of (SnPh</a:t>
            </a:r>
            <a:r>
              <a:rPr lang="en-US" sz="4000" b="1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)</a:t>
            </a:r>
            <a:r>
              <a:rPr lang="en-US" sz="4000" b="1" baseline="-25000" dirty="0">
                <a:solidFill>
                  <a:prstClr val="black"/>
                </a:solidFill>
                <a:latin typeface="Cambria" pitchFamily="18" charset="0"/>
              </a:rPr>
              <a:t>n</a:t>
            </a:r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 is 1.5 mm/s clearly showing the presence of </a:t>
            </a:r>
            <a:r>
              <a:rPr lang="en-US" sz="4000" b="1" dirty="0" err="1">
                <a:solidFill>
                  <a:prstClr val="black"/>
                </a:solidFill>
                <a:latin typeface="Cambria" pitchFamily="18" charset="0"/>
              </a:rPr>
              <a:t>Sn</a:t>
            </a:r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(IV</a:t>
            </a:r>
            <a:r>
              <a:rPr lang="en-US" sz="4000" b="1" dirty="0" smtClean="0">
                <a:solidFill>
                  <a:prstClr val="black"/>
                </a:solidFill>
                <a:latin typeface="Cambria" pitchFamily="18" charset="0"/>
              </a:rPr>
              <a:t>).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400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4000" b="1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A similar formula </a:t>
            </a:r>
            <a:r>
              <a:rPr lang="en-US" sz="4000" b="1" dirty="0" err="1">
                <a:solidFill>
                  <a:prstClr val="black"/>
                </a:solidFill>
                <a:latin typeface="Cambria" pitchFamily="18" charset="0"/>
              </a:rPr>
              <a:t>Sn</a:t>
            </a:r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(C</a:t>
            </a:r>
            <a:r>
              <a:rPr lang="en-US" sz="4000" b="1" baseline="-25000" dirty="0">
                <a:solidFill>
                  <a:prstClr val="black"/>
                </a:solidFill>
                <a:latin typeface="Cambria" pitchFamily="18" charset="0"/>
              </a:rPr>
              <a:t>5</a:t>
            </a:r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H</a:t>
            </a:r>
            <a:r>
              <a:rPr lang="en-US" sz="4000" b="1" baseline="-25000" dirty="0">
                <a:solidFill>
                  <a:prstClr val="black"/>
                </a:solidFill>
                <a:latin typeface="Cambria" pitchFamily="18" charset="0"/>
              </a:rPr>
              <a:t>3</a:t>
            </a:r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)</a:t>
            </a:r>
            <a:r>
              <a:rPr lang="en-US" sz="4000" b="1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 monomeric structure in the solid state and shows a shift of 3.74 mm/S.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6572250" cy="450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363522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>
                <a:solidFill>
                  <a:srgbClr val="FF0000"/>
                </a:solidFill>
                <a:latin typeface="Comic Sans MS" pitchFamily="66" charset="0"/>
              </a:rPr>
              <a:t>119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Sn 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Mössbauer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spectrum of a representative frozen solution tin(II)-hydroxide complex formed in hyper-alkaline aqueous 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5191125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2200" y="914400"/>
            <a:ext cx="2667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mbria" pitchFamily="18" charset="0"/>
              </a:rPr>
              <a:t>The spectrum could </a:t>
            </a:r>
            <a:r>
              <a:rPr lang="en-US" sz="2400" dirty="0">
                <a:solidFill>
                  <a:prstClr val="black"/>
                </a:solidFill>
                <a:latin typeface="Cambria" pitchFamily="18" charset="0"/>
              </a:rPr>
              <a:t>only be satisfactorily analyzed in terms </a:t>
            </a:r>
            <a:r>
              <a:rPr lang="en-US" sz="2400" dirty="0" smtClean="0">
                <a:solidFill>
                  <a:prstClr val="black"/>
                </a:solidFill>
                <a:latin typeface="Cambria" pitchFamily="18" charset="0"/>
              </a:rPr>
              <a:t>of a </a:t>
            </a:r>
            <a:r>
              <a:rPr lang="en-US" sz="2400" dirty="0" err="1">
                <a:solidFill>
                  <a:prstClr val="black"/>
                </a:solidFill>
                <a:latin typeface="Cambria" pitchFamily="18" charset="0"/>
              </a:rPr>
              <a:t>quadrupole</a:t>
            </a:r>
            <a:r>
              <a:rPr lang="en-US" sz="2400" dirty="0">
                <a:solidFill>
                  <a:prstClr val="black"/>
                </a:solidFill>
                <a:latin typeface="Cambria" pitchFamily="18" charset="0"/>
              </a:rPr>
              <a:t> split doublet rather than a </a:t>
            </a:r>
            <a:r>
              <a:rPr lang="en-US" sz="2400" dirty="0" smtClean="0">
                <a:solidFill>
                  <a:prstClr val="black"/>
                </a:solidFill>
                <a:latin typeface="Cambria" pitchFamily="18" charset="0"/>
              </a:rPr>
              <a:t>single line</a:t>
            </a:r>
            <a:r>
              <a:rPr lang="en-US" sz="2400" dirty="0">
                <a:solidFill>
                  <a:prstClr val="black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00013"/>
            <a:ext cx="528637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914400"/>
            <a:ext cx="7848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Very large shift 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values accompanied by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zero </a:t>
            </a:r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quadrupole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 splitting 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have been taken to indicate that the </a:t>
            </a:r>
            <a:r>
              <a:rPr lang="en-US" sz="2800" b="1" u="sng" dirty="0" smtClean="0">
                <a:solidFill>
                  <a:prstClr val="black"/>
                </a:solidFill>
                <a:latin typeface="Comic Sans MS" pitchFamily="66" charset="0"/>
              </a:rPr>
              <a:t>5s </a:t>
            </a:r>
            <a:r>
              <a:rPr lang="en-US" sz="2800" b="1" u="sng" dirty="0">
                <a:solidFill>
                  <a:prstClr val="black"/>
                </a:solidFill>
                <a:latin typeface="Comic Sans MS" pitchFamily="66" charset="0"/>
              </a:rPr>
              <a:t>electrons are not involved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 in the metal-ligand </a:t>
            </a:r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</a:rPr>
              <a:t>bonds (</a:t>
            </a:r>
            <a:r>
              <a:rPr lang="en-US" sz="2800" b="1" dirty="0" err="1" smtClean="0">
                <a:solidFill>
                  <a:prstClr val="black"/>
                </a:solidFill>
                <a:latin typeface="Comic Sans MS" pitchFamily="66" charset="0"/>
              </a:rPr>
              <a:t>Sn</a:t>
            </a:r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</a:rPr>
              <a:t>-IV). </a:t>
            </a:r>
          </a:p>
          <a:p>
            <a:pPr algn="just"/>
            <a:endParaRPr lang="en-US" sz="28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just"/>
            <a:endParaRPr lang="en-US" sz="2800" b="1" dirty="0">
              <a:solidFill>
                <a:prstClr val="black"/>
              </a:solidFill>
              <a:latin typeface="Comic Sans MS" pitchFamily="66" charset="0"/>
            </a:endParaRPr>
          </a:p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</a:rPr>
              <a:t>But the </a:t>
            </a:r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>bonding participation </a:t>
            </a: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of the 5s electrons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 is reflected in </a:t>
            </a:r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</a:rPr>
              <a:t>the Mossbauer 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parameters where the </a:t>
            </a:r>
            <a:r>
              <a:rPr lang="en-US" sz="2800" b="1" u="sng" dirty="0">
                <a:solidFill>
                  <a:srgbClr val="0000FF"/>
                </a:solidFill>
                <a:latin typeface="Comic Sans MS" pitchFamily="66" charset="0"/>
              </a:rPr>
              <a:t>isomer shift </a:t>
            </a:r>
            <a:r>
              <a:rPr lang="en-US" sz="2800" b="1" u="sng" dirty="0" smtClean="0">
                <a:solidFill>
                  <a:srgbClr val="0000FF"/>
                </a:solidFill>
                <a:latin typeface="Comic Sans MS" pitchFamily="66" charset="0"/>
              </a:rPr>
              <a:t>is lower </a:t>
            </a:r>
            <a:r>
              <a:rPr lang="en-US" sz="2800" b="1" u="sng" dirty="0">
                <a:solidFill>
                  <a:srgbClr val="0000FF"/>
                </a:solidFill>
                <a:latin typeface="Comic Sans MS" pitchFamily="66" charset="0"/>
              </a:rPr>
              <a:t>than expected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latin typeface="Comic Sans MS" pitchFamily="66" charset="0"/>
              </a:rPr>
              <a:t>with a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 clearly </a:t>
            </a:r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</a:rPr>
              <a:t>resolved </a:t>
            </a:r>
            <a:r>
              <a:rPr lang="en-US" sz="2800" b="1" u="sng" dirty="0" err="1" smtClean="0">
                <a:solidFill>
                  <a:srgbClr val="0000FF"/>
                </a:solidFill>
                <a:latin typeface="Comic Sans MS" pitchFamily="66" charset="0"/>
              </a:rPr>
              <a:t>quadrupole</a:t>
            </a:r>
            <a:r>
              <a:rPr lang="en-US" sz="2800" b="1" u="sng" dirty="0" smtClean="0">
                <a:solidFill>
                  <a:srgbClr val="0000FF"/>
                </a:solidFill>
                <a:latin typeface="Comic Sans MS" pitchFamily="66" charset="0"/>
              </a:rPr>
              <a:t> splitting </a:t>
            </a:r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Comic Sans MS" pitchFamily="66" charset="0"/>
              </a:rPr>
              <a:t>Sn</a:t>
            </a:r>
            <a:r>
              <a:rPr lang="en-US" sz="2800" b="1" dirty="0" smtClean="0">
                <a:solidFill>
                  <a:prstClr val="black"/>
                </a:solidFill>
                <a:latin typeface="Comic Sans MS" pitchFamily="66" charset="0"/>
              </a:rPr>
              <a:t>-II).</a:t>
            </a:r>
            <a:endParaRPr lang="en-US" sz="28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09600"/>
            <a:ext cx="7696199" cy="56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2054840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Comic Sans MS" pitchFamily="66" charset="0"/>
              </a:rPr>
              <a:t>Sn</a:t>
            </a:r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> (IV)</a:t>
            </a:r>
            <a:endParaRPr lang="en-US" sz="2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8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5290"/>
            <a:ext cx="5715000" cy="60198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400800" y="2086362"/>
            <a:ext cx="2438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>Lower IS &lt;2</a:t>
            </a:r>
          </a:p>
          <a:p>
            <a:pPr algn="r"/>
            <a:endParaRPr lang="en-US" sz="28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algn="r"/>
            <a:endParaRPr lang="en-US" sz="2800" b="1" dirty="0">
              <a:solidFill>
                <a:srgbClr val="0000FF"/>
              </a:solidFill>
              <a:latin typeface="Comic Sans MS" pitchFamily="66" charset="0"/>
            </a:endParaRPr>
          </a:p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>No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pitchFamily="66" charset="0"/>
              </a:rPr>
              <a:t>Quadrupolar</a:t>
            </a:r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> splitting</a:t>
            </a:r>
            <a:endParaRPr lang="en-US" sz="2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0" y="838200"/>
            <a:ext cx="6306670" cy="5105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2086362"/>
            <a:ext cx="24383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>Higher IS &gt;2</a:t>
            </a:r>
          </a:p>
          <a:p>
            <a:pPr algn="r"/>
            <a:endParaRPr lang="en-US" sz="28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algn="r"/>
            <a:endParaRPr lang="en-US" sz="2800" b="1" dirty="0">
              <a:solidFill>
                <a:srgbClr val="0000FF"/>
              </a:solidFill>
              <a:latin typeface="Comic Sans MS" pitchFamily="66" charset="0"/>
            </a:endParaRPr>
          </a:p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>With</a:t>
            </a:r>
          </a:p>
          <a:p>
            <a:pPr algn="r"/>
            <a:r>
              <a:rPr lang="en-US" sz="2800" b="1" dirty="0" err="1" smtClean="0">
                <a:solidFill>
                  <a:srgbClr val="0000FF"/>
                </a:solidFill>
                <a:latin typeface="Comic Sans MS" pitchFamily="66" charset="0"/>
              </a:rPr>
              <a:t>Quadrupolar</a:t>
            </a:r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> splitting</a:t>
            </a:r>
            <a:endParaRPr lang="en-US" sz="2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CO</a:t>
            </a:r>
            <a:endParaRPr lang="en-US" sz="2800" baseline="-25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990" y="1447800"/>
            <a:ext cx="784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itchFamily="34" charset="0"/>
              </a:rPr>
              <a:t>Most carbonyl complexes exhibit strong and sharp </a:t>
            </a:r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dirty="0">
                <a:latin typeface="Arial Black" pitchFamily="34" charset="0"/>
              </a:rPr>
              <a:t>(CO) bands at 2100</a:t>
            </a:r>
            <a:r>
              <a:rPr lang="en-US" sz="2400" dirty="0" smtClean="0">
                <a:latin typeface="Arial Black" pitchFamily="34" charset="0"/>
              </a:rPr>
              <a:t>– 1800 </a:t>
            </a:r>
            <a:r>
              <a:rPr lang="en-US" sz="2400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sz="2400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sz="2400" dirty="0" smtClean="0">
                <a:latin typeface="Arial Black" pitchFamily="34" charset="0"/>
              </a:rPr>
              <a:t>. </a:t>
            </a:r>
          </a:p>
          <a:p>
            <a:endParaRPr lang="en-US" sz="2400" dirty="0">
              <a:latin typeface="Arial Black" pitchFamily="34" charset="0"/>
            </a:endParaRPr>
          </a:p>
          <a:p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Since </a:t>
            </a:r>
            <a:r>
              <a:rPr lang="en-US" sz="2400" dirty="0">
                <a:solidFill>
                  <a:srgbClr val="00B0F0"/>
                </a:solidFill>
                <a:latin typeface="Symbol" pitchFamily="18" charset="2"/>
              </a:rPr>
              <a:t>n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(CO) is generally free from coupling with other modes and </a:t>
            </a:r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is not 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obscured by the presence of other vibrations,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studies of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(CO) alone often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provide valuable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information about the structure and 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bonding of carbonyl complexes</a:t>
            </a:r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.</a:t>
            </a:r>
          </a:p>
          <a:p>
            <a:endParaRPr lang="en-US" sz="2400" dirty="0" smtClean="0">
              <a:latin typeface="Arial Black" pitchFamily="34" charset="0"/>
            </a:endParaRPr>
          </a:p>
          <a:p>
            <a:r>
              <a:rPr lang="en-US" sz="2400" dirty="0" smtClean="0">
                <a:latin typeface="Arial Black" pitchFamily="34" charset="0"/>
              </a:rPr>
              <a:t>In the majority </a:t>
            </a:r>
            <a:r>
              <a:rPr lang="en-US" sz="2400" dirty="0">
                <a:latin typeface="Arial Black" pitchFamily="34" charset="0"/>
              </a:rPr>
              <a:t>of compounds, </a:t>
            </a:r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dirty="0">
                <a:latin typeface="Arial Black" pitchFamily="34" charset="0"/>
              </a:rPr>
              <a:t>(CO) of </a:t>
            </a:r>
            <a:r>
              <a:rPr lang="en-US" sz="2400" dirty="0" smtClean="0">
                <a:latin typeface="Arial Black" pitchFamily="34" charset="0"/>
              </a:rPr>
              <a:t>free CO(2155 </a:t>
            </a:r>
            <a:r>
              <a:rPr lang="en-US" sz="2400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sz="2400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sz="2400" dirty="0" smtClean="0">
                <a:latin typeface="Arial Black" pitchFamily="34" charset="0"/>
              </a:rPr>
              <a:t>) </a:t>
            </a:r>
            <a:r>
              <a:rPr lang="en-US" sz="2400" dirty="0">
                <a:latin typeface="Arial Black" pitchFamily="34" charset="0"/>
              </a:rPr>
              <a:t>is shifted to </a:t>
            </a:r>
            <a:r>
              <a:rPr lang="en-US" sz="2400" u="sng" dirty="0">
                <a:solidFill>
                  <a:srgbClr val="FF0000"/>
                </a:solidFill>
                <a:latin typeface="Arial Black" pitchFamily="34" charset="0"/>
              </a:rPr>
              <a:t>lower frequencies.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1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4124" y="914400"/>
            <a:ext cx="433804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Comic Sans MS" pitchFamily="66" charset="0"/>
              </a:rPr>
              <a:t>Thank you</a:t>
            </a:r>
          </a:p>
          <a:p>
            <a:pPr algn="ctr"/>
            <a:endParaRPr lang="en-US" sz="4400" b="1" dirty="0">
              <a:solidFill>
                <a:srgbClr val="00B050"/>
              </a:solidFill>
              <a:latin typeface="Comic Sans MS" pitchFamily="66" charset="0"/>
            </a:endParaRPr>
          </a:p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Comic Sans MS" pitchFamily="66" charset="0"/>
              </a:rPr>
              <a:t>&amp; </a:t>
            </a:r>
          </a:p>
          <a:p>
            <a:pPr algn="ctr"/>
            <a:endParaRPr lang="en-US" sz="4400" b="1" dirty="0">
              <a:solidFill>
                <a:srgbClr val="00B050"/>
              </a:solidFill>
              <a:latin typeface="Comic Sans MS" pitchFamily="66" charset="0"/>
            </a:endParaRPr>
          </a:p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Comic Sans MS" pitchFamily="66" charset="0"/>
              </a:rPr>
              <a:t>Best Wishes….!</a:t>
            </a:r>
            <a:endParaRPr lang="en-US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5410200"/>
            <a:ext cx="5349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gajayakumar@gmail.com</a:t>
            </a:r>
            <a:endParaRPr lang="en-US" sz="36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063"/>
            <a:ext cx="6665812" cy="294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2982927"/>
            <a:ext cx="8991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(1) The 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>
                <a:latin typeface="Arial Black" pitchFamily="34" charset="0"/>
              </a:rPr>
              <a:t>-bond </a:t>
            </a:r>
            <a:r>
              <a:rPr lang="en-US" dirty="0">
                <a:latin typeface="Arial Black" pitchFamily="34" charset="0"/>
              </a:rPr>
              <a:t>is formed by donating 5s electrons </a:t>
            </a:r>
            <a:r>
              <a:rPr lang="en-US" dirty="0" smtClean="0">
                <a:latin typeface="Arial Black" pitchFamily="34" charset="0"/>
              </a:rPr>
              <a:t>of CO to </a:t>
            </a:r>
            <a:r>
              <a:rPr lang="en-US" dirty="0">
                <a:latin typeface="Arial Black" pitchFamily="34" charset="0"/>
              </a:rPr>
              <a:t>the empty orbital of the metal 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which tends to raise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(CO), since the 5s orbital is slightly </a:t>
            </a:r>
            <a:r>
              <a:rPr lang="en-US" dirty="0" err="1">
                <a:latin typeface="Arial Black" pitchFamily="34" charset="0"/>
              </a:rPr>
              <a:t>antibonding</a:t>
            </a:r>
            <a:r>
              <a:rPr lang="en-US" dirty="0">
                <a:latin typeface="Arial Black" pitchFamily="34" charset="0"/>
              </a:rPr>
              <a:t>; </a:t>
            </a:r>
            <a:r>
              <a:rPr lang="en-US" dirty="0" smtClean="0">
                <a:latin typeface="Arial Black" pitchFamily="34" charset="0"/>
              </a:rPr>
              <a:t>and</a:t>
            </a:r>
          </a:p>
          <a:p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(2) the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>
                <a:latin typeface="Arial Black" pitchFamily="34" charset="0"/>
              </a:rPr>
              <a:t>-bond is formed by </a:t>
            </a:r>
            <a:r>
              <a:rPr lang="en-US" dirty="0" err="1">
                <a:latin typeface="Arial Black" pitchFamily="34" charset="0"/>
              </a:rPr>
              <a:t>backdonating</a:t>
            </a:r>
            <a:r>
              <a:rPr lang="en-US" dirty="0">
                <a:latin typeface="Arial Black" pitchFamily="34" charset="0"/>
              </a:rPr>
              <a:t> the </a:t>
            </a:r>
            <a:r>
              <a:rPr lang="en-US" dirty="0" err="1">
                <a:latin typeface="Arial Black" pitchFamily="34" charset="0"/>
              </a:rPr>
              <a:t>d</a:t>
            </a:r>
            <a:r>
              <a:rPr lang="en-US" dirty="0" err="1">
                <a:latin typeface="Symbol" pitchFamily="18" charset="2"/>
              </a:rPr>
              <a:t>p</a:t>
            </a:r>
            <a:r>
              <a:rPr lang="en-US" dirty="0">
                <a:latin typeface="Arial Black" pitchFamily="34" charset="0"/>
              </a:rPr>
              <a:t>-electrons of the metal to an </a:t>
            </a:r>
            <a:r>
              <a:rPr lang="en-US" dirty="0" smtClean="0">
                <a:latin typeface="Arial Black" pitchFamily="34" charset="0"/>
              </a:rPr>
              <a:t>empty </a:t>
            </a:r>
            <a:r>
              <a:rPr lang="en-US" dirty="0" err="1" smtClean="0">
                <a:latin typeface="Arial Black" pitchFamily="34" charset="0"/>
              </a:rPr>
              <a:t>antibonding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orbital, the 2p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>
                <a:latin typeface="Arial Black" pitchFamily="34" charset="0"/>
              </a:rPr>
              <a:t>* orbital of CO. This tends to lower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(CO). Although </a:t>
            </a:r>
            <a:r>
              <a:rPr lang="en-US" dirty="0" smtClean="0">
                <a:latin typeface="Arial Black" pitchFamily="34" charset="0"/>
              </a:rPr>
              <a:t>these two </a:t>
            </a:r>
            <a:r>
              <a:rPr lang="en-US" dirty="0">
                <a:latin typeface="Arial Black" pitchFamily="34" charset="0"/>
              </a:rPr>
              <a:t>components of bonding are synergic,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the net result is a drift of electrons from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the metal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to CO when the metal is in a relatively low oxidation state</a:t>
            </a:r>
            <a:r>
              <a:rPr lang="en-US" dirty="0">
                <a:latin typeface="Arial Black" pitchFamily="34" charset="0"/>
              </a:rPr>
              <a:t>. Thus the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(CO) </a:t>
            </a:r>
            <a:r>
              <a:rPr lang="en-US" dirty="0" smtClean="0">
                <a:latin typeface="Arial Black" pitchFamily="34" charset="0"/>
              </a:rPr>
              <a:t>of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metal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carbonyl complexes are generally lower than the value for free CO</a:t>
            </a:r>
            <a:r>
              <a:rPr lang="en-US" dirty="0">
                <a:latin typeface="Arial Black" pitchFamily="34" charset="0"/>
              </a:rPr>
              <a:t>. The </a:t>
            </a:r>
            <a:r>
              <a:rPr lang="en-US" dirty="0" smtClean="0">
                <a:latin typeface="Arial Black" pitchFamily="34" charset="0"/>
              </a:rPr>
              <a:t>opposite trend </a:t>
            </a:r>
            <a:r>
              <a:rPr lang="en-US" dirty="0">
                <a:latin typeface="Arial Black" pitchFamily="34" charset="0"/>
              </a:rPr>
              <a:t>is observed, however, when CO is </a:t>
            </a:r>
            <a:r>
              <a:rPr lang="en-US" dirty="0" err="1">
                <a:latin typeface="Arial Black" pitchFamily="34" charset="0"/>
              </a:rPr>
              <a:t>complexed</a:t>
            </a:r>
            <a:r>
              <a:rPr lang="en-US" dirty="0">
                <a:latin typeface="Arial Black" pitchFamily="34" charset="0"/>
              </a:rPr>
              <a:t> with metal halides in which </a:t>
            </a:r>
            <a:r>
              <a:rPr lang="en-US" dirty="0" smtClean="0">
                <a:latin typeface="Arial Black" pitchFamily="34" charset="0"/>
              </a:rPr>
              <a:t>the metals </a:t>
            </a:r>
            <a:r>
              <a:rPr lang="en-US" dirty="0">
                <a:latin typeface="Arial Black" pitchFamily="34" charset="0"/>
              </a:rPr>
              <a:t>are in a relatively higher oxidation state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8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If CO forms a bridge between two metals, its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(CO) (1900–1800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) </a:t>
            </a:r>
            <a:r>
              <a:rPr lang="en-US" dirty="0">
                <a:latin typeface="Arial Black" pitchFamily="34" charset="0"/>
              </a:rPr>
              <a:t>is </a:t>
            </a:r>
            <a:r>
              <a:rPr lang="en-US" dirty="0" smtClean="0">
                <a:latin typeface="Arial Black" pitchFamily="34" charset="0"/>
              </a:rPr>
              <a:t>much lower </a:t>
            </a:r>
            <a:r>
              <a:rPr lang="en-US" dirty="0">
                <a:latin typeface="Arial Black" pitchFamily="34" charset="0"/>
              </a:rPr>
              <a:t>than that of the </a:t>
            </a:r>
            <a:r>
              <a:rPr lang="en-US" dirty="0" smtClean="0">
                <a:latin typeface="Arial Black" pitchFamily="34" charset="0"/>
              </a:rPr>
              <a:t>terminal CO group </a:t>
            </a:r>
            <a:r>
              <a:rPr lang="en-US" dirty="0">
                <a:latin typeface="Arial Black" pitchFamily="34" charset="0"/>
              </a:rPr>
              <a:t>(2100–2000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). </a:t>
            </a:r>
            <a:r>
              <a:rPr lang="en-US" dirty="0">
                <a:latin typeface="Arial Black" pitchFamily="34" charset="0"/>
              </a:rPr>
              <a:t>An extremely </a:t>
            </a:r>
            <a:r>
              <a:rPr lang="en-US" dirty="0" smtClean="0">
                <a:latin typeface="Arial Black" pitchFamily="34" charset="0"/>
              </a:rPr>
              <a:t>low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>
                <a:latin typeface="Arial Black" pitchFamily="34" charset="0"/>
              </a:rPr>
              <a:t>(CO) (</a:t>
            </a:r>
            <a:r>
              <a:rPr lang="en-US" dirty="0">
                <a:latin typeface="Arial Black" pitchFamily="34" charset="0"/>
              </a:rPr>
              <a:t>1300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) </a:t>
            </a:r>
            <a:r>
              <a:rPr lang="en-US" dirty="0">
                <a:latin typeface="Arial Black" pitchFamily="34" charset="0"/>
              </a:rPr>
              <a:t>is observed when the </a:t>
            </a:r>
            <a:r>
              <a:rPr lang="en-US" dirty="0" smtClean="0">
                <a:latin typeface="Arial Black" pitchFamily="34" charset="0"/>
              </a:rPr>
              <a:t>bridging CO group </a:t>
            </a:r>
            <a:r>
              <a:rPr lang="en-US" dirty="0">
                <a:latin typeface="Arial Black" pitchFamily="34" charset="0"/>
              </a:rPr>
              <a:t>forms an adduct via </a:t>
            </a:r>
            <a:r>
              <a:rPr lang="en-US" dirty="0" smtClean="0">
                <a:latin typeface="Arial Black" pitchFamily="34" charset="0"/>
              </a:rPr>
              <a:t>its O atom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6400800" cy="488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2274569"/>
            <a:ext cx="3429000" cy="451876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In general, the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(CO) is lowered as the negative charge on the metal </a:t>
            </a:r>
            <a:r>
              <a:rPr lang="en-US" dirty="0" smtClean="0">
                <a:latin typeface="Arial Black" pitchFamily="34" charset="0"/>
              </a:rPr>
              <a:t>carbonyl increases</a:t>
            </a:r>
            <a:r>
              <a:rPr lang="en-US" dirty="0">
                <a:latin typeface="Arial Black" pitchFamily="34" charset="0"/>
              </a:rPr>
              <a:t>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7831"/>
            <a:ext cx="477659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2409378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the </a:t>
            </a:r>
            <a:r>
              <a:rPr lang="en-US" dirty="0" smtClean="0">
                <a:latin typeface="Arial Black" pitchFamily="34" charset="0"/>
              </a:rPr>
              <a:t>metal- CO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>
                <a:latin typeface="Arial Black" pitchFamily="34" charset="0"/>
              </a:rPr>
              <a:t>-back bonding </a:t>
            </a:r>
            <a:r>
              <a:rPr lang="en-US" dirty="0">
                <a:latin typeface="Arial Black" pitchFamily="34" charset="0"/>
              </a:rPr>
              <a:t>increases as the negative charge increases.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9768" y="3657600"/>
            <a:ext cx="8203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 Black" pitchFamily="34" charset="0"/>
              </a:rPr>
              <a:t>Conversely, as the positive charge of the complex increases, the </a:t>
            </a:r>
            <a:r>
              <a:rPr lang="en-US" dirty="0">
                <a:solidFill>
                  <a:srgbClr val="00B0F0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00B0F0"/>
                </a:solidFill>
                <a:latin typeface="Arial Black" pitchFamily="34" charset="0"/>
              </a:rPr>
              <a:t>(CO) is shifted </a:t>
            </a:r>
            <a:r>
              <a:rPr lang="en-US" dirty="0" smtClean="0">
                <a:solidFill>
                  <a:srgbClr val="00B0F0"/>
                </a:solidFill>
                <a:latin typeface="Arial Black" pitchFamily="34" charset="0"/>
              </a:rPr>
              <a:t>to higher </a:t>
            </a:r>
            <a:r>
              <a:rPr lang="en-US" dirty="0">
                <a:solidFill>
                  <a:srgbClr val="00B0F0"/>
                </a:solidFill>
                <a:latin typeface="Arial Black" pitchFamily="34" charset="0"/>
              </a:rPr>
              <a:t>frequency because the </a:t>
            </a:r>
            <a:r>
              <a:rPr lang="en-US" dirty="0">
                <a:solidFill>
                  <a:srgbClr val="00B0F0"/>
                </a:solidFill>
                <a:latin typeface="Symbol" pitchFamily="18" charset="2"/>
              </a:rPr>
              <a:t>s</a:t>
            </a:r>
            <a:r>
              <a:rPr lang="en-US" dirty="0">
                <a:solidFill>
                  <a:srgbClr val="00B0F0"/>
                </a:solidFill>
                <a:latin typeface="Arial Black" pitchFamily="34" charset="0"/>
              </a:rPr>
              <a:t>-bonding becomes more predominant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7760" y="5257800"/>
            <a:ext cx="716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[</a:t>
            </a:r>
            <a:r>
              <a:rPr lang="en-US" sz="2000" dirty="0" smtClean="0">
                <a:latin typeface="Arial Black" pitchFamily="34" charset="0"/>
              </a:rPr>
              <a:t>Hg(CO)</a:t>
            </a:r>
            <a:r>
              <a:rPr lang="en-US" sz="2000" baseline="-25000" dirty="0" smtClean="0">
                <a:latin typeface="Arial Black" pitchFamily="34" charset="0"/>
              </a:rPr>
              <a:t>2</a:t>
            </a:r>
            <a:r>
              <a:rPr lang="en-US" sz="2000" dirty="0" smtClean="0">
                <a:latin typeface="Arial Black" pitchFamily="34" charset="0"/>
              </a:rPr>
              <a:t>]</a:t>
            </a:r>
            <a:r>
              <a:rPr lang="en-US" sz="2000" baseline="30000" dirty="0" smtClean="0">
                <a:latin typeface="Arial Black" pitchFamily="34" charset="0"/>
              </a:rPr>
              <a:t>2+ </a:t>
            </a:r>
            <a:r>
              <a:rPr lang="en-US" sz="2000" dirty="0">
                <a:latin typeface="Arial Black" pitchFamily="34" charset="0"/>
              </a:rPr>
              <a:t>(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Arial Black" pitchFamily="34" charset="0"/>
              </a:rPr>
              <a:t>s</a:t>
            </a:r>
            <a:r>
              <a:rPr lang="en-US" sz="2000" dirty="0">
                <a:latin typeface="Arial Black" pitchFamily="34" charset="0"/>
              </a:rPr>
              <a:t>, 2281 and 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Arial Black" pitchFamily="34" charset="0"/>
              </a:rPr>
              <a:t>a</a:t>
            </a:r>
            <a:r>
              <a:rPr lang="en-US" sz="2000" dirty="0">
                <a:latin typeface="Arial Black" pitchFamily="34" charset="0"/>
              </a:rPr>
              <a:t>, 2278 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sz="2000" dirty="0" smtClean="0">
                <a:latin typeface="Arial Black" pitchFamily="34" charset="0"/>
              </a:rPr>
              <a:t>) and [</a:t>
            </a:r>
            <a:r>
              <a:rPr lang="en-US" sz="2000" dirty="0">
                <a:latin typeface="Arial Black" pitchFamily="34" charset="0"/>
              </a:rPr>
              <a:t>Au(CO)</a:t>
            </a:r>
            <a:r>
              <a:rPr lang="en-US" sz="2000" baseline="-25000" dirty="0">
                <a:latin typeface="Arial Black" pitchFamily="34" charset="0"/>
              </a:rPr>
              <a:t>2</a:t>
            </a:r>
            <a:r>
              <a:rPr lang="en-US" sz="2000" dirty="0" smtClean="0">
                <a:latin typeface="Arial Black" pitchFamily="34" charset="0"/>
              </a:rPr>
              <a:t>]</a:t>
            </a:r>
            <a:r>
              <a:rPr lang="en-US" sz="2000" baseline="30000" dirty="0" smtClean="0">
                <a:latin typeface="Arial Black" pitchFamily="34" charset="0"/>
              </a:rPr>
              <a:t>+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>
                <a:latin typeface="Arial Black" pitchFamily="34" charset="0"/>
              </a:rPr>
              <a:t>(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Arial Black" pitchFamily="34" charset="0"/>
              </a:rPr>
              <a:t>s</a:t>
            </a:r>
            <a:r>
              <a:rPr lang="en-US" sz="2000" dirty="0">
                <a:latin typeface="Arial Black" pitchFamily="34" charset="0"/>
              </a:rPr>
              <a:t>, 2246.0 and 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Arial Black" pitchFamily="34" charset="0"/>
              </a:rPr>
              <a:t>a</a:t>
            </a:r>
            <a:r>
              <a:rPr lang="en-US" sz="2000" dirty="0">
                <a:latin typeface="Arial Black" pitchFamily="34" charset="0"/>
              </a:rPr>
              <a:t>, 2210.5 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sz="2000" dirty="0" smtClean="0">
                <a:latin typeface="Arial Black" pitchFamily="34" charset="0"/>
              </a:rPr>
              <a:t>) show </a:t>
            </a:r>
            <a:r>
              <a:rPr lang="en-US" sz="2000" dirty="0">
                <a:latin typeface="Arial Black" pitchFamily="34" charset="0"/>
              </a:rPr>
              <a:t>extremely high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dirty="0">
                <a:latin typeface="Arial Black" pitchFamily="34" charset="0"/>
              </a:rPr>
              <a:t>(CO)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219200"/>
            <a:ext cx="769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 Black" pitchFamily="34" charset="0"/>
              </a:rPr>
              <a:t>Like CO, NO acts as a </a:t>
            </a:r>
            <a:r>
              <a:rPr lang="en-US" dirty="0">
                <a:solidFill>
                  <a:srgbClr val="00B0F0"/>
                </a:solidFill>
                <a:latin typeface="Symbol" pitchFamily="18" charset="2"/>
              </a:rPr>
              <a:t>s</a:t>
            </a:r>
            <a:r>
              <a:rPr lang="en-US" dirty="0">
                <a:solidFill>
                  <a:srgbClr val="00B0F0"/>
                </a:solidFill>
                <a:latin typeface="Arial Black" pitchFamily="34" charset="0"/>
              </a:rPr>
              <a:t>-donor and a </a:t>
            </a:r>
            <a:r>
              <a:rPr lang="en-US" dirty="0">
                <a:solidFill>
                  <a:srgbClr val="00B0F0"/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rgbClr val="00B0F0"/>
                </a:solidFill>
                <a:latin typeface="Arial Black" pitchFamily="34" charset="0"/>
              </a:rPr>
              <a:t>-acceptor. The NO contains one more </a:t>
            </a:r>
            <a:r>
              <a:rPr lang="en-US" dirty="0" smtClean="0">
                <a:solidFill>
                  <a:srgbClr val="00B0F0"/>
                </a:solidFill>
                <a:latin typeface="Arial Black" pitchFamily="34" charset="0"/>
              </a:rPr>
              <a:t>electron than </a:t>
            </a:r>
            <a:r>
              <a:rPr lang="en-US" dirty="0">
                <a:solidFill>
                  <a:srgbClr val="00B0F0"/>
                </a:solidFill>
                <a:latin typeface="Arial Black" pitchFamily="34" charset="0"/>
              </a:rPr>
              <a:t>CO, and this electron is in the 2p</a:t>
            </a:r>
            <a:r>
              <a:rPr lang="en-US" dirty="0">
                <a:solidFill>
                  <a:srgbClr val="00B0F0"/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rgbClr val="00B0F0"/>
                </a:solidFill>
                <a:latin typeface="Arial Black" pitchFamily="34" charset="0"/>
              </a:rPr>
              <a:t>* orbital. </a:t>
            </a:r>
            <a:endParaRPr lang="en-US" dirty="0" smtClean="0">
              <a:solidFill>
                <a:srgbClr val="00B0F0"/>
              </a:solidFill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The </a:t>
            </a:r>
            <a:r>
              <a:rPr lang="en-US" dirty="0">
                <a:latin typeface="Arial Black" pitchFamily="34" charset="0"/>
              </a:rPr>
              <a:t>loss of this electron gives </a:t>
            </a:r>
            <a:r>
              <a:rPr lang="en-US" dirty="0" smtClean="0">
                <a:latin typeface="Arial Black" pitchFamily="34" charset="0"/>
              </a:rPr>
              <a:t>the </a:t>
            </a:r>
            <a:r>
              <a:rPr lang="en-US" dirty="0" err="1" smtClean="0">
                <a:latin typeface="Arial Black" pitchFamily="34" charset="0"/>
              </a:rPr>
              <a:t>nitrosonium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ion, (NO</a:t>
            </a:r>
            <a:r>
              <a:rPr lang="en-US" dirty="0" smtClean="0">
                <a:latin typeface="Arial Black" pitchFamily="34" charset="0"/>
              </a:rPr>
              <a:t>)+, </a:t>
            </a:r>
            <a:r>
              <a:rPr lang="en-US" dirty="0">
                <a:latin typeface="Arial Black" pitchFamily="34" charset="0"/>
              </a:rPr>
              <a:t>which is much more stable than NO. </a:t>
            </a:r>
            <a:endParaRPr lang="en-US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Thus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, the </a:t>
            </a:r>
            <a:r>
              <a:rPr lang="en-US" dirty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(NO) 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of the </a:t>
            </a:r>
            <a:r>
              <a:rPr lang="en-US" dirty="0" err="1">
                <a:solidFill>
                  <a:srgbClr val="C00000"/>
                </a:solidFill>
                <a:latin typeface="Arial Black" pitchFamily="34" charset="0"/>
              </a:rPr>
              <a:t>nitrosonium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 ion (2273 cm</a:t>
            </a:r>
            <a:r>
              <a:rPr lang="en-US" baseline="30000" dirty="0">
                <a:solidFill>
                  <a:srgbClr val="C0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) 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is much higher than that of the latter (1880 cm</a:t>
            </a:r>
            <a:r>
              <a:rPr lang="en-US" baseline="30000" dirty="0">
                <a:solidFill>
                  <a:srgbClr val="C0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).</a:t>
            </a:r>
          </a:p>
          <a:p>
            <a:endParaRPr lang="en-US" dirty="0" smtClean="0">
              <a:solidFill>
                <a:srgbClr val="00B05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On the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other hand, the addition of one electron to this orbital produces the (NO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)-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ion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, which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is less stable and gives a lower frequency (1366 cm</a:t>
            </a:r>
            <a:r>
              <a:rPr lang="en-US" baseline="30000" dirty="0">
                <a:solidFill>
                  <a:srgbClr val="00B05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) </a:t>
            </a:r>
            <a:r>
              <a:rPr lang="en-US" dirty="0">
                <a:solidFill>
                  <a:srgbClr val="00B050"/>
                </a:solidFill>
                <a:latin typeface="Arial Black" pitchFamily="34" charset="0"/>
              </a:rPr>
              <a:t>than does NO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533400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NO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" y="5181600"/>
            <a:ext cx="374294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3400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 Black" pitchFamily="34" charset="0"/>
              </a:rPr>
              <a:t>In </a:t>
            </a:r>
            <a:r>
              <a:rPr lang="en-US" dirty="0" err="1">
                <a:latin typeface="Arial Black" pitchFamily="34" charset="0"/>
              </a:rPr>
              <a:t>nitrosyl</a:t>
            </a:r>
            <a:r>
              <a:rPr lang="en-US" dirty="0">
                <a:latin typeface="Arial Black" pitchFamily="34" charset="0"/>
              </a:rPr>
              <a:t> complexes,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(NO) ranges from 1900 to 1500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b="1" smtClean="0">
                <a:solidFill>
                  <a:srgbClr val="C00000"/>
                </a:solidFill>
              </a:rPr>
              <a:t>25</a:t>
            </a:fld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9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8100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the distinction between linear and bent geometry can </a:t>
            </a:r>
            <a:r>
              <a:rPr lang="en-US" dirty="0" smtClean="0">
                <a:latin typeface="Arial Black" pitchFamily="34" charset="0"/>
              </a:rPr>
              <a:t>be made </a:t>
            </a:r>
            <a:r>
              <a:rPr lang="en-US" dirty="0">
                <a:latin typeface="Arial Black" pitchFamily="34" charset="0"/>
              </a:rPr>
              <a:t>by using properly corrected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(NO) values; the MNO group is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linear or bent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, respectively</a:t>
            </a:r>
            <a:r>
              <a:rPr lang="en-US" dirty="0">
                <a:latin typeface="Arial Black" pitchFamily="34" charset="0"/>
              </a:rPr>
              <a:t>, if this value is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above or below </a:t>
            </a:r>
            <a:r>
              <a:rPr lang="en-US" dirty="0">
                <a:latin typeface="Arial Black" pitchFamily="34" charset="0"/>
              </a:rPr>
              <a:t>1620–1610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676400"/>
            <a:ext cx="864197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3230" y="2148839"/>
            <a:ext cx="5562600" cy="427482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OH</a:t>
            </a:r>
            <a:r>
              <a:rPr lang="en-US" sz="2800" baseline="30000" dirty="0">
                <a:solidFill>
                  <a:srgbClr val="FF0000"/>
                </a:solidFill>
                <a:latin typeface="Arial Black" pitchFamily="34" charset="0"/>
              </a:rPr>
              <a:t>-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219200"/>
            <a:ext cx="7848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itchFamily="34" charset="0"/>
              </a:rPr>
              <a:t>The </a:t>
            </a:r>
            <a:r>
              <a:rPr lang="en-US" sz="2400" dirty="0" err="1">
                <a:latin typeface="Arial Black" pitchFamily="34" charset="0"/>
              </a:rPr>
              <a:t>hydroxo</a:t>
            </a:r>
            <a:r>
              <a:rPr lang="en-US" sz="2400" dirty="0">
                <a:latin typeface="Arial Black" pitchFamily="34" charset="0"/>
              </a:rPr>
              <a:t> group can be distinguished from the </a:t>
            </a:r>
            <a:r>
              <a:rPr lang="en-US" sz="2400" dirty="0" err="1" smtClean="0">
                <a:latin typeface="Arial Black" pitchFamily="34" charset="0"/>
              </a:rPr>
              <a:t>aquo</a:t>
            </a:r>
            <a:r>
              <a:rPr lang="en-US" sz="2400" dirty="0" smtClean="0">
                <a:latin typeface="Arial Black" pitchFamily="34" charset="0"/>
              </a:rPr>
              <a:t> group </a:t>
            </a:r>
            <a:r>
              <a:rPr lang="en-US" sz="2400" dirty="0">
                <a:latin typeface="Arial Black" pitchFamily="34" charset="0"/>
              </a:rPr>
              <a:t>since the former lacks the HOH bending mode near 1600 </a:t>
            </a:r>
            <a:r>
              <a:rPr lang="en-US" sz="2400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sz="2400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sz="2400" dirty="0" smtClean="0">
                <a:latin typeface="Arial Black" pitchFamily="34" charset="0"/>
              </a:rPr>
              <a:t>. </a:t>
            </a:r>
          </a:p>
          <a:p>
            <a:endParaRPr lang="en-US" sz="2400" dirty="0">
              <a:latin typeface="Arial Black" pitchFamily="34" charset="0"/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Furthermore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the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hydroxo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complex exhibits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the MOH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bending mode below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1200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cm</a:t>
            </a:r>
            <a:r>
              <a:rPr lang="en-US" sz="2400" baseline="300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-1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. </a:t>
            </a:r>
          </a:p>
          <a:p>
            <a:endParaRPr lang="en-US" sz="2400" dirty="0" smtClean="0">
              <a:latin typeface="Arial Black" pitchFamily="34" charset="0"/>
            </a:endParaRPr>
          </a:p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For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example,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this mode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is at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1150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 cm</a:t>
            </a:r>
            <a:r>
              <a:rPr lang="en-US" sz="2400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-1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for the [</a:t>
            </a:r>
            <a:r>
              <a:rPr lang="en-US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Sn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(OH)</a:t>
            </a:r>
            <a:r>
              <a:rPr lang="en-US" sz="2400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6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]</a:t>
            </a:r>
            <a:r>
              <a:rPr lang="en-US" sz="2400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2-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 ion  and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at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1065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 cm</a:t>
            </a:r>
            <a:r>
              <a:rPr lang="en-US" sz="2400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-1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for the [</a:t>
            </a:r>
            <a:r>
              <a:rPr lang="en-US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Pt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 (OH)</a:t>
            </a:r>
            <a:r>
              <a:rPr lang="en-US" sz="2400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6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]</a:t>
            </a:r>
            <a:r>
              <a:rPr lang="en-US" sz="2400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2-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 ion.</a:t>
            </a:r>
          </a:p>
          <a:p>
            <a:endParaRPr lang="en-US" sz="2400" dirty="0" smtClean="0">
              <a:solidFill>
                <a:srgbClr val="00B0F0"/>
              </a:solidFill>
              <a:latin typeface="Arial Black" pitchFamily="34" charset="0"/>
            </a:endParaRPr>
          </a:p>
          <a:p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The 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[P(OH)</a:t>
            </a:r>
            <a:r>
              <a:rPr lang="en-US" sz="2400" baseline="-25000" dirty="0">
                <a:solidFill>
                  <a:srgbClr val="00B0F0"/>
                </a:solidFill>
                <a:latin typeface="Arial Black" pitchFamily="34" charset="0"/>
              </a:rPr>
              <a:t>4</a:t>
            </a:r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]+ 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ion exhibits </a:t>
            </a:r>
            <a:r>
              <a:rPr lang="en-US" sz="2400" dirty="0">
                <a:solidFill>
                  <a:srgbClr val="00B0F0"/>
                </a:solidFill>
                <a:latin typeface="Symbol" pitchFamily="18" charset="2"/>
              </a:rPr>
              <a:t>n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(OH), </a:t>
            </a:r>
            <a:r>
              <a:rPr lang="en-US" sz="2400" dirty="0">
                <a:solidFill>
                  <a:srgbClr val="00B0F0"/>
                </a:solidFill>
                <a:latin typeface="Symbol" pitchFamily="18" charset="2"/>
              </a:rPr>
              <a:t>d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a(POH), and </a:t>
            </a:r>
            <a:r>
              <a:rPr lang="en-US" sz="2400" dirty="0">
                <a:solidFill>
                  <a:srgbClr val="00B0F0"/>
                </a:solidFill>
                <a:latin typeface="Symbol" pitchFamily="18" charset="2"/>
              </a:rPr>
              <a:t>d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s(POH) </a:t>
            </a:r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vibrations at 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3379/3262, 1112, and </a:t>
            </a:r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1017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 cm</a:t>
            </a:r>
            <a:r>
              <a:rPr lang="en-US" sz="2400" baseline="30000" dirty="0">
                <a:solidFill>
                  <a:srgbClr val="00B0F0"/>
                </a:solidFill>
                <a:latin typeface="Arial Black" pitchFamily="34" charset="0"/>
              </a:rPr>
              <a:t>-1</a:t>
            </a:r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, 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respectively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4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57200"/>
            <a:ext cx="8077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Compounds containing the </a:t>
            </a: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hydroxo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(OH) group exhibit </a:t>
            </a:r>
            <a:r>
              <a:rPr lang="en-US" sz="2000" dirty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(OH), </a:t>
            </a:r>
            <a:r>
              <a:rPr lang="en-US" sz="2000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(MOH), and </a:t>
            </a:r>
            <a:r>
              <a:rPr lang="en-US" sz="2000" dirty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(MO</a:t>
            </a:r>
            <a:r>
              <a:rPr lang="en-US" sz="2000" dirty="0" smtClean="0">
                <a:solidFill>
                  <a:srgbClr val="C00000"/>
                </a:solidFill>
                <a:latin typeface="Arial Black" pitchFamily="34" charset="0"/>
              </a:rPr>
              <a:t>) at </a:t>
            </a: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3760–3000, 1200–700, and 900–300 cm</a:t>
            </a:r>
            <a:r>
              <a:rPr lang="en-US" sz="2000" baseline="30000" dirty="0">
                <a:solidFill>
                  <a:srgbClr val="C00000"/>
                </a:solidFill>
                <a:latin typeface="Arial Black" pitchFamily="34" charset="0"/>
              </a:rPr>
              <a:t>-1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respectively. As expected,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these frequencies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depend heavily on the metal and the strength of the hydrogen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bond involved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4" y="2743200"/>
            <a:ext cx="870681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SO</a:t>
            </a:r>
            <a:r>
              <a:rPr lang="en-US" sz="2800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en-US" sz="2800" baseline="30000" dirty="0" smtClean="0">
                <a:solidFill>
                  <a:srgbClr val="FF0000"/>
                </a:solidFill>
                <a:latin typeface="Arial Black" pitchFamily="34" charset="0"/>
              </a:rPr>
              <a:t>-</a:t>
            </a:r>
            <a:endParaRPr lang="en-US" sz="2800" baseline="30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1" y="1052810"/>
            <a:ext cx="800142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743902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G12_01-01UN-01"/>
          <p:cNvPicPr>
            <a:picLocks noChangeAspect="1" noChangeArrowheads="1"/>
          </p:cNvPicPr>
          <p:nvPr/>
        </p:nvPicPr>
        <p:blipFill>
          <a:blip r:embed="rId2" cstate="print">
            <a:lum bright="-32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41" y="2438400"/>
            <a:ext cx="6020117" cy="293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81000" y="1066800"/>
            <a:ext cx="8140700" cy="128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algn="l" defTabSz="549275">
              <a:defRPr>
                <a:solidFill>
                  <a:schemeClr val="tx1"/>
                </a:solidFill>
                <a:latin typeface="Arial" charset="0"/>
              </a:defRPr>
            </a:lvl1pPr>
            <a:lvl2pPr marL="274638" algn="l" defTabSz="549275">
              <a:defRPr>
                <a:solidFill>
                  <a:schemeClr val="tx1"/>
                </a:solidFill>
                <a:latin typeface="Arial" charset="0"/>
              </a:defRPr>
            </a:lvl2pPr>
            <a:lvl3pPr marL="549275" algn="l" defTabSz="549275">
              <a:defRPr>
                <a:solidFill>
                  <a:schemeClr val="tx1"/>
                </a:solidFill>
                <a:latin typeface="Arial" charset="0"/>
              </a:defRPr>
            </a:lvl3pPr>
            <a:lvl4pPr marL="822325" algn="l" defTabSz="549275">
              <a:defRPr>
                <a:solidFill>
                  <a:schemeClr val="tx1"/>
                </a:solidFill>
                <a:latin typeface="Arial" charset="0"/>
              </a:defRPr>
            </a:lvl4pPr>
            <a:lvl5pPr marL="1098550" algn="l" defTabSz="549275">
              <a:defRPr>
                <a:solidFill>
                  <a:schemeClr val="tx1"/>
                </a:solidFill>
                <a:latin typeface="Arial" charset="0"/>
              </a:defRPr>
            </a:lvl5pPr>
            <a:lvl6pPr marL="15557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0129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4701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273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sz="2000" dirty="0">
                <a:latin typeface="Arial Black" pitchFamily="34" charset="0"/>
              </a:rPr>
              <a:t>Infrared radiation is largely thermal energy.</a:t>
            </a:r>
          </a:p>
          <a:p>
            <a:pPr algn="ctr" eaLnBrk="0" hangingPunct="0"/>
            <a:r>
              <a:rPr lang="en-US" sz="2000" dirty="0">
                <a:latin typeface="Arial Black" pitchFamily="34" charset="0"/>
              </a:rPr>
              <a:t>It induces stronger </a:t>
            </a:r>
            <a:r>
              <a:rPr lang="en-US" sz="2000" b="1" dirty="0">
                <a:latin typeface="Arial Black" pitchFamily="34" charset="0"/>
              </a:rPr>
              <a:t>molecular vibrations</a:t>
            </a:r>
            <a:r>
              <a:rPr lang="en-US" sz="2000" dirty="0">
                <a:latin typeface="Arial Black" pitchFamily="34" charset="0"/>
              </a:rPr>
              <a:t> in covalent bonds, which can be viewed as springs holding together two masses, or atoms.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828800" y="6324600"/>
            <a:ext cx="6418617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/>
          <a:p>
            <a:pPr algn="l" defTabSz="549275" eaLnBrk="0" hangingPunct="0"/>
            <a:r>
              <a:rPr lang="en-US" sz="1000" b="1">
                <a:solidFill>
                  <a:srgbClr val="181512"/>
                </a:solidFill>
                <a:latin typeface="Arial Black" pitchFamily="34" charset="0"/>
              </a:rPr>
              <a:t>Graphics source: Wade, Jr., L.G. </a:t>
            </a:r>
            <a:r>
              <a:rPr lang="en-US" sz="1000" b="1" i="1">
                <a:solidFill>
                  <a:srgbClr val="181512"/>
                </a:solidFill>
                <a:latin typeface="Arial Black" pitchFamily="34" charset="0"/>
              </a:rPr>
              <a:t>Organic Chemistry</a:t>
            </a:r>
            <a:r>
              <a:rPr lang="en-US" sz="1000" b="1">
                <a:solidFill>
                  <a:srgbClr val="181512"/>
                </a:solidFill>
                <a:latin typeface="Arial Black" pitchFamily="34" charset="0"/>
              </a:rPr>
              <a:t>, 5th ed. Pearson Education Inc., 2003 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814467" y="5550947"/>
            <a:ext cx="7515066" cy="1209562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algn="l" defTabSz="549275">
              <a:defRPr>
                <a:solidFill>
                  <a:schemeClr val="tx1"/>
                </a:solidFill>
                <a:latin typeface="Arial" charset="0"/>
              </a:defRPr>
            </a:lvl1pPr>
            <a:lvl2pPr marL="274638" algn="l" defTabSz="549275">
              <a:defRPr>
                <a:solidFill>
                  <a:schemeClr val="tx1"/>
                </a:solidFill>
                <a:latin typeface="Arial" charset="0"/>
              </a:defRPr>
            </a:lvl2pPr>
            <a:lvl3pPr marL="549275" algn="l" defTabSz="549275">
              <a:defRPr>
                <a:solidFill>
                  <a:schemeClr val="tx1"/>
                </a:solidFill>
                <a:latin typeface="Arial" charset="0"/>
              </a:defRPr>
            </a:lvl3pPr>
            <a:lvl4pPr marL="822325" algn="l" defTabSz="549275">
              <a:defRPr>
                <a:solidFill>
                  <a:schemeClr val="tx1"/>
                </a:solidFill>
                <a:latin typeface="Arial" charset="0"/>
              </a:defRPr>
            </a:lvl4pPr>
            <a:lvl5pPr marL="1098550" algn="l" defTabSz="549275">
              <a:defRPr>
                <a:solidFill>
                  <a:schemeClr val="tx1"/>
                </a:solidFill>
                <a:latin typeface="Arial" charset="0"/>
              </a:defRPr>
            </a:lvl5pPr>
            <a:lvl6pPr marL="15557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0129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4701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273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en-US" sz="1000" b="1" dirty="0">
              <a:latin typeface="Arial Black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latin typeface="Arial Black" pitchFamily="34" charset="0"/>
              </a:rPr>
              <a:t>Specific</a:t>
            </a:r>
            <a:r>
              <a:rPr lang="en-US" sz="2000" dirty="0">
                <a:latin typeface="Arial Black" pitchFamily="34" charset="0"/>
              </a:rPr>
              <a:t> bonds respond to (absorb) </a:t>
            </a:r>
            <a:r>
              <a:rPr lang="en-US" sz="2000" b="1" dirty="0">
                <a:latin typeface="Arial Black" pitchFamily="34" charset="0"/>
              </a:rPr>
              <a:t>specific</a:t>
            </a:r>
            <a:r>
              <a:rPr lang="en-US" sz="2000" dirty="0">
                <a:latin typeface="Arial Black" pitchFamily="34" charset="0"/>
              </a:rPr>
              <a:t> frequencies</a:t>
            </a:r>
          </a:p>
          <a:p>
            <a:pPr algn="ctr" eaLnBrk="0" hangingPunct="0">
              <a:spcBef>
                <a:spcPct val="50000"/>
              </a:spcBef>
            </a:pPr>
            <a:endParaRPr lang="en-US" sz="1000" dirty="0"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304800"/>
            <a:ext cx="3487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>
                <a:solidFill>
                  <a:srgbClr val="FF0000"/>
                </a:solidFill>
                <a:latin typeface="Arial Black" pitchFamily="34" charset="0"/>
              </a:rPr>
              <a:t>Infrared spectra 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19" y="0"/>
            <a:ext cx="591378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4953000"/>
            <a:ext cx="8313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Of the 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four fundamentals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, only </a:t>
            </a:r>
            <a:r>
              <a:rPr lang="en-US" dirty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3 and </a:t>
            </a:r>
            <a:r>
              <a:rPr lang="en-US" dirty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4 are infrared-active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. If the symmetry of the ion is 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lowered by 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complex formation, the degenerate vibrations split and Raman-active 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modes appear 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in the infrared 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spectrum.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The lowering of symmetry caused by coordination is different for the </a:t>
            </a:r>
            <a:r>
              <a:rPr lang="en-US" dirty="0" err="1" smtClean="0">
                <a:solidFill>
                  <a:srgbClr val="0000FF"/>
                </a:solidFill>
                <a:latin typeface="Arial Black" pitchFamily="34" charset="0"/>
              </a:rPr>
              <a:t>unidentate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 and </a:t>
            </a:r>
            <a:r>
              <a:rPr lang="en-US" dirty="0" err="1" smtClean="0">
                <a:solidFill>
                  <a:srgbClr val="0000FF"/>
                </a:solidFill>
                <a:latin typeface="Arial Black" pitchFamily="34" charset="0"/>
              </a:rPr>
              <a:t>bidentate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 complexes</a:t>
            </a:r>
            <a:endParaRPr lang="en-US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83" y="15240"/>
            <a:ext cx="665263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5310" y="1579096"/>
            <a:ext cx="792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 Black" pitchFamily="34" charset="0"/>
              </a:rPr>
              <a:t>Cyano</a:t>
            </a:r>
            <a:r>
              <a:rPr lang="en-US" sz="2400" dirty="0">
                <a:solidFill>
                  <a:srgbClr val="0000FF"/>
                </a:solidFill>
                <a:latin typeface="Arial Black" pitchFamily="34" charset="0"/>
              </a:rPr>
              <a:t> complexes can be identified easily </a:t>
            </a:r>
            <a:r>
              <a:rPr lang="en-US" sz="2400" dirty="0" smtClean="0">
                <a:solidFill>
                  <a:srgbClr val="0000FF"/>
                </a:solidFill>
                <a:latin typeface="Arial Black" pitchFamily="34" charset="0"/>
              </a:rPr>
              <a:t>since they </a:t>
            </a:r>
            <a:r>
              <a:rPr lang="en-US" sz="2400" dirty="0">
                <a:solidFill>
                  <a:srgbClr val="0000FF"/>
                </a:solidFill>
                <a:latin typeface="Arial Black" pitchFamily="34" charset="0"/>
              </a:rPr>
              <a:t>exhibit sharp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(CN) at 2200–2000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cm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en-US" sz="2400" dirty="0">
                <a:solidFill>
                  <a:srgbClr val="0000FF"/>
                </a:solidFill>
                <a:latin typeface="Arial Black" pitchFamily="34" charset="0"/>
              </a:rPr>
              <a:t>The </a:t>
            </a:r>
            <a:r>
              <a:rPr lang="en-US" sz="2400" dirty="0" smtClean="0">
                <a:solidFill>
                  <a:srgbClr val="0000FF"/>
                </a:solidFill>
                <a:latin typeface="Symbol" pitchFamily="18" charset="2"/>
              </a:rPr>
              <a:t>n </a:t>
            </a:r>
            <a:r>
              <a:rPr lang="en-US" sz="2400" dirty="0" smtClean="0">
                <a:solidFill>
                  <a:srgbClr val="0000FF"/>
                </a:solidFill>
                <a:latin typeface="Arial Black" pitchFamily="34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Arial Black" pitchFamily="34" charset="0"/>
              </a:rPr>
              <a:t>CN) of free CN is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2080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cm</a:t>
            </a:r>
            <a:r>
              <a:rPr lang="en-US" sz="2400" baseline="30000" dirty="0" smtClean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 Black" pitchFamily="34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Arial Black" pitchFamily="34" charset="0"/>
              </a:rPr>
              <a:t>aqueous solution). </a:t>
            </a:r>
            <a:endParaRPr lang="en-US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en-US" sz="2400" dirty="0">
              <a:latin typeface="Arial Black" pitchFamily="34" charset="0"/>
            </a:endParaRPr>
          </a:p>
          <a:p>
            <a:r>
              <a:rPr lang="en-US" sz="2400" dirty="0" smtClean="0">
                <a:latin typeface="Arial Black" pitchFamily="34" charset="0"/>
              </a:rPr>
              <a:t>On </a:t>
            </a:r>
            <a:r>
              <a:rPr lang="en-US" sz="2400" dirty="0">
                <a:latin typeface="Arial Black" pitchFamily="34" charset="0"/>
              </a:rPr>
              <a:t>coordination to a metal, the </a:t>
            </a:r>
            <a:r>
              <a:rPr lang="en-US" sz="2400" dirty="0" smtClean="0">
                <a:latin typeface="Symbol" pitchFamily="18" charset="2"/>
              </a:rPr>
              <a:t>n </a:t>
            </a:r>
            <a:r>
              <a:rPr lang="en-US" sz="2400" dirty="0" smtClean="0">
                <a:latin typeface="Arial Black" pitchFamily="34" charset="0"/>
              </a:rPr>
              <a:t>(</a:t>
            </a:r>
            <a:r>
              <a:rPr lang="en-US" sz="2400" dirty="0">
                <a:latin typeface="Arial Black" pitchFamily="34" charset="0"/>
              </a:rPr>
              <a:t>CN) shift to 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higher frequencies</a:t>
            </a:r>
            <a:r>
              <a:rPr lang="en-US" sz="2400" dirty="0" smtClean="0">
                <a:latin typeface="Arial Black" pitchFamily="34" charset="0"/>
              </a:rPr>
              <a:t>, as </a:t>
            </a:r>
            <a:r>
              <a:rPr lang="en-US" sz="2400" dirty="0">
                <a:latin typeface="Arial Black" pitchFamily="34" charset="0"/>
              </a:rPr>
              <a:t>shown in Table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33400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CN</a:t>
            </a:r>
            <a:r>
              <a:rPr lang="en-US" sz="2800" baseline="30000" dirty="0" smtClean="0">
                <a:solidFill>
                  <a:srgbClr val="FF0000"/>
                </a:solidFill>
                <a:latin typeface="Arial Black" pitchFamily="34" charset="0"/>
              </a:rPr>
              <a:t>-</a:t>
            </a:r>
            <a:endParaRPr lang="en-US" sz="2800" baseline="30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8" y="228600"/>
            <a:ext cx="899878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248150" y="750570"/>
            <a:ext cx="4808220" cy="57264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955503" cy="586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1950" y="533400"/>
            <a:ext cx="8534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The </a:t>
            </a:r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CN</a:t>
            </a:r>
            <a:r>
              <a:rPr lang="en-US" sz="2400" baseline="30000" dirty="0" smtClean="0">
                <a:solidFill>
                  <a:srgbClr val="00B0F0"/>
                </a:solidFill>
                <a:latin typeface="Arial Black" pitchFamily="34" charset="0"/>
              </a:rPr>
              <a:t>-</a:t>
            </a:r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ion acts as a </a:t>
            </a:r>
            <a:r>
              <a:rPr lang="en-US" sz="2400" dirty="0">
                <a:solidFill>
                  <a:srgbClr val="00B0F0"/>
                </a:solidFill>
                <a:latin typeface="Symbol" pitchFamily="18" charset="2"/>
              </a:rPr>
              <a:t>s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-donor by donating electrons to </a:t>
            </a:r>
            <a:r>
              <a:rPr lang="en-US" sz="2400" dirty="0" smtClean="0">
                <a:solidFill>
                  <a:srgbClr val="00B0F0"/>
                </a:solidFill>
                <a:latin typeface="Arial Black" pitchFamily="34" charset="0"/>
              </a:rPr>
              <a:t>the metal 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and also as a </a:t>
            </a:r>
            <a:r>
              <a:rPr lang="en-US" sz="2400" dirty="0">
                <a:solidFill>
                  <a:srgbClr val="00B0F0"/>
                </a:solidFill>
                <a:latin typeface="Symbol" pitchFamily="18" charset="2"/>
              </a:rPr>
              <a:t>p</a:t>
            </a:r>
            <a:r>
              <a:rPr lang="en-US" sz="2400" dirty="0">
                <a:solidFill>
                  <a:srgbClr val="00B0F0"/>
                </a:solidFill>
                <a:latin typeface="Arial Black" pitchFamily="34" charset="0"/>
              </a:rPr>
              <a:t>-acceptor by accepting electrons from the metal. </a:t>
            </a:r>
            <a:endParaRPr lang="en-US" sz="2400" dirty="0" smtClean="0">
              <a:solidFill>
                <a:srgbClr val="00B0F0"/>
              </a:solidFill>
              <a:latin typeface="Arial Black" pitchFamily="34" charset="0"/>
            </a:endParaRPr>
          </a:p>
          <a:p>
            <a:endParaRPr lang="en-US" sz="2400" dirty="0">
              <a:latin typeface="Arial Black" pitchFamily="34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2400" dirty="0" smtClean="0">
                <a:solidFill>
                  <a:srgbClr val="C00000"/>
                </a:solidFill>
                <a:latin typeface="Arial Black" pitchFamily="34" charset="0"/>
              </a:rPr>
              <a:t>-Donation tends to 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raise the </a:t>
            </a:r>
            <a:r>
              <a:rPr lang="en-US" sz="2400" dirty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(CN) since electrons are removed from the 5s orbital, which is </a:t>
            </a:r>
            <a:r>
              <a:rPr lang="en-US" sz="2400" dirty="0" smtClean="0">
                <a:solidFill>
                  <a:srgbClr val="C00000"/>
                </a:solidFill>
                <a:latin typeface="Arial Black" pitchFamily="34" charset="0"/>
              </a:rPr>
              <a:t>weakly </a:t>
            </a:r>
            <a:r>
              <a:rPr lang="en-US" sz="2400" dirty="0" err="1" smtClean="0">
                <a:solidFill>
                  <a:srgbClr val="C00000"/>
                </a:solidFill>
                <a:latin typeface="Arial Black" pitchFamily="34" charset="0"/>
              </a:rPr>
              <a:t>antibonding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, while </a:t>
            </a:r>
            <a:r>
              <a:rPr lang="en-US" sz="2400" dirty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-</a:t>
            </a:r>
            <a:r>
              <a:rPr lang="en-US" sz="2400" dirty="0" err="1">
                <a:solidFill>
                  <a:srgbClr val="C00000"/>
                </a:solidFill>
                <a:latin typeface="Arial Black" pitchFamily="34" charset="0"/>
              </a:rPr>
              <a:t>backbonding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 tends to decrease the </a:t>
            </a:r>
            <a:r>
              <a:rPr lang="en-US" sz="2400" dirty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(CN) because the </a:t>
            </a:r>
            <a:r>
              <a:rPr lang="en-US" sz="2400" dirty="0" smtClean="0">
                <a:solidFill>
                  <a:srgbClr val="C00000"/>
                </a:solidFill>
                <a:latin typeface="Arial Black" pitchFamily="34" charset="0"/>
              </a:rPr>
              <a:t>electrons enter 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into the </a:t>
            </a:r>
            <a:r>
              <a:rPr lang="en-US" sz="2400" dirty="0" err="1">
                <a:solidFill>
                  <a:srgbClr val="C00000"/>
                </a:solidFill>
                <a:latin typeface="Arial Black" pitchFamily="34" charset="0"/>
              </a:rPr>
              <a:t>antibonding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 2p</a:t>
            </a:r>
            <a:r>
              <a:rPr lang="en-US" sz="2400" dirty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* orbital. </a:t>
            </a:r>
            <a:endParaRPr lang="en-US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US" sz="2400" dirty="0">
              <a:latin typeface="Arial Black" pitchFamily="34" charset="0"/>
            </a:endParaRPr>
          </a:p>
          <a:p>
            <a:r>
              <a:rPr lang="en-US" sz="2400" dirty="0" smtClean="0">
                <a:solidFill>
                  <a:srgbClr val="00B050"/>
                </a:solidFill>
                <a:latin typeface="Arial Black" pitchFamily="34" charset="0"/>
              </a:rPr>
              <a:t>In </a:t>
            </a:r>
            <a:r>
              <a:rPr lang="en-US" sz="2400" dirty="0">
                <a:solidFill>
                  <a:srgbClr val="00B050"/>
                </a:solidFill>
                <a:latin typeface="Arial Black" pitchFamily="34" charset="0"/>
              </a:rPr>
              <a:t>general, CN is a better </a:t>
            </a:r>
            <a:r>
              <a:rPr lang="en-US" sz="2400" dirty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2400" dirty="0">
                <a:solidFill>
                  <a:srgbClr val="00B050"/>
                </a:solidFill>
                <a:latin typeface="Arial Black" pitchFamily="34" charset="0"/>
              </a:rPr>
              <a:t>-donor and </a:t>
            </a:r>
            <a:r>
              <a:rPr lang="en-US" sz="2400" dirty="0" smtClean="0">
                <a:solidFill>
                  <a:srgbClr val="00B050"/>
                </a:solidFill>
                <a:latin typeface="Arial Black" pitchFamily="34" charset="0"/>
              </a:rPr>
              <a:t>a poorer </a:t>
            </a:r>
            <a:r>
              <a:rPr lang="en-US" sz="2400" dirty="0">
                <a:solidFill>
                  <a:srgbClr val="00B050"/>
                </a:solidFill>
                <a:latin typeface="Symbol" pitchFamily="18" charset="2"/>
              </a:rPr>
              <a:t>p</a:t>
            </a:r>
            <a:r>
              <a:rPr lang="en-US" sz="2400" dirty="0">
                <a:solidFill>
                  <a:srgbClr val="00B050"/>
                </a:solidFill>
                <a:latin typeface="Arial Black" pitchFamily="34" charset="0"/>
              </a:rPr>
              <a:t>-acceptor than is CO. Thus, the </a:t>
            </a:r>
            <a:r>
              <a:rPr lang="en-US" sz="2400" dirty="0">
                <a:solidFill>
                  <a:srgbClr val="00B050"/>
                </a:solidFill>
                <a:latin typeface="Symbol" pitchFamily="18" charset="2"/>
              </a:rPr>
              <a:t>n</a:t>
            </a:r>
            <a:r>
              <a:rPr lang="en-US" sz="2400" dirty="0">
                <a:solidFill>
                  <a:srgbClr val="00B050"/>
                </a:solidFill>
                <a:latin typeface="Arial Black" pitchFamily="34" charset="0"/>
              </a:rPr>
              <a:t>(CN) of the complexes are generally </a:t>
            </a:r>
            <a:r>
              <a:rPr lang="en-US" sz="2400" dirty="0" smtClean="0">
                <a:solidFill>
                  <a:srgbClr val="00B050"/>
                </a:solidFill>
                <a:latin typeface="Arial Black" pitchFamily="34" charset="0"/>
              </a:rPr>
              <a:t>higher than </a:t>
            </a:r>
            <a:r>
              <a:rPr lang="en-US" sz="2400" dirty="0">
                <a:solidFill>
                  <a:srgbClr val="00B050"/>
                </a:solidFill>
                <a:latin typeface="Arial Black" pitchFamily="34" charset="0"/>
              </a:rPr>
              <a:t>the value for free </a:t>
            </a:r>
            <a:r>
              <a:rPr lang="en-US" sz="2400" dirty="0" smtClean="0">
                <a:solidFill>
                  <a:srgbClr val="00B050"/>
                </a:solidFill>
                <a:latin typeface="Arial Black" pitchFamily="34" charset="0"/>
              </a:rPr>
              <a:t>CN</a:t>
            </a:r>
            <a:r>
              <a:rPr lang="en-US" sz="2400" baseline="30000" dirty="0" smtClean="0">
                <a:solidFill>
                  <a:srgbClr val="00B050"/>
                </a:solidFill>
                <a:latin typeface="Arial Black" pitchFamily="34" charset="0"/>
              </a:rPr>
              <a:t>-</a:t>
            </a:r>
            <a:r>
              <a:rPr lang="en-US" sz="2400" dirty="0" smtClean="0">
                <a:solidFill>
                  <a:srgbClr val="00B050"/>
                </a:solidFill>
                <a:latin typeface="Arial Black" pitchFamily="34" charset="0"/>
              </a:rPr>
              <a:t>, </a:t>
            </a:r>
            <a:r>
              <a:rPr lang="en-US" sz="2400" dirty="0">
                <a:solidFill>
                  <a:srgbClr val="00B050"/>
                </a:solidFill>
                <a:latin typeface="Arial Black" pitchFamily="34" charset="0"/>
              </a:rPr>
              <a:t>whereas the opposite prevails for </a:t>
            </a:r>
            <a:r>
              <a:rPr lang="en-US" sz="2400" dirty="0" smtClean="0">
                <a:solidFill>
                  <a:srgbClr val="00B050"/>
                </a:solidFill>
                <a:latin typeface="Arial Black" pitchFamily="34" charset="0"/>
              </a:rPr>
              <a:t>the CO </a:t>
            </a:r>
            <a:r>
              <a:rPr lang="en-US" sz="2400" dirty="0">
                <a:solidFill>
                  <a:srgbClr val="00B050"/>
                </a:solidFill>
                <a:latin typeface="Arial Black" pitchFamily="34" charset="0"/>
              </a:rPr>
              <a:t>complexes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165" y="228599"/>
            <a:ext cx="8643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(CN) of </a:t>
            </a:r>
            <a:r>
              <a:rPr lang="en-US" dirty="0" err="1">
                <a:latin typeface="Arial Black" pitchFamily="34" charset="0"/>
              </a:rPr>
              <a:t>cyano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complexes are </a:t>
            </a:r>
            <a:r>
              <a:rPr lang="en-US" dirty="0">
                <a:latin typeface="Arial Black" pitchFamily="34" charset="0"/>
              </a:rPr>
              <a:t>governed by </a:t>
            </a:r>
            <a:endParaRPr lang="en-US" dirty="0" smtClean="0">
              <a:latin typeface="Arial Black" pitchFamily="34" charset="0"/>
            </a:endParaRPr>
          </a:p>
          <a:p>
            <a:pPr>
              <a:buAutoNum type="arabicParenBoth"/>
            </a:pPr>
            <a:r>
              <a:rPr lang="en-US" dirty="0" smtClean="0">
                <a:latin typeface="Arial Black" pitchFamily="34" charset="0"/>
              </a:rPr>
              <a:t>the electronegativity, (2) the </a:t>
            </a:r>
            <a:r>
              <a:rPr lang="en-US" dirty="0">
                <a:latin typeface="Arial Black" pitchFamily="34" charset="0"/>
              </a:rPr>
              <a:t>oxidation </a:t>
            </a:r>
            <a:r>
              <a:rPr lang="en-US" dirty="0" smtClean="0">
                <a:latin typeface="Arial Black" pitchFamily="34" charset="0"/>
              </a:rPr>
              <a:t>state (3) the coordination </a:t>
            </a:r>
            <a:r>
              <a:rPr lang="en-US" dirty="0">
                <a:latin typeface="Arial Black" pitchFamily="34" charset="0"/>
              </a:rPr>
              <a:t>number of the metal.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145" y="1295400"/>
            <a:ext cx="8932545" cy="1628983"/>
            <a:chOff x="17145" y="1295400"/>
            <a:chExt cx="8932545" cy="162898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5" y="1885026"/>
              <a:ext cx="5600700" cy="7810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196214" y="1385500"/>
              <a:ext cx="83381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  <a:latin typeface="Arial Black" pitchFamily="34" charset="0"/>
                </a:rPr>
                <a:t>The effect of electronegativity is seen in the following order:</a:t>
              </a:r>
              <a:endParaRPr lang="en-US" dirty="0">
                <a:solidFill>
                  <a:srgbClr val="7030A0"/>
                </a:solidFill>
                <a:latin typeface="Arial Black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745480" y="1754832"/>
              <a:ext cx="32004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Arial Black" pitchFamily="34" charset="0"/>
                </a:rPr>
                <a:t>Since the electronegativity of Ni(II) is smallest, the </a:t>
              </a:r>
              <a:r>
                <a:rPr lang="en-US" sz="1400" dirty="0">
                  <a:solidFill>
                    <a:srgbClr val="C00000"/>
                  </a:solidFill>
                  <a:latin typeface="Symbol" pitchFamily="18" charset="2"/>
                </a:rPr>
                <a:t>s</a:t>
              </a:r>
              <a:r>
                <a:rPr lang="en-US" sz="1400" dirty="0">
                  <a:solidFill>
                    <a:srgbClr val="C00000"/>
                  </a:solidFill>
                  <a:latin typeface="Arial Black" pitchFamily="34" charset="0"/>
                </a:rPr>
                <a:t>-donation will be the least, </a:t>
              </a:r>
              <a:r>
                <a:rPr lang="en-US" sz="1400" dirty="0" smtClean="0">
                  <a:solidFill>
                    <a:srgbClr val="C00000"/>
                  </a:solidFill>
                  <a:latin typeface="Arial Black" pitchFamily="34" charset="0"/>
                </a:rPr>
                <a:t>and the </a:t>
              </a:r>
              <a:r>
                <a:rPr lang="en-US" sz="1400" dirty="0">
                  <a:solidFill>
                    <a:srgbClr val="C00000"/>
                  </a:solidFill>
                  <a:latin typeface="Symbol" pitchFamily="18" charset="2"/>
                </a:rPr>
                <a:t>n</a:t>
              </a:r>
              <a:r>
                <a:rPr lang="en-US" sz="1400" dirty="0">
                  <a:solidFill>
                    <a:srgbClr val="C00000"/>
                  </a:solidFill>
                  <a:latin typeface="Arial Black" pitchFamily="34" charset="0"/>
                </a:rPr>
                <a:t>(CN) is expected to be the lowest.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45734" y="1295400"/>
              <a:ext cx="880395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-73344" y="3048000"/>
            <a:ext cx="9048750" cy="1527304"/>
            <a:chOff x="-73344" y="3048000"/>
            <a:chExt cx="9048750" cy="152730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951" y="3261390"/>
              <a:ext cx="5772150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-73344" y="3413790"/>
              <a:ext cx="314896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 Black" pitchFamily="34" charset="0"/>
                </a:rPr>
                <a:t>The effect of oxidation state is seen in </a:t>
              </a:r>
              <a:r>
                <a:rPr lang="en-US" sz="1600" dirty="0" smtClean="0">
                  <a:solidFill>
                    <a:srgbClr val="FF0000"/>
                  </a:solidFill>
                  <a:latin typeface="Arial Black" pitchFamily="34" charset="0"/>
                </a:rPr>
                <a:t>the following </a:t>
              </a:r>
              <a:r>
                <a:rPr lang="en-US" sz="1600" dirty="0">
                  <a:solidFill>
                    <a:srgbClr val="FF0000"/>
                  </a:solidFill>
                  <a:latin typeface="Arial Black" pitchFamily="34" charset="0"/>
                </a:rPr>
                <a:t>frequency order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203256" y="3990529"/>
              <a:ext cx="577215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latin typeface="Arial Black" pitchFamily="34" charset="0"/>
                </a:rPr>
                <a:t>The higher the oxidation state, the stronger </a:t>
              </a:r>
              <a:r>
                <a:rPr lang="en-US" sz="1600" dirty="0" err="1" smtClean="0">
                  <a:solidFill>
                    <a:srgbClr val="0000FF"/>
                  </a:solidFill>
                  <a:latin typeface="Arial Black" pitchFamily="34" charset="0"/>
                </a:rPr>
                <a:t>the</a:t>
              </a:r>
              <a:r>
                <a:rPr lang="en-US" sz="1600" dirty="0" err="1" smtClean="0">
                  <a:solidFill>
                    <a:srgbClr val="0000FF"/>
                  </a:solidFill>
                  <a:latin typeface="Symbol" pitchFamily="18" charset="2"/>
                </a:rPr>
                <a:t>s</a:t>
              </a:r>
              <a:r>
                <a:rPr lang="en-US" sz="1600" dirty="0" smtClean="0">
                  <a:solidFill>
                    <a:srgbClr val="0000FF"/>
                  </a:solidFill>
                  <a:latin typeface="Arial Black" pitchFamily="34" charset="0"/>
                </a:rPr>
                <a:t>-bonding, and the higher the </a:t>
              </a:r>
              <a:r>
                <a:rPr lang="en-US" sz="1600" dirty="0" smtClean="0">
                  <a:solidFill>
                    <a:srgbClr val="0000FF"/>
                  </a:solidFill>
                  <a:latin typeface="Symbol" pitchFamily="18" charset="2"/>
                </a:rPr>
                <a:t>n</a:t>
              </a:r>
              <a:r>
                <a:rPr lang="en-US" sz="1600" dirty="0" smtClean="0">
                  <a:solidFill>
                    <a:srgbClr val="0000FF"/>
                  </a:solidFill>
                  <a:latin typeface="Arial Black" pitchFamily="34" charset="0"/>
                </a:rPr>
                <a:t>(CN).</a:t>
              </a:r>
              <a:endParaRPr lang="en-US" sz="1600" dirty="0">
                <a:solidFill>
                  <a:srgbClr val="0000FF"/>
                </a:solidFill>
                <a:latin typeface="Arial Black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41924" y="3048000"/>
              <a:ext cx="880395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0" y="4953000"/>
            <a:ext cx="9227820" cy="1854216"/>
            <a:chOff x="0" y="4953000"/>
            <a:chExt cx="9227820" cy="185421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69" y="5268276"/>
              <a:ext cx="5572125" cy="80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63615" y="5181600"/>
              <a:ext cx="28956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Arial Black" pitchFamily="34" charset="0"/>
                </a:rPr>
                <a:t>The effect of coordination number </a:t>
              </a:r>
              <a:r>
                <a:rPr lang="en-US" sz="1400" dirty="0" smtClean="0">
                  <a:solidFill>
                    <a:srgbClr val="C00000"/>
                  </a:solidFill>
                  <a:latin typeface="Arial Black" pitchFamily="34" charset="0"/>
                </a:rPr>
                <a:t>is </a:t>
              </a:r>
              <a:r>
                <a:rPr lang="en-US" sz="1400" dirty="0">
                  <a:solidFill>
                    <a:srgbClr val="C00000"/>
                  </a:solidFill>
                  <a:latin typeface="Arial Black" pitchFamily="34" charset="0"/>
                </a:rPr>
                <a:t>evident in the frequency order: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5976219"/>
              <a:ext cx="92278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Arial Black" pitchFamily="34" charset="0"/>
                </a:rPr>
                <a:t>Here an increase in the coordination number results in a decrease in the positive</a:t>
              </a:r>
            </a:p>
            <a:p>
              <a:r>
                <a:rPr lang="en-US" sz="1600" dirty="0">
                  <a:solidFill>
                    <a:srgbClr val="0000FF"/>
                  </a:solidFill>
                  <a:latin typeface="Arial Black" pitchFamily="34" charset="0"/>
                </a:rPr>
                <a:t>charge on the metal, which, in turn, weakens the </a:t>
              </a:r>
              <a:r>
                <a:rPr lang="en-US" sz="1600" dirty="0">
                  <a:solidFill>
                    <a:srgbClr val="0000FF"/>
                  </a:solidFill>
                  <a:latin typeface="Symbol" pitchFamily="18" charset="2"/>
                </a:rPr>
                <a:t>s</a:t>
              </a:r>
              <a:r>
                <a:rPr lang="en-US" sz="1600" dirty="0">
                  <a:solidFill>
                    <a:srgbClr val="0000FF"/>
                  </a:solidFill>
                  <a:latin typeface="Arial Black" pitchFamily="34" charset="0"/>
                </a:rPr>
                <a:t>-bonding, thus decreasing the </a:t>
              </a:r>
              <a:r>
                <a:rPr lang="en-US" sz="1600" dirty="0">
                  <a:solidFill>
                    <a:srgbClr val="0000FF"/>
                  </a:solidFill>
                  <a:latin typeface="Symbol" pitchFamily="18" charset="2"/>
                </a:rPr>
                <a:t>n</a:t>
              </a:r>
              <a:r>
                <a:rPr lang="en-US" sz="1600" dirty="0">
                  <a:solidFill>
                    <a:srgbClr val="0000FF"/>
                  </a:solidFill>
                  <a:latin typeface="Arial Black" pitchFamily="34" charset="0"/>
                </a:rPr>
                <a:t>(CN).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11932" y="4953000"/>
              <a:ext cx="880395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" y="1951672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MC stretching force </a:t>
            </a:r>
            <a:r>
              <a:rPr lang="en-US" dirty="0" smtClean="0">
                <a:latin typeface="Arial Black" pitchFamily="34" charset="0"/>
              </a:rPr>
              <a:t>constant increases </a:t>
            </a:r>
            <a:r>
              <a:rPr lang="en-US" dirty="0">
                <a:latin typeface="Arial Black" pitchFamily="34" charset="0"/>
              </a:rPr>
              <a:t>in the order Fe(III)&lt;Co(III)&lt;Fe(II)&lt;</a:t>
            </a:r>
            <a:r>
              <a:rPr lang="en-US" dirty="0" err="1">
                <a:latin typeface="Arial Black" pitchFamily="34" charset="0"/>
              </a:rPr>
              <a:t>Ru</a:t>
            </a:r>
            <a:r>
              <a:rPr lang="en-US" dirty="0">
                <a:latin typeface="Arial Black" pitchFamily="34" charset="0"/>
              </a:rPr>
              <a:t>(II)&lt;</a:t>
            </a:r>
            <a:r>
              <a:rPr lang="en-US" dirty="0" err="1">
                <a:latin typeface="Arial Black" pitchFamily="34" charset="0"/>
              </a:rPr>
              <a:t>Os</a:t>
            </a:r>
            <a:r>
              <a:rPr lang="en-US" dirty="0">
                <a:latin typeface="Arial Black" pitchFamily="34" charset="0"/>
              </a:rPr>
              <a:t>(II), and the </a:t>
            </a:r>
            <a:r>
              <a:rPr lang="en-US" dirty="0" smtClean="0">
                <a:latin typeface="Arial Black" pitchFamily="34" charset="0"/>
              </a:rPr>
              <a:t>CN</a:t>
            </a:r>
            <a:r>
              <a:rPr lang="en-US" baseline="30000" dirty="0" smtClean="0">
                <a:latin typeface="Arial Black" pitchFamily="34" charset="0"/>
              </a:rPr>
              <a:t>-</a:t>
            </a:r>
            <a:r>
              <a:rPr lang="en-US" dirty="0" smtClean="0">
                <a:latin typeface="Arial Black" pitchFamily="34" charset="0"/>
              </a:rPr>
              <a:t> stretching </a:t>
            </a:r>
            <a:r>
              <a:rPr lang="en-US" dirty="0">
                <a:latin typeface="Arial Black" pitchFamily="34" charset="0"/>
              </a:rPr>
              <a:t>force constant decreases in the same order of metals. This result </a:t>
            </a:r>
            <a:r>
              <a:rPr lang="en-US" dirty="0" smtClean="0">
                <a:latin typeface="Arial Black" pitchFamily="34" charset="0"/>
              </a:rPr>
              <a:t>was interpreted </a:t>
            </a:r>
            <a:r>
              <a:rPr lang="en-US" dirty="0">
                <a:latin typeface="Arial Black" pitchFamily="34" charset="0"/>
              </a:rPr>
              <a:t>as indicating that the MC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>
                <a:latin typeface="Arial Black" pitchFamily="34" charset="0"/>
              </a:rPr>
              <a:t>-bonding increases in the </a:t>
            </a:r>
            <a:r>
              <a:rPr lang="en-US" dirty="0" smtClean="0">
                <a:latin typeface="Arial Black" pitchFamily="34" charset="0"/>
              </a:rPr>
              <a:t>above-mentioned order</a:t>
            </a:r>
            <a:r>
              <a:rPr lang="en-US" dirty="0">
                <a:latin typeface="Arial Black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990" y="7620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(MC), 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>
                <a:latin typeface="Arial Black" pitchFamily="34" charset="0"/>
              </a:rPr>
              <a:t>(MCN), and 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>
                <a:latin typeface="Arial Black" pitchFamily="34" charset="0"/>
              </a:rPr>
              <a:t>(CMC) vibrations appear in the regions 600–350, 500–350, </a:t>
            </a:r>
            <a:r>
              <a:rPr lang="en-US" dirty="0" smtClean="0">
                <a:latin typeface="Arial Black" pitchFamily="34" charset="0"/>
              </a:rPr>
              <a:t>and 130–60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990" y="228600"/>
            <a:ext cx="423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Arial Black" pitchFamily="34" charset="0"/>
              </a:rPr>
              <a:t>Low energy absorptions</a:t>
            </a:r>
            <a:endParaRPr lang="en-US" sz="24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4114800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If the </a:t>
            </a:r>
            <a:r>
              <a:rPr lang="en-US" dirty="0" smtClean="0">
                <a:latin typeface="Arial Black" pitchFamily="34" charset="0"/>
              </a:rPr>
              <a:t>M-C</a:t>
            </a:r>
            <a:r>
              <a:rPr lang="en-US" dirty="0" smtClean="0">
                <a:latin typeface="Calibri"/>
                <a:cs typeface="Calibri"/>
              </a:rPr>
              <a:t>≡</a:t>
            </a:r>
            <a:r>
              <a:rPr lang="en-US" dirty="0" smtClean="0">
                <a:latin typeface="Arial Black" pitchFamily="34" charset="0"/>
              </a:rPr>
              <a:t>N </a:t>
            </a:r>
            <a:r>
              <a:rPr lang="en-US" dirty="0">
                <a:latin typeface="Arial Black" pitchFamily="34" charset="0"/>
              </a:rPr>
              <a:t>group forms a</a:t>
            </a:r>
          </a:p>
          <a:p>
            <a:r>
              <a:rPr lang="en-US" dirty="0" smtClean="0">
                <a:latin typeface="Arial Black" pitchFamily="34" charset="0"/>
              </a:rPr>
              <a:t>M-C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≡ </a:t>
            </a:r>
            <a:r>
              <a:rPr lang="en-US" dirty="0" smtClean="0">
                <a:latin typeface="Arial Black" pitchFamily="34" charset="0"/>
              </a:rPr>
              <a:t>N-M’-type </a:t>
            </a:r>
            <a:r>
              <a:rPr lang="en-US" dirty="0">
                <a:latin typeface="Arial Black" pitchFamily="34" charset="0"/>
              </a:rPr>
              <a:t>bridge, </a:t>
            </a:r>
            <a:r>
              <a:rPr lang="en-US" dirty="0" smtClean="0">
                <a:latin typeface="Arial Black" pitchFamily="34" charset="0"/>
              </a:rPr>
              <a:t>n(C</a:t>
            </a:r>
            <a:r>
              <a:rPr lang="en-US" dirty="0">
                <a:cs typeface="Calibri"/>
              </a:rPr>
              <a:t> ≡ </a:t>
            </a:r>
            <a:r>
              <a:rPr lang="en-US" dirty="0" smtClean="0">
                <a:latin typeface="Arial Black" pitchFamily="34" charset="0"/>
              </a:rPr>
              <a:t>N</a:t>
            </a:r>
            <a:r>
              <a:rPr lang="en-US" dirty="0">
                <a:latin typeface="Arial Black" pitchFamily="34" charset="0"/>
              </a:rPr>
              <a:t>) shifts to a higher, and </a:t>
            </a:r>
            <a:r>
              <a:rPr lang="en-US" dirty="0" smtClean="0">
                <a:latin typeface="Arial Black" pitchFamily="34" charset="0"/>
              </a:rPr>
              <a:t>n(MC</a:t>
            </a:r>
            <a:r>
              <a:rPr lang="en-US" dirty="0">
                <a:latin typeface="Arial Black" pitchFamily="34" charset="0"/>
              </a:rPr>
              <a:t>) to a lower, frequency.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5334000"/>
            <a:ext cx="6930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n(C</a:t>
            </a:r>
            <a:r>
              <a:rPr lang="en-US" dirty="0">
                <a:cs typeface="Calibri"/>
              </a:rPr>
              <a:t> ≡ </a:t>
            </a:r>
            <a:r>
              <a:rPr lang="en-US" dirty="0" smtClean="0">
                <a:latin typeface="Arial Black" pitchFamily="34" charset="0"/>
              </a:rPr>
              <a:t>N</a:t>
            </a:r>
            <a:r>
              <a:rPr lang="en-US" dirty="0">
                <a:latin typeface="Arial Black" pitchFamily="34" charset="0"/>
              </a:rPr>
              <a:t>) of K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[Ni(CN)</a:t>
            </a:r>
            <a:r>
              <a:rPr lang="en-US" baseline="-25000" dirty="0">
                <a:latin typeface="Arial Black" pitchFamily="34" charset="0"/>
              </a:rPr>
              <a:t>4</a:t>
            </a:r>
            <a:r>
              <a:rPr lang="en-US" dirty="0">
                <a:latin typeface="Arial Black" pitchFamily="34" charset="0"/>
              </a:rPr>
              <a:t>] at 2130 </a:t>
            </a:r>
            <a:r>
              <a:rPr lang="en-US" dirty="0" smtClean="0">
                <a:latin typeface="Arial Black" pitchFamily="34" charset="0"/>
              </a:rPr>
              <a:t>cm</a:t>
            </a:r>
            <a:r>
              <a:rPr lang="en-US" baseline="30000" dirty="0" smtClean="0"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shifts to 2250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in </a:t>
            </a:r>
            <a:r>
              <a:rPr lang="en-US" dirty="0" smtClean="0">
                <a:latin typeface="Arial Black" pitchFamily="34" charset="0"/>
              </a:rPr>
              <a:t>K</a:t>
            </a:r>
            <a:r>
              <a:rPr lang="en-US" baseline="-25000" dirty="0" smtClean="0">
                <a:latin typeface="Arial Black" pitchFamily="34" charset="0"/>
              </a:rPr>
              <a:t>2</a:t>
            </a:r>
            <a:r>
              <a:rPr lang="en-US" dirty="0" smtClean="0">
                <a:latin typeface="Arial Black" pitchFamily="34" charset="0"/>
              </a:rPr>
              <a:t>[Ni(CN)</a:t>
            </a:r>
            <a:r>
              <a:rPr lang="en-US" baseline="-25000" dirty="0" smtClean="0">
                <a:latin typeface="Arial Black" pitchFamily="34" charset="0"/>
              </a:rPr>
              <a:t>4</a:t>
            </a:r>
            <a:r>
              <a:rPr lang="en-US" dirty="0" smtClean="0">
                <a:latin typeface="Arial Black" pitchFamily="34" charset="0"/>
              </a:rPr>
              <a:t>]4BF</a:t>
            </a:r>
            <a:r>
              <a:rPr lang="en-US" baseline="-25000" dirty="0" smtClean="0">
                <a:latin typeface="Arial Black" pitchFamily="34" charset="0"/>
              </a:rPr>
              <a:t>3 </a:t>
            </a:r>
            <a:r>
              <a:rPr lang="en-US" dirty="0" smtClean="0">
                <a:latin typeface="Arial Black" pitchFamily="34" charset="0"/>
              </a:rPr>
              <a:t>because </a:t>
            </a:r>
            <a:r>
              <a:rPr lang="en-US" dirty="0">
                <a:latin typeface="Arial Black" pitchFamily="34" charset="0"/>
              </a:rPr>
              <a:t>of the formation of the </a:t>
            </a:r>
            <a:r>
              <a:rPr lang="en-US" dirty="0" smtClean="0">
                <a:latin typeface="Arial Black" pitchFamily="34" charset="0"/>
              </a:rPr>
              <a:t>Ni-C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≡ </a:t>
            </a:r>
            <a:r>
              <a:rPr lang="en-US" dirty="0" smtClean="0">
                <a:latin typeface="Arial Black" pitchFamily="34" charset="0"/>
              </a:rPr>
              <a:t>N-BF</a:t>
            </a:r>
            <a:r>
              <a:rPr lang="en-US" baseline="-25000" dirty="0" smtClean="0">
                <a:latin typeface="Arial Black" pitchFamily="34" charset="0"/>
              </a:rPr>
              <a:t>3</a:t>
            </a:r>
            <a:r>
              <a:rPr lang="en-US" dirty="0" smtClean="0">
                <a:latin typeface="Arial Black" pitchFamily="34" charset="0"/>
              </a:rPr>
              <a:t>-type </a:t>
            </a:r>
            <a:r>
              <a:rPr lang="en-US" dirty="0">
                <a:latin typeface="Arial Black" pitchFamily="34" charset="0"/>
              </a:rPr>
              <a:t>bridge.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97543" y="3615452"/>
            <a:ext cx="3479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Bridged </a:t>
            </a:r>
            <a:r>
              <a:rPr lang="en-US" dirty="0" err="1" smtClean="0">
                <a:latin typeface="Arial Black" pitchFamily="34" charset="0"/>
              </a:rPr>
              <a:t>Cyano</a:t>
            </a:r>
            <a:r>
              <a:rPr lang="en-US" dirty="0" smtClean="0">
                <a:latin typeface="Arial Black" pitchFamily="34" charset="0"/>
              </a:rPr>
              <a:t> Complexes</a:t>
            </a:r>
            <a:endParaRPr lang="en-US" dirty="0">
              <a:latin typeface="Arial Black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41924" y="3448050"/>
            <a:ext cx="88039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7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219200"/>
            <a:ext cx="7772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The SCN group may coordinate to a metal through the nitrogen or the sulfur or </a:t>
            </a:r>
            <a:r>
              <a:rPr lang="en-US" sz="2000" dirty="0" smtClean="0">
                <a:latin typeface="Arial Black" pitchFamily="34" charset="0"/>
              </a:rPr>
              <a:t>both (M-NCS-M’). </a:t>
            </a:r>
            <a:r>
              <a:rPr lang="en-US" sz="2000" dirty="0">
                <a:latin typeface="Arial Black" pitchFamily="34" charset="0"/>
              </a:rPr>
              <a:t>In general, </a:t>
            </a:r>
            <a:r>
              <a:rPr lang="en-US" sz="2000" u="sng" dirty="0">
                <a:solidFill>
                  <a:srgbClr val="0000FF"/>
                </a:solidFill>
                <a:latin typeface="Arial Black" pitchFamily="34" charset="0"/>
              </a:rPr>
              <a:t>class A metals </a:t>
            </a:r>
            <a:r>
              <a:rPr lang="en-US" sz="2000" dirty="0">
                <a:solidFill>
                  <a:srgbClr val="FFC000"/>
                </a:solidFill>
                <a:latin typeface="Arial Black" pitchFamily="34" charset="0"/>
              </a:rPr>
              <a:t>(first transition series, such as Cr, </a:t>
            </a:r>
            <a:r>
              <a:rPr lang="en-US" sz="2000" dirty="0" err="1">
                <a:solidFill>
                  <a:srgbClr val="FFC000"/>
                </a:solidFill>
                <a:latin typeface="Arial Black" pitchFamily="34" charset="0"/>
              </a:rPr>
              <a:t>Mn</a:t>
            </a:r>
            <a:r>
              <a:rPr lang="en-US" sz="2000" dirty="0">
                <a:solidFill>
                  <a:srgbClr val="FFC000"/>
                </a:solidFill>
                <a:latin typeface="Arial Black" pitchFamily="34" charset="0"/>
              </a:rPr>
              <a:t>, Fe</a:t>
            </a:r>
            <a:r>
              <a:rPr lang="en-US" sz="2000" dirty="0" smtClean="0">
                <a:solidFill>
                  <a:srgbClr val="FFC000"/>
                </a:solidFill>
                <a:latin typeface="Arial Black" pitchFamily="34" charset="0"/>
              </a:rPr>
              <a:t>, Co</a:t>
            </a:r>
            <a:r>
              <a:rPr lang="en-US" sz="2000" dirty="0">
                <a:solidFill>
                  <a:srgbClr val="FFC000"/>
                </a:solidFill>
                <a:latin typeface="Arial Black" pitchFamily="34" charset="0"/>
              </a:rPr>
              <a:t>, Ni, Cu, and Zn) </a:t>
            </a:r>
            <a:r>
              <a:rPr lang="en-US" sz="2000" u="sng" dirty="0">
                <a:solidFill>
                  <a:srgbClr val="0000FF"/>
                </a:solidFill>
                <a:latin typeface="Arial Black" pitchFamily="34" charset="0"/>
              </a:rPr>
              <a:t>form </a:t>
            </a:r>
            <a:r>
              <a:rPr lang="en-US" sz="2000" u="sng" dirty="0" smtClean="0">
                <a:solidFill>
                  <a:srgbClr val="0000FF"/>
                </a:solidFill>
                <a:latin typeface="Arial Black" pitchFamily="34" charset="0"/>
              </a:rPr>
              <a:t>M-N </a:t>
            </a:r>
            <a:r>
              <a:rPr lang="en-US" sz="2000" u="sng" dirty="0">
                <a:solidFill>
                  <a:srgbClr val="0000FF"/>
                </a:solidFill>
                <a:latin typeface="Arial Black" pitchFamily="34" charset="0"/>
              </a:rPr>
              <a:t>bonds</a:t>
            </a:r>
            <a:r>
              <a:rPr lang="en-US" sz="2000" dirty="0">
                <a:solidFill>
                  <a:srgbClr val="FFC000"/>
                </a:solidFill>
                <a:latin typeface="Arial Black" pitchFamily="34" charset="0"/>
              </a:rPr>
              <a:t>, whereas </a:t>
            </a:r>
            <a:r>
              <a:rPr lang="en-US" sz="2000" u="sng" dirty="0">
                <a:solidFill>
                  <a:srgbClr val="0000FF"/>
                </a:solidFill>
                <a:latin typeface="Arial Black" pitchFamily="34" charset="0"/>
              </a:rPr>
              <a:t>class B metals</a:t>
            </a:r>
            <a:r>
              <a:rPr lang="en-US" sz="2000" dirty="0">
                <a:solidFill>
                  <a:srgbClr val="FFC000"/>
                </a:solidFill>
                <a:latin typeface="Arial Black" pitchFamily="34" charset="0"/>
              </a:rPr>
              <a:t> (second half of </a:t>
            </a:r>
            <a:r>
              <a:rPr lang="en-US" sz="2000" dirty="0" smtClean="0">
                <a:solidFill>
                  <a:srgbClr val="FFC000"/>
                </a:solidFill>
                <a:latin typeface="Arial Black" pitchFamily="34" charset="0"/>
              </a:rPr>
              <a:t>the second </a:t>
            </a:r>
            <a:r>
              <a:rPr lang="en-US" sz="2000" dirty="0">
                <a:solidFill>
                  <a:srgbClr val="FFC000"/>
                </a:solidFill>
                <a:latin typeface="Arial Black" pitchFamily="34" charset="0"/>
              </a:rPr>
              <a:t>and third transition series, such as Rh, </a:t>
            </a:r>
            <a:r>
              <a:rPr lang="en-US" sz="2000" dirty="0" err="1">
                <a:solidFill>
                  <a:srgbClr val="FFC000"/>
                </a:solidFill>
                <a:latin typeface="Arial Black" pitchFamily="34" charset="0"/>
              </a:rPr>
              <a:t>Pd</a:t>
            </a:r>
            <a:r>
              <a:rPr lang="en-US" sz="2000" dirty="0">
                <a:solidFill>
                  <a:srgbClr val="FFC000"/>
                </a:solidFill>
                <a:latin typeface="Arial Black" pitchFamily="34" charset="0"/>
              </a:rPr>
              <a:t>, Ag, Cd, </a:t>
            </a:r>
            <a:r>
              <a:rPr lang="en-US" sz="2000" dirty="0" err="1">
                <a:solidFill>
                  <a:srgbClr val="FFC000"/>
                </a:solidFill>
                <a:latin typeface="Arial Black" pitchFamily="34" charset="0"/>
              </a:rPr>
              <a:t>Ir</a:t>
            </a:r>
            <a:r>
              <a:rPr lang="en-US" sz="2000" dirty="0">
                <a:solidFill>
                  <a:srgbClr val="FFC000"/>
                </a:solidFill>
                <a:latin typeface="Arial Black" pitchFamily="34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Arial Black" pitchFamily="34" charset="0"/>
              </a:rPr>
              <a:t>Pt</a:t>
            </a:r>
            <a:r>
              <a:rPr lang="en-US" sz="2000" dirty="0">
                <a:solidFill>
                  <a:srgbClr val="FFC000"/>
                </a:solidFill>
                <a:latin typeface="Arial Black" pitchFamily="34" charset="0"/>
              </a:rPr>
              <a:t>, Au, and Hg) </a:t>
            </a:r>
            <a:r>
              <a:rPr lang="en-US" sz="2000" u="sng" dirty="0" smtClean="0">
                <a:solidFill>
                  <a:srgbClr val="0000FF"/>
                </a:solidFill>
                <a:latin typeface="Arial Black" pitchFamily="34" charset="0"/>
              </a:rPr>
              <a:t>form M-S bonds </a:t>
            </a:r>
            <a:r>
              <a:rPr lang="en-US" sz="2000" dirty="0" smtClean="0">
                <a:latin typeface="Arial Black" pitchFamily="34" charset="0"/>
              </a:rPr>
              <a:t>.However</a:t>
            </a:r>
            <a:r>
              <a:rPr lang="en-US" sz="2000" dirty="0">
                <a:latin typeface="Arial Black" pitchFamily="34" charset="0"/>
              </a:rPr>
              <a:t>, other factors, such as the oxidation state of the metal, the </a:t>
            </a:r>
            <a:r>
              <a:rPr lang="en-US" sz="2000" dirty="0" smtClean="0">
                <a:latin typeface="Arial Black" pitchFamily="34" charset="0"/>
              </a:rPr>
              <a:t>nature of </a:t>
            </a:r>
            <a:r>
              <a:rPr lang="en-US" sz="2000" dirty="0">
                <a:latin typeface="Arial Black" pitchFamily="34" charset="0"/>
              </a:rPr>
              <a:t>other ligands in a complex, and steric consideration, also influence the mode </a:t>
            </a:r>
            <a:r>
              <a:rPr lang="en-US" sz="2000" dirty="0" smtClean="0">
                <a:latin typeface="Arial Black" pitchFamily="34" charset="0"/>
              </a:rPr>
              <a:t>of coordination</a:t>
            </a:r>
            <a:r>
              <a:rPr lang="en-US" sz="2000" dirty="0">
                <a:latin typeface="Arial Black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393" y="4850130"/>
            <a:ext cx="762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The CN stretching frequencies are generally lower in N-bonded </a:t>
            </a:r>
            <a:r>
              <a:rPr lang="en-US" sz="2000" dirty="0" smtClean="0">
                <a:latin typeface="Arial Black" pitchFamily="34" charset="0"/>
              </a:rPr>
              <a:t>complexes (</a:t>
            </a:r>
            <a:r>
              <a:rPr lang="en-US" sz="2000" dirty="0">
                <a:latin typeface="Arial Black" pitchFamily="34" charset="0"/>
              </a:rPr>
              <a:t>near and below 2050 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sz="2000" dirty="0" smtClean="0">
                <a:latin typeface="Arial Black" pitchFamily="34" charset="0"/>
              </a:rPr>
              <a:t>) </a:t>
            </a:r>
            <a:r>
              <a:rPr lang="en-US" sz="2000" dirty="0">
                <a:latin typeface="Arial Black" pitchFamily="34" charset="0"/>
              </a:rPr>
              <a:t>than in S-bonded complexes (near 2100 cm1</a:t>
            </a:r>
            <a:r>
              <a:rPr lang="en-US" sz="2000" dirty="0" smtClean="0">
                <a:latin typeface="Arial Black" pitchFamily="34" charset="0"/>
              </a:rPr>
              <a:t>) . </a:t>
            </a:r>
            <a:r>
              <a:rPr lang="en-US" sz="2000" dirty="0">
                <a:latin typeface="Arial Black" pitchFamily="34" charset="0"/>
              </a:rPr>
              <a:t>The bridging (</a:t>
            </a:r>
            <a:r>
              <a:rPr lang="en-US" sz="2000" dirty="0" smtClean="0">
                <a:latin typeface="Arial Black" pitchFamily="34" charset="0"/>
              </a:rPr>
              <a:t>M-NCS-M’) </a:t>
            </a:r>
            <a:r>
              <a:rPr lang="en-US" sz="2000" dirty="0">
                <a:latin typeface="Arial Black" pitchFamily="34" charset="0"/>
              </a:rPr>
              <a:t>complexes exhibit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dirty="0">
                <a:latin typeface="Arial Black" pitchFamily="34" charset="0"/>
              </a:rPr>
              <a:t>(CN) well </a:t>
            </a:r>
            <a:r>
              <a:rPr lang="en-US" sz="2000" dirty="0" smtClean="0">
                <a:latin typeface="Arial Black" pitchFamily="34" charset="0"/>
              </a:rPr>
              <a:t>above 2100 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endParaRPr lang="en-US" sz="2000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33400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SCN</a:t>
            </a:r>
            <a:r>
              <a:rPr lang="en-US" sz="2800" baseline="30000" dirty="0" smtClean="0">
                <a:solidFill>
                  <a:srgbClr val="FF0000"/>
                </a:solidFill>
                <a:latin typeface="Arial Black" pitchFamily="34" charset="0"/>
              </a:rPr>
              <a:t>-</a:t>
            </a:r>
            <a:endParaRPr lang="en-US" sz="2800" baseline="30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304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i="0" u="none" strike="noStrike" baseline="0" dirty="0" smtClean="0">
                <a:latin typeface="Symbol" pitchFamily="18" charset="2"/>
              </a:rPr>
              <a:t>n</a:t>
            </a:r>
            <a:r>
              <a:rPr lang="pt-BR" b="0" i="0" u="none" strike="noStrike" baseline="0" dirty="0" smtClean="0">
                <a:latin typeface="Arial Black" pitchFamily="34" charset="0"/>
              </a:rPr>
              <a:t>(CS) as a structural diagnosis: 860– </a:t>
            </a:r>
            <a:r>
              <a:rPr lang="en-US" b="0" i="0" u="none" strike="noStrike" baseline="0" dirty="0" smtClean="0">
                <a:latin typeface="Arial Black" pitchFamily="34" charset="0"/>
              </a:rPr>
              <a:t>780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 smtClean="0">
                <a:solidFill>
                  <a:srgbClr val="FF0000"/>
                </a:solidFill>
                <a:latin typeface="Arial Black" pitchFamily="34" charset="0"/>
              </a:rPr>
              <a:t>-1 </a:t>
            </a:r>
            <a:r>
              <a:rPr lang="en-US" sz="800" b="0" i="0" u="none" strike="noStrike" baseline="0" dirty="0" smtClean="0">
                <a:latin typeface="Arial Black" pitchFamily="34" charset="0"/>
              </a:rPr>
              <a:t> </a:t>
            </a:r>
            <a:r>
              <a:rPr lang="en-US" b="0" i="0" u="none" strike="noStrike" baseline="0" dirty="0" smtClean="0">
                <a:latin typeface="Arial Black" pitchFamily="34" charset="0"/>
              </a:rPr>
              <a:t>for N-bonded, and 720–690 </a:t>
            </a:r>
            <a:r>
              <a:rPr lang="en-US" dirty="0" smtClean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 smtClean="0">
                <a:solidFill>
                  <a:srgbClr val="FF0000"/>
                </a:solidFill>
                <a:latin typeface="Arial Black" pitchFamily="34" charset="0"/>
              </a:rPr>
              <a:t>-1 </a:t>
            </a:r>
            <a:r>
              <a:rPr lang="en-US" sz="800" b="0" i="0" u="none" strike="noStrike" baseline="0" dirty="0" smtClean="0">
                <a:latin typeface="Arial Black" pitchFamily="34" charset="0"/>
              </a:rPr>
              <a:t> </a:t>
            </a:r>
            <a:r>
              <a:rPr lang="en-US" b="0" i="0" u="none" strike="noStrike" baseline="0" dirty="0" smtClean="0">
                <a:latin typeface="Arial Black" pitchFamily="34" charset="0"/>
              </a:rPr>
              <a:t>for S-bonded, complexes. However, this band is rather weak and is often obscured by the presence of other bands in the same region.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700" y="1702415"/>
            <a:ext cx="754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N-bonded complex exhibits a single sharp</a:t>
            </a:r>
          </a:p>
          <a:p>
            <a:r>
              <a:rPr lang="en-US" dirty="0">
                <a:latin typeface="Symbol" pitchFamily="18" charset="2"/>
              </a:rPr>
              <a:t>d</a:t>
            </a:r>
            <a:r>
              <a:rPr lang="en-US" dirty="0">
                <a:latin typeface="Arial Black" pitchFamily="34" charset="0"/>
              </a:rPr>
              <a:t>(NCS) near 480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, </a:t>
            </a:r>
            <a:r>
              <a:rPr lang="en-US" dirty="0">
                <a:latin typeface="Arial Black" pitchFamily="34" charset="0"/>
              </a:rPr>
              <a:t>whereas the S-bonded complex shows several </a:t>
            </a:r>
            <a:r>
              <a:rPr lang="en-US" dirty="0" smtClean="0">
                <a:latin typeface="Arial Black" pitchFamily="34" charset="0"/>
              </a:rPr>
              <a:t>bands of </a:t>
            </a:r>
            <a:r>
              <a:rPr lang="en-US" dirty="0">
                <a:latin typeface="Arial Black" pitchFamily="34" charset="0"/>
              </a:rPr>
              <a:t>low intensity near 420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0" y="3048000"/>
            <a:ext cx="7853250" cy="343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39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19400" y="3733800"/>
            <a:ext cx="3962400" cy="305953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1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57200" y="1113472"/>
            <a:ext cx="8458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 Black" pitchFamily="34" charset="0"/>
              </a:rPr>
              <a:t>• Infrared radiation in the range from 10,000 – 100 cm </a:t>
            </a:r>
            <a:r>
              <a:rPr lang="en-US" sz="2000" baseline="30000" dirty="0">
                <a:latin typeface="Arial Black" pitchFamily="34" charset="0"/>
              </a:rPr>
              <a:t>–1</a:t>
            </a:r>
            <a:r>
              <a:rPr lang="en-US" sz="2000" dirty="0">
                <a:latin typeface="Arial Black" pitchFamily="34" charset="0"/>
              </a:rPr>
              <a:t> is absorbed and converted by an organic molecule into energy of molecular vibration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 Black" pitchFamily="34" charset="0"/>
              </a:rPr>
              <a:t>–&gt; this absorption is quantized: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323850" y="303213"/>
            <a:ext cx="8820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  <a:latin typeface="Arial Black" pitchFamily="34" charset="0"/>
              </a:rPr>
              <a:t>Vibrational spectra (I): Harmonic oscillator model</a:t>
            </a: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708275"/>
            <a:ext cx="7543800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611188" y="3716338"/>
            <a:ext cx="8281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Arial Black" pitchFamily="34" charset="0"/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468313" y="4365625"/>
            <a:ext cx="842486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 Black" pitchFamily="34" charset="0"/>
              </a:rPr>
              <a:t>A simple harmonic oscillator is a mechanical system consisting of a point mass connected to a massless spring. The mass is under action of a restoring force proportional to the displacement of particle from its equilibrium position and the force constant </a:t>
            </a:r>
            <a:r>
              <a:rPr lang="en-US" sz="2000" i="1" dirty="0">
                <a:latin typeface="Arial Black" pitchFamily="34" charset="0"/>
              </a:rPr>
              <a:t>f</a:t>
            </a:r>
            <a:r>
              <a:rPr lang="en-US" sz="2000" dirty="0">
                <a:latin typeface="Arial Black" pitchFamily="34" charset="0"/>
              </a:rPr>
              <a:t> (also </a:t>
            </a:r>
            <a:r>
              <a:rPr lang="en-US" sz="2000" i="1" dirty="0">
                <a:latin typeface="Arial Black" pitchFamily="34" charset="0"/>
              </a:rPr>
              <a:t>k</a:t>
            </a:r>
            <a:r>
              <a:rPr lang="en-US" sz="2000" dirty="0">
                <a:latin typeface="Arial Black" pitchFamily="34" charset="0"/>
              </a:rPr>
              <a:t> in followings) of the spring.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8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79410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NO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 Black" pitchFamily="34" charset="0"/>
              </a:rPr>
              <a:t>-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072336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The NO</a:t>
            </a:r>
            <a:r>
              <a:rPr lang="en-US" baseline="-25000" dirty="0" smtClean="0">
                <a:latin typeface="Arial Black" pitchFamily="34" charset="0"/>
              </a:rPr>
              <a:t>3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ion coordinates to </a:t>
            </a:r>
            <a:r>
              <a:rPr lang="en-US" dirty="0" smtClean="0">
                <a:latin typeface="Arial Black" pitchFamily="34" charset="0"/>
              </a:rPr>
              <a:t>a metal </a:t>
            </a:r>
            <a:r>
              <a:rPr lang="en-US" dirty="0">
                <a:latin typeface="Arial Black" pitchFamily="34" charset="0"/>
              </a:rPr>
              <a:t>as a </a:t>
            </a:r>
            <a:r>
              <a:rPr lang="en-US" dirty="0" err="1">
                <a:latin typeface="Arial Black" pitchFamily="34" charset="0"/>
              </a:rPr>
              <a:t>unidentate</a:t>
            </a:r>
            <a:r>
              <a:rPr lang="en-US" dirty="0">
                <a:latin typeface="Arial Black" pitchFamily="34" charset="0"/>
              </a:rPr>
              <a:t>, symmetric, and </a:t>
            </a:r>
            <a:r>
              <a:rPr lang="en-US" dirty="0" smtClean="0">
                <a:latin typeface="Arial Black" pitchFamily="34" charset="0"/>
              </a:rPr>
              <a:t>asymmetric chelating </a:t>
            </a:r>
            <a:r>
              <a:rPr lang="en-US" dirty="0" err="1">
                <a:latin typeface="Arial Black" pitchFamily="34" charset="0"/>
              </a:rPr>
              <a:t>bidentate</a:t>
            </a:r>
            <a:r>
              <a:rPr lang="en-US" dirty="0">
                <a:latin typeface="Arial Black" pitchFamily="34" charset="0"/>
              </a:rPr>
              <a:t>, and bridging </a:t>
            </a:r>
            <a:r>
              <a:rPr lang="en-US" dirty="0" err="1">
                <a:latin typeface="Arial Black" pitchFamily="34" charset="0"/>
              </a:rPr>
              <a:t>bidentate</a:t>
            </a:r>
            <a:r>
              <a:rPr lang="en-US" dirty="0">
                <a:latin typeface="Arial Black" pitchFamily="34" charset="0"/>
              </a:rPr>
              <a:t> ligand of various structures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22098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[Ni(en)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(NO</a:t>
            </a:r>
            <a:r>
              <a:rPr lang="en-US" baseline="-25000" dirty="0">
                <a:latin typeface="Arial Black" pitchFamily="34" charset="0"/>
              </a:rPr>
              <a:t>3</a:t>
            </a:r>
            <a:r>
              <a:rPr lang="en-US" dirty="0">
                <a:latin typeface="Arial Black" pitchFamily="34" charset="0"/>
              </a:rPr>
              <a:t>)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] (</a:t>
            </a:r>
            <a:r>
              <a:rPr lang="en-US" dirty="0" err="1">
                <a:latin typeface="Arial Black" pitchFamily="34" charset="0"/>
              </a:rPr>
              <a:t>unidentate</a:t>
            </a:r>
            <a:r>
              <a:rPr lang="en-US" dirty="0">
                <a:latin typeface="Arial Black" pitchFamily="34" charset="0"/>
              </a:rPr>
              <a:t>) exhibits three bands as follows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7" y="2819400"/>
            <a:ext cx="39338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40386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[Ni(en)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NO</a:t>
            </a:r>
            <a:r>
              <a:rPr lang="en-US" baseline="-25000" dirty="0">
                <a:latin typeface="Arial Black" pitchFamily="34" charset="0"/>
              </a:rPr>
              <a:t>3</a:t>
            </a:r>
            <a:r>
              <a:rPr lang="en-US" dirty="0">
                <a:latin typeface="Arial Black" pitchFamily="34" charset="0"/>
              </a:rPr>
              <a:t>]ClO</a:t>
            </a:r>
            <a:r>
              <a:rPr lang="en-US" baseline="-25000" dirty="0">
                <a:latin typeface="Arial Black" pitchFamily="34" charset="0"/>
              </a:rPr>
              <a:t>4</a:t>
            </a:r>
            <a:r>
              <a:rPr lang="en-US" dirty="0">
                <a:latin typeface="Arial Black" pitchFamily="34" charset="0"/>
              </a:rPr>
              <a:t> (chelating </a:t>
            </a:r>
            <a:r>
              <a:rPr lang="en-US" dirty="0" err="1">
                <a:latin typeface="Arial Black" pitchFamily="34" charset="0"/>
              </a:rPr>
              <a:t>bidentate</a:t>
            </a:r>
            <a:r>
              <a:rPr lang="en-US" dirty="0">
                <a:latin typeface="Arial Black" pitchFamily="34" charset="0"/>
              </a:rPr>
              <a:t>) exhibits three bands at the following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2" y="4466035"/>
            <a:ext cx="40671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5867400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The order </a:t>
            </a:r>
            <a:r>
              <a:rPr lang="en-US" dirty="0" smtClean="0">
                <a:latin typeface="Arial Black" pitchFamily="34" charset="0"/>
              </a:rPr>
              <a:t>of these </a:t>
            </a:r>
            <a:r>
              <a:rPr lang="en-US" dirty="0">
                <a:latin typeface="Arial Black" pitchFamily="34" charset="0"/>
              </a:rPr>
              <a:t>frequencies is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Black" pitchFamily="34" charset="0"/>
              </a:rPr>
              <a:t>5</a:t>
            </a:r>
            <a:r>
              <a:rPr lang="en-US" dirty="0">
                <a:latin typeface="Arial Black" pitchFamily="34" charset="0"/>
              </a:rPr>
              <a:t>&gt;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Black" pitchFamily="34" charset="0"/>
              </a:rPr>
              <a:t>1</a:t>
            </a:r>
            <a:r>
              <a:rPr lang="en-US" dirty="0">
                <a:latin typeface="Arial Black" pitchFamily="34" charset="0"/>
              </a:rPr>
              <a:t>&gt;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 for </a:t>
            </a:r>
            <a:r>
              <a:rPr lang="en-US" dirty="0" err="1">
                <a:latin typeface="Arial Black" pitchFamily="34" charset="0"/>
              </a:rPr>
              <a:t>unidentate</a:t>
            </a:r>
            <a:r>
              <a:rPr lang="en-US" dirty="0">
                <a:latin typeface="Arial Black" pitchFamily="34" charset="0"/>
              </a:rPr>
              <a:t>, and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Black" pitchFamily="34" charset="0"/>
              </a:rPr>
              <a:t>1</a:t>
            </a:r>
            <a:r>
              <a:rPr lang="en-US" dirty="0">
                <a:latin typeface="Arial Black" pitchFamily="34" charset="0"/>
              </a:rPr>
              <a:t>&gt;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Black" pitchFamily="34" charset="0"/>
              </a:rPr>
              <a:t>5</a:t>
            </a:r>
            <a:r>
              <a:rPr lang="en-US" dirty="0">
                <a:latin typeface="Arial Black" pitchFamily="34" charset="0"/>
              </a:rPr>
              <a:t>&gt;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 for chelating </a:t>
            </a:r>
            <a:r>
              <a:rPr lang="en-US" dirty="0" err="1" smtClean="0">
                <a:latin typeface="Arial Black" pitchFamily="34" charset="0"/>
              </a:rPr>
              <a:t>bidentate</a:t>
            </a:r>
            <a:r>
              <a:rPr lang="en-US" dirty="0" smtClean="0">
                <a:latin typeface="Arial Black" pitchFamily="34" charset="0"/>
              </a:rPr>
              <a:t> complexes</a:t>
            </a:r>
            <a:r>
              <a:rPr lang="en-US" dirty="0">
                <a:latin typeface="Arial Black" pitchFamily="34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 result for IR spectrum of NA N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38199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283271"/>
            <a:ext cx="8805863" cy="629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41068" y="990600"/>
            <a:ext cx="2497932" cy="53340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9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533400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NO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 Black" pitchFamily="34" charset="0"/>
              </a:rPr>
              <a:t>-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1219200"/>
            <a:ext cx="8065770" cy="529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533400"/>
            <a:ext cx="75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complexes </a:t>
            </a:r>
            <a:r>
              <a:rPr lang="en-US" dirty="0" smtClean="0">
                <a:latin typeface="Arial Black" pitchFamily="34" charset="0"/>
              </a:rPr>
              <a:t>exhibit 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baseline="-25000" dirty="0" err="1" smtClean="0">
                <a:latin typeface="Arial Black" pitchFamily="34" charset="0"/>
              </a:rPr>
              <a:t>a</a:t>
            </a:r>
            <a:r>
              <a:rPr lang="en-US" dirty="0" smtClean="0">
                <a:latin typeface="Arial Black" pitchFamily="34" charset="0"/>
              </a:rPr>
              <a:t>(NO</a:t>
            </a:r>
            <a:r>
              <a:rPr lang="en-US" baseline="-25000" dirty="0" smtClean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) and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Black" pitchFamily="34" charset="0"/>
              </a:rPr>
              <a:t>s</a:t>
            </a:r>
            <a:r>
              <a:rPr lang="en-US" dirty="0">
                <a:latin typeface="Arial Black" pitchFamily="34" charset="0"/>
              </a:rPr>
              <a:t>(NO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) in the 1470–1370 and 1340–1320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regions, </a:t>
            </a:r>
            <a:r>
              <a:rPr lang="en-US" dirty="0" smtClean="0">
                <a:latin typeface="Arial Black" pitchFamily="34" charset="0"/>
              </a:rPr>
              <a:t>respectively. On the </a:t>
            </a:r>
            <a:r>
              <a:rPr lang="en-US" dirty="0">
                <a:latin typeface="Arial Black" pitchFamily="34" charset="0"/>
              </a:rPr>
              <a:t>other hand, the free </a:t>
            </a:r>
            <a:r>
              <a:rPr lang="en-US" dirty="0" smtClean="0">
                <a:latin typeface="Arial Black" pitchFamily="34" charset="0"/>
              </a:rPr>
              <a:t>NO</a:t>
            </a:r>
            <a:r>
              <a:rPr lang="en-US" baseline="-25000" dirty="0" smtClean="0">
                <a:latin typeface="Arial Black" pitchFamily="34" charset="0"/>
              </a:rPr>
              <a:t>2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ion exhibits these modes at 1250 and 1335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, respectively</a:t>
            </a:r>
            <a:r>
              <a:rPr lang="en-US" dirty="0">
                <a:latin typeface="Arial Black" pitchFamily="34" charset="0"/>
              </a:rPr>
              <a:t>. Thus </a:t>
            </a:r>
            <a:r>
              <a:rPr lang="en-US" dirty="0" err="1">
                <a:latin typeface="Symbol" pitchFamily="18" charset="2"/>
              </a:rPr>
              <a:t>n</a:t>
            </a:r>
            <a:r>
              <a:rPr lang="en-US" baseline="-25000" dirty="0" err="1">
                <a:latin typeface="Arial Black" pitchFamily="34" charset="0"/>
              </a:rPr>
              <a:t>a</a:t>
            </a:r>
            <a:r>
              <a:rPr lang="en-US" dirty="0">
                <a:latin typeface="Arial Black" pitchFamily="34" charset="0"/>
              </a:rPr>
              <a:t>(NO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) shifts markedly to a higher frequency, whereas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Arial Black" pitchFamily="34" charset="0"/>
              </a:rPr>
              <a:t>s</a:t>
            </a:r>
            <a:r>
              <a:rPr lang="en-US" dirty="0">
                <a:latin typeface="Arial Black" pitchFamily="34" charset="0"/>
              </a:rPr>
              <a:t>(NO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 smtClean="0">
                <a:latin typeface="Arial Black" pitchFamily="34" charset="0"/>
              </a:rPr>
              <a:t>) changes </a:t>
            </a:r>
            <a:r>
              <a:rPr lang="en-US" dirty="0">
                <a:latin typeface="Arial Black" pitchFamily="34" charset="0"/>
              </a:rPr>
              <a:t>very little on coordination.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77" y="2274569"/>
            <a:ext cx="5915025" cy="414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0800" y="2743200"/>
            <a:ext cx="4419600" cy="367441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6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" y="228600"/>
            <a:ext cx="7855132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20" y="278190"/>
            <a:ext cx="2709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Nitrito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Complexes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838200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If the NO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 group is bonded to a metal through one of its O atoms, it is called a </a:t>
            </a:r>
            <a:r>
              <a:rPr lang="en-US" dirty="0" err="1" smtClean="0">
                <a:latin typeface="Arial Black" pitchFamily="34" charset="0"/>
              </a:rPr>
              <a:t>nitrito</a:t>
            </a:r>
            <a:r>
              <a:rPr lang="en-US" dirty="0" smtClean="0">
                <a:latin typeface="Arial Black" pitchFamily="34" charset="0"/>
              </a:rPr>
              <a:t> complex. </a:t>
            </a:r>
            <a:r>
              <a:rPr lang="en-US" dirty="0">
                <a:latin typeface="Arial Black" pitchFamily="34" charset="0"/>
              </a:rPr>
              <a:t>The two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(NO2) of </a:t>
            </a:r>
            <a:r>
              <a:rPr lang="en-US" dirty="0" err="1">
                <a:latin typeface="Arial Black" pitchFamily="34" charset="0"/>
              </a:rPr>
              <a:t>nitrito</a:t>
            </a:r>
            <a:r>
              <a:rPr lang="en-US" dirty="0">
                <a:latin typeface="Arial Black" pitchFamily="34" charset="0"/>
              </a:rPr>
              <a:t> complexes are well separated,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>
                <a:latin typeface="Arial Black" pitchFamily="34" charset="0"/>
              </a:rPr>
              <a:t>(N=O</a:t>
            </a:r>
            <a:r>
              <a:rPr lang="en-US" dirty="0">
                <a:latin typeface="Arial Black" pitchFamily="34" charset="0"/>
              </a:rPr>
              <a:t>) and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(NO) with </a:t>
            </a:r>
            <a:r>
              <a:rPr lang="en-US" dirty="0" smtClean="0">
                <a:latin typeface="Arial Black" pitchFamily="34" charset="0"/>
              </a:rPr>
              <a:t>at 1485–1400 </a:t>
            </a:r>
            <a:r>
              <a:rPr lang="en-US" dirty="0">
                <a:latin typeface="Arial Black" pitchFamily="34" charset="0"/>
              </a:rPr>
              <a:t>and 1110–1050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, </a:t>
            </a:r>
            <a:r>
              <a:rPr lang="en-US" dirty="0">
                <a:latin typeface="Arial Black" pitchFamily="34" charset="0"/>
              </a:rPr>
              <a:t>respectively. Distinction between the nitro and</a:t>
            </a:r>
          </a:p>
          <a:p>
            <a:r>
              <a:rPr lang="en-US" dirty="0" err="1">
                <a:latin typeface="Arial Black" pitchFamily="34" charset="0"/>
              </a:rPr>
              <a:t>nitrito</a:t>
            </a:r>
            <a:r>
              <a:rPr lang="en-US" dirty="0">
                <a:latin typeface="Arial Black" pitchFamily="34" charset="0"/>
              </a:rPr>
              <a:t> coordination can be made on this basis.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0"/>
            <a:ext cx="66198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7630" y="54483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It is to be noted that </a:t>
            </a:r>
            <a:r>
              <a:rPr lang="en-US" dirty="0" err="1">
                <a:latin typeface="Arial Black" pitchFamily="34" charset="0"/>
              </a:rPr>
              <a:t>nitrito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complexes </a:t>
            </a:r>
            <a:r>
              <a:rPr lang="en-US" dirty="0">
                <a:latin typeface="Arial Black" pitchFamily="34" charset="0"/>
              </a:rPr>
              <a:t>lack the wagging modes near 620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that appear in all nitro complexes. The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(MO)</a:t>
            </a:r>
          </a:p>
          <a:p>
            <a:r>
              <a:rPr lang="en-US" dirty="0">
                <a:latin typeface="Arial Black" pitchFamily="34" charset="0"/>
              </a:rPr>
              <a:t>of </a:t>
            </a:r>
            <a:r>
              <a:rPr lang="en-US" dirty="0" err="1">
                <a:latin typeface="Arial Black" pitchFamily="34" charset="0"/>
              </a:rPr>
              <a:t>nitrito</a:t>
            </a:r>
            <a:r>
              <a:rPr lang="en-US" dirty="0">
                <a:latin typeface="Arial Black" pitchFamily="34" charset="0"/>
              </a:rPr>
              <a:t> complexes were assigned in the 360–340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region for metals such as </a:t>
            </a:r>
            <a:r>
              <a:rPr lang="en-US" dirty="0" smtClean="0">
                <a:latin typeface="Arial Black" pitchFamily="34" charset="0"/>
              </a:rPr>
              <a:t>Cr (</a:t>
            </a:r>
            <a:r>
              <a:rPr lang="en-US" dirty="0">
                <a:latin typeface="Arial Black" pitchFamily="34" charset="0"/>
              </a:rPr>
              <a:t>III), Rh(III), and </a:t>
            </a:r>
            <a:r>
              <a:rPr lang="en-US" dirty="0" err="1">
                <a:latin typeface="Arial Black" pitchFamily="34" charset="0"/>
              </a:rPr>
              <a:t>Ir</a:t>
            </a:r>
            <a:r>
              <a:rPr lang="en-US" dirty="0">
                <a:latin typeface="Arial Black" pitchFamily="34" charset="0"/>
              </a:rPr>
              <a:t>(III)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1400" y="2895600"/>
            <a:ext cx="3962400" cy="23622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846" y="457200"/>
            <a:ext cx="1882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CH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COO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 Black" pitchFamily="34" charset="0"/>
              </a:rPr>
              <a:t>-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846" y="1295400"/>
            <a:ext cx="8557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The free acetate ion (CH</a:t>
            </a:r>
            <a:r>
              <a:rPr lang="en-US" sz="2000" baseline="-25000" dirty="0">
                <a:latin typeface="Arial Black" pitchFamily="34" charset="0"/>
              </a:rPr>
              <a:t>3</a:t>
            </a:r>
            <a:r>
              <a:rPr lang="en-US" sz="2000" dirty="0">
                <a:latin typeface="Arial Black" pitchFamily="34" charset="0"/>
              </a:rPr>
              <a:t>COO) exhibits the 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Arial Black" pitchFamily="34" charset="0"/>
              </a:rPr>
              <a:t>a</a:t>
            </a:r>
            <a:r>
              <a:rPr lang="en-US" sz="2000" dirty="0">
                <a:latin typeface="Arial Black" pitchFamily="34" charset="0"/>
              </a:rPr>
              <a:t>(COO) and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Arial Black" pitchFamily="34" charset="0"/>
              </a:rPr>
              <a:t>s</a:t>
            </a:r>
            <a:r>
              <a:rPr lang="en-US" sz="2000" dirty="0">
                <a:latin typeface="Arial Black" pitchFamily="34" charset="0"/>
              </a:rPr>
              <a:t>(COO) at 1578 </a:t>
            </a:r>
            <a:r>
              <a:rPr lang="en-US" sz="2000" dirty="0" smtClean="0">
                <a:latin typeface="Arial Black" pitchFamily="34" charset="0"/>
              </a:rPr>
              <a:t>and 1414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 cm</a:t>
            </a:r>
            <a:r>
              <a:rPr lang="en-US" sz="2000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sz="2000" dirty="0" smtClean="0">
                <a:latin typeface="Arial Black" pitchFamily="34" charset="0"/>
              </a:rPr>
              <a:t>, </a:t>
            </a:r>
            <a:r>
              <a:rPr lang="en-US" sz="2000" dirty="0">
                <a:latin typeface="Arial Black" pitchFamily="34" charset="0"/>
              </a:rPr>
              <a:t>respectively</a:t>
            </a:r>
          </a:p>
        </p:txBody>
      </p:sp>
      <p:sp>
        <p:nvSpPr>
          <p:cNvPr id="6" name="Rectangle 5"/>
          <p:cNvSpPr/>
          <p:nvPr/>
        </p:nvSpPr>
        <p:spPr>
          <a:xfrm>
            <a:off x="788722" y="2690336"/>
            <a:ext cx="739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If it </a:t>
            </a:r>
            <a:r>
              <a:rPr lang="en-US" sz="2000" dirty="0" smtClean="0">
                <a:latin typeface="Arial Black" pitchFamily="34" charset="0"/>
              </a:rPr>
              <a:t>is covalently bonded to a metal </a:t>
            </a:r>
            <a:r>
              <a:rPr lang="en-US" sz="2000" dirty="0">
                <a:latin typeface="Arial Black" pitchFamily="34" charset="0"/>
              </a:rPr>
              <a:t>as a </a:t>
            </a:r>
            <a:r>
              <a:rPr lang="en-US" sz="2000" dirty="0" err="1" smtClean="0">
                <a:latin typeface="Arial Black" pitchFamily="34" charset="0"/>
              </a:rPr>
              <a:t>unidentate</a:t>
            </a:r>
            <a:r>
              <a:rPr lang="en-US" sz="2000" dirty="0" smtClean="0">
                <a:latin typeface="Arial Black" pitchFamily="34" charset="0"/>
              </a:rPr>
              <a:t> ligand</a:t>
            </a:r>
            <a:r>
              <a:rPr lang="en-US" sz="2000" dirty="0">
                <a:latin typeface="Arial Black" pitchFamily="34" charset="0"/>
              </a:rPr>
              <a:t>, the 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Arial Black" pitchFamily="34" charset="0"/>
              </a:rPr>
              <a:t>a</a:t>
            </a:r>
            <a:r>
              <a:rPr lang="en-US" sz="2000" dirty="0">
                <a:latin typeface="Arial Black" pitchFamily="34" charset="0"/>
              </a:rPr>
              <a:t> and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Arial Black" pitchFamily="34" charset="0"/>
              </a:rPr>
              <a:t>s</a:t>
            </a:r>
            <a:r>
              <a:rPr lang="en-US" sz="2000" dirty="0">
                <a:latin typeface="Arial Black" pitchFamily="34" charset="0"/>
              </a:rPr>
              <a:t> are shifted to higher and lower frequencies, respectively: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4495800"/>
            <a:ext cx="397192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1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IR spectrum of sodium ace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2" y="533400"/>
            <a:ext cx="888999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48</a:t>
            </a:fld>
            <a:endParaRPr lang="en-US"/>
          </a:p>
        </p:txBody>
      </p:sp>
      <p:sp>
        <p:nvSpPr>
          <p:cNvPr id="3" name="Down Arrow 2"/>
          <p:cNvSpPr/>
          <p:nvPr/>
        </p:nvSpPr>
        <p:spPr>
          <a:xfrm rot="18694482">
            <a:off x="5780610" y="4145528"/>
            <a:ext cx="457200" cy="381000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3537696">
            <a:off x="6758094" y="3238500"/>
            <a:ext cx="457200" cy="381000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46908" r="2942" b="2463"/>
          <a:stretch/>
        </p:blipFill>
        <p:spPr bwMode="auto">
          <a:xfrm>
            <a:off x="2072640" y="342900"/>
            <a:ext cx="7223760" cy="506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r="25368" b="51799"/>
          <a:stretch/>
        </p:blipFill>
        <p:spPr bwMode="auto">
          <a:xfrm>
            <a:off x="267842" y="-152400"/>
            <a:ext cx="3761995" cy="473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60201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 Black" pitchFamily="34" charset="0"/>
              </a:rPr>
              <a:t>Sn</a:t>
            </a:r>
            <a:r>
              <a:rPr lang="en-US" dirty="0">
                <a:latin typeface="Arial Black" pitchFamily="34" charset="0"/>
              </a:rPr>
              <a:t> compounds </a:t>
            </a:r>
            <a:r>
              <a:rPr lang="en-US" dirty="0" smtClean="0">
                <a:latin typeface="Arial Black" pitchFamily="34" charset="0"/>
              </a:rPr>
              <a:t>such as </a:t>
            </a:r>
            <a:r>
              <a:rPr lang="en-US" dirty="0" err="1">
                <a:latin typeface="Arial Black" pitchFamily="34" charset="0"/>
              </a:rPr>
              <a:t>Sn</a:t>
            </a:r>
            <a:r>
              <a:rPr lang="en-US" dirty="0">
                <a:latin typeface="Arial Black" pitchFamily="34" charset="0"/>
              </a:rPr>
              <a:t>(CH</a:t>
            </a:r>
            <a:r>
              <a:rPr lang="en-US" baseline="-25000" dirty="0">
                <a:latin typeface="Arial Black" pitchFamily="34" charset="0"/>
              </a:rPr>
              <a:t>3</a:t>
            </a:r>
            <a:r>
              <a:rPr lang="en-US" dirty="0">
                <a:latin typeface="Arial Black" pitchFamily="34" charset="0"/>
              </a:rPr>
              <a:t>)</a:t>
            </a:r>
            <a:r>
              <a:rPr lang="en-US" baseline="-25000" dirty="0">
                <a:latin typeface="Arial Black" pitchFamily="34" charset="0"/>
              </a:rPr>
              <a:t>3</a:t>
            </a:r>
            <a:r>
              <a:rPr lang="en-US" dirty="0">
                <a:latin typeface="Arial Black" pitchFamily="34" charset="0"/>
              </a:rPr>
              <a:t>(CH</a:t>
            </a:r>
            <a:r>
              <a:rPr lang="en-US" baseline="-25000" dirty="0">
                <a:latin typeface="Arial Black" pitchFamily="34" charset="0"/>
              </a:rPr>
              <a:t>3</a:t>
            </a:r>
            <a:r>
              <a:rPr lang="en-US" dirty="0">
                <a:latin typeface="Arial Black" pitchFamily="34" charset="0"/>
              </a:rPr>
              <a:t>COO) and </a:t>
            </a:r>
            <a:r>
              <a:rPr lang="en-US" dirty="0" err="1">
                <a:latin typeface="Arial Black" pitchFamily="34" charset="0"/>
              </a:rPr>
              <a:t>Sn</a:t>
            </a:r>
            <a:r>
              <a:rPr lang="en-US" dirty="0">
                <a:latin typeface="Arial Black" pitchFamily="34" charset="0"/>
              </a:rPr>
              <a:t>(CH</a:t>
            </a:r>
            <a:r>
              <a:rPr lang="en-US" baseline="-25000" dirty="0">
                <a:latin typeface="Arial Black" pitchFamily="34" charset="0"/>
              </a:rPr>
              <a:t>3</a:t>
            </a:r>
            <a:r>
              <a:rPr lang="en-US" dirty="0">
                <a:latin typeface="Arial Black" pitchFamily="34" charset="0"/>
              </a:rPr>
              <a:t>)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Cl(CH</a:t>
            </a:r>
            <a:r>
              <a:rPr lang="en-US" baseline="-25000" dirty="0">
                <a:latin typeface="Arial Black" pitchFamily="34" charset="0"/>
              </a:rPr>
              <a:t>3</a:t>
            </a:r>
            <a:r>
              <a:rPr lang="en-US" dirty="0">
                <a:latin typeface="Arial Black" pitchFamily="34" charset="0"/>
              </a:rPr>
              <a:t>COO) exhibit two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(COO) near </a:t>
            </a:r>
            <a:r>
              <a:rPr lang="en-US" dirty="0" smtClean="0">
                <a:latin typeface="Arial Black" pitchFamily="34" charset="0"/>
              </a:rPr>
              <a:t>1600 </a:t>
            </a:r>
            <a:r>
              <a:rPr lang="en-US" dirty="0">
                <a:latin typeface="Arial Black" pitchFamily="34" charset="0"/>
              </a:rPr>
              <a:t>and 1420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, </a:t>
            </a:r>
            <a:r>
              <a:rPr lang="en-US" dirty="0">
                <a:latin typeface="Arial Black" pitchFamily="34" charset="0"/>
              </a:rPr>
              <a:t>indicating the ionic character of the tin-acetate interaction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09600" y="4495800"/>
            <a:ext cx="6248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 Black" pitchFamily="34" charset="0"/>
              </a:rPr>
              <a:t>The vibrational frequency is increasing with: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Arial Black" pitchFamily="34" charset="0"/>
              </a:rPr>
              <a:t>• increasing force constant </a:t>
            </a:r>
            <a:r>
              <a:rPr lang="en-US" b="1" i="1" dirty="0">
                <a:latin typeface="Arial Black" pitchFamily="34" charset="0"/>
              </a:rPr>
              <a:t>f </a:t>
            </a:r>
            <a:r>
              <a:rPr lang="en-US" b="1" dirty="0">
                <a:latin typeface="Arial Black" pitchFamily="34" charset="0"/>
              </a:rPr>
              <a:t>= increasing bond strength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Arial Black" pitchFamily="34" charset="0"/>
              </a:rPr>
              <a:t>• decreasing atomic mass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4305300" y="6200775"/>
            <a:ext cx="36264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 Black" pitchFamily="34" charset="0"/>
              </a:rPr>
              <a:t>• Example: </a:t>
            </a:r>
            <a:r>
              <a:rPr lang="en-US" i="1" dirty="0">
                <a:latin typeface="Arial Black" pitchFamily="34" charset="0"/>
              </a:rPr>
              <a:t>f </a:t>
            </a:r>
            <a:r>
              <a:rPr lang="en-US" i="1" baseline="-25000" dirty="0" err="1">
                <a:latin typeface="Arial Black" pitchFamily="34" charset="0"/>
              </a:rPr>
              <a:t>c</a:t>
            </a:r>
            <a:r>
              <a:rPr lang="en-US" i="1" baseline="-25000" dirty="0" err="1">
                <a:latin typeface="Arial Black" pitchFamily="34" charset="0"/>
                <a:sym typeface="Symbol" pitchFamily="18" charset="2"/>
              </a:rPr>
              <a:t></a:t>
            </a:r>
            <a:r>
              <a:rPr lang="en-US" i="1" baseline="-25000" dirty="0" err="1">
                <a:latin typeface="Arial Black" pitchFamily="34" charset="0"/>
              </a:rPr>
              <a:t>c</a:t>
            </a:r>
            <a:r>
              <a:rPr lang="en-US" dirty="0">
                <a:latin typeface="Arial Black" pitchFamily="34" charset="0"/>
              </a:rPr>
              <a:t> &gt; </a:t>
            </a:r>
            <a:r>
              <a:rPr lang="en-US" i="1" dirty="0">
                <a:latin typeface="Arial Black" pitchFamily="34" charset="0"/>
              </a:rPr>
              <a:t>f </a:t>
            </a:r>
            <a:r>
              <a:rPr lang="en-US" i="1" baseline="-25000" dirty="0">
                <a:latin typeface="Arial Black" pitchFamily="34" charset="0"/>
              </a:rPr>
              <a:t>c=c</a:t>
            </a:r>
            <a:r>
              <a:rPr lang="en-US" dirty="0">
                <a:latin typeface="Arial Black" pitchFamily="34" charset="0"/>
              </a:rPr>
              <a:t> &gt; </a:t>
            </a:r>
            <a:r>
              <a:rPr lang="en-US" i="1" dirty="0">
                <a:latin typeface="Arial Black" pitchFamily="34" charset="0"/>
              </a:rPr>
              <a:t>f </a:t>
            </a:r>
            <a:r>
              <a:rPr lang="en-US" i="1" baseline="-25000" dirty="0">
                <a:latin typeface="Arial Black" pitchFamily="34" charset="0"/>
              </a:rPr>
              <a:t>c-c</a:t>
            </a:r>
            <a:endParaRPr lang="en-US" baseline="-25000" dirty="0">
              <a:latin typeface="Arial Black" pitchFamily="34" charset="0"/>
            </a:endParaRPr>
          </a:p>
        </p:txBody>
      </p:sp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50975"/>
            <a:ext cx="72580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2" name="Picture 12"/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41663"/>
            <a:ext cx="1905000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457200" y="765175"/>
            <a:ext cx="838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Black" pitchFamily="34" charset="0"/>
              </a:rPr>
              <a:t>• The vibrational energy V(r) can be calculated using the (classical) model of the harmonic oscillator: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457200" y="2289175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Arial Black" pitchFamily="34" charset="0"/>
              </a:rPr>
              <a:t>• Using this potential energy function in the Schr</a:t>
            </a:r>
            <a:r>
              <a:rPr lang="en-US">
                <a:latin typeface="Arial Black" pitchFamily="34" charset="0"/>
                <a:cs typeface="Times New Roman" pitchFamily="18" charset="0"/>
              </a:rPr>
              <a:t>ödinger equation,</a:t>
            </a:r>
            <a:r>
              <a:rPr lang="en-US">
                <a:latin typeface="Arial Black" pitchFamily="34" charset="0"/>
              </a:rPr>
              <a:t> the vibrational frequency can be calculated: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270" y="381000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X - Halo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891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Terminal MX stretching bands appear in the regions of 750–500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for MF, </a:t>
            </a:r>
            <a:r>
              <a:rPr lang="en-US" dirty="0" smtClean="0">
                <a:latin typeface="Arial Black" pitchFamily="34" charset="0"/>
              </a:rPr>
              <a:t>400–200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for </a:t>
            </a:r>
            <a:r>
              <a:rPr lang="en-US" dirty="0" err="1">
                <a:latin typeface="Arial Black" pitchFamily="34" charset="0"/>
              </a:rPr>
              <a:t>MCl</a:t>
            </a:r>
            <a:r>
              <a:rPr lang="en-US" dirty="0">
                <a:latin typeface="Arial Black" pitchFamily="34" charset="0"/>
              </a:rPr>
              <a:t>, 300–200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for </a:t>
            </a:r>
            <a:r>
              <a:rPr lang="en-US" dirty="0" err="1">
                <a:latin typeface="Arial Black" pitchFamily="34" charset="0"/>
              </a:rPr>
              <a:t>MBr</a:t>
            </a:r>
            <a:r>
              <a:rPr lang="en-US" dirty="0">
                <a:latin typeface="Arial Black" pitchFamily="34" charset="0"/>
              </a:rPr>
              <a:t>, and 200–100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Arial Black" pitchFamily="34" charset="0"/>
              </a:rPr>
              <a:t>-1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for MI</a:t>
            </a:r>
          </a:p>
        </p:txBody>
      </p:sp>
      <p:sp>
        <p:nvSpPr>
          <p:cNvPr id="4" name="Rectangle 3"/>
          <p:cNvSpPr/>
          <p:nvPr/>
        </p:nvSpPr>
        <p:spPr>
          <a:xfrm>
            <a:off x="274320" y="2209800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 Black" pitchFamily="34" charset="0"/>
              </a:rPr>
              <a:t>the </a:t>
            </a:r>
            <a:r>
              <a:rPr lang="pt-BR" dirty="0">
                <a:latin typeface="Symbol" pitchFamily="18" charset="2"/>
              </a:rPr>
              <a:t>n</a:t>
            </a:r>
            <a:r>
              <a:rPr lang="pt-BR" dirty="0">
                <a:latin typeface="Arial Black" pitchFamily="34" charset="0"/>
              </a:rPr>
              <a:t>(MBr)/</a:t>
            </a:r>
            <a:r>
              <a:rPr lang="pt-BR" dirty="0">
                <a:latin typeface="Symbol" pitchFamily="18" charset="2"/>
              </a:rPr>
              <a:t>n</a:t>
            </a:r>
            <a:r>
              <a:rPr lang="pt-BR" dirty="0">
                <a:latin typeface="Arial Black" pitchFamily="34" charset="0"/>
              </a:rPr>
              <a:t>(MCl) and </a:t>
            </a:r>
            <a:r>
              <a:rPr lang="pt-BR" dirty="0">
                <a:latin typeface="Symbol" pitchFamily="18" charset="2"/>
              </a:rPr>
              <a:t>n</a:t>
            </a:r>
            <a:r>
              <a:rPr lang="pt-BR" dirty="0">
                <a:latin typeface="Arial Black" pitchFamily="34" charset="0"/>
              </a:rPr>
              <a:t>(MI)/</a:t>
            </a:r>
            <a:r>
              <a:rPr lang="pt-BR" dirty="0">
                <a:latin typeface="Symbol" pitchFamily="18" charset="2"/>
              </a:rPr>
              <a:t>n</a:t>
            </a:r>
            <a:r>
              <a:rPr lang="pt-BR" dirty="0">
                <a:latin typeface="Arial Black" pitchFamily="34" charset="0"/>
              </a:rPr>
              <a:t>(MCL) ratios are </a:t>
            </a:r>
            <a:r>
              <a:rPr lang="pt-BR" dirty="0" smtClean="0">
                <a:latin typeface="Arial Black" pitchFamily="34" charset="0"/>
              </a:rPr>
              <a:t>0.77–0.74 </a:t>
            </a:r>
            <a:r>
              <a:rPr lang="en-US" dirty="0" smtClean="0">
                <a:latin typeface="Arial Black" pitchFamily="34" charset="0"/>
              </a:rPr>
              <a:t>and </a:t>
            </a:r>
            <a:r>
              <a:rPr lang="en-US" dirty="0">
                <a:latin typeface="Arial Black" pitchFamily="34" charset="0"/>
              </a:rPr>
              <a:t>0.65, respectively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6947" y="3048000"/>
            <a:ext cx="7814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If other conditions </a:t>
            </a:r>
            <a:r>
              <a:rPr lang="en-US" dirty="0" smtClean="0">
                <a:latin typeface="Arial Black" pitchFamily="34" charset="0"/>
              </a:rPr>
              <a:t>are equal</a:t>
            </a:r>
            <a:r>
              <a:rPr lang="en-US" dirty="0">
                <a:latin typeface="Arial Black" pitchFamily="34" charset="0"/>
              </a:rPr>
              <a:t>,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>
                <a:latin typeface="Arial Black" pitchFamily="34" charset="0"/>
              </a:rPr>
              <a:t>(MX) is higher as the oxidation state of the metal is higher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2" y="4604504"/>
            <a:ext cx="60483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320" y="3958173"/>
            <a:ext cx="4995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itchFamily="34" charset="0"/>
              </a:rPr>
              <a:t>[</a:t>
            </a:r>
            <a:r>
              <a:rPr lang="en-US" dirty="0" smtClean="0">
                <a:latin typeface="Arial Black" pitchFamily="34" charset="0"/>
              </a:rPr>
              <a:t>M(</a:t>
            </a:r>
            <a:r>
              <a:rPr lang="en-US" dirty="0" err="1" smtClean="0">
                <a:latin typeface="Arial Black" pitchFamily="34" charset="0"/>
              </a:rPr>
              <a:t>dias</a:t>
            </a:r>
            <a:r>
              <a:rPr lang="en-US" dirty="0" smtClean="0">
                <a:latin typeface="Arial Black" pitchFamily="34" charset="0"/>
              </a:rPr>
              <a:t>)</a:t>
            </a:r>
            <a:r>
              <a:rPr lang="en-US" baseline="-25000" dirty="0" smtClean="0">
                <a:latin typeface="Arial Black" pitchFamily="34" charset="0"/>
              </a:rPr>
              <a:t>2</a:t>
            </a:r>
            <a:r>
              <a:rPr lang="en-US" dirty="0" smtClean="0">
                <a:latin typeface="Arial Black" pitchFamily="34" charset="0"/>
              </a:rPr>
              <a:t>Cl</a:t>
            </a:r>
            <a:r>
              <a:rPr lang="en-US" baseline="-25000" dirty="0" smtClean="0">
                <a:latin typeface="Arial Black" pitchFamily="34" charset="0"/>
              </a:rPr>
              <a:t>2</a:t>
            </a:r>
            <a:r>
              <a:rPr lang="en-US" dirty="0" smtClean="0">
                <a:latin typeface="Arial Black" pitchFamily="34" charset="0"/>
              </a:rPr>
              <a:t>]</a:t>
            </a:r>
            <a:r>
              <a:rPr lang="en-US" baseline="30000" dirty="0" smtClean="0">
                <a:latin typeface="Arial Black" pitchFamily="34" charset="0"/>
              </a:rPr>
              <a:t>n+ </a:t>
            </a:r>
            <a:r>
              <a:rPr lang="en-US" dirty="0" smtClean="0">
                <a:latin typeface="Arial Black" pitchFamily="34" charset="0"/>
              </a:rPr>
              <a:t>series</a:t>
            </a:r>
          </a:p>
          <a:p>
            <a:r>
              <a:rPr lang="en-US" dirty="0">
                <a:latin typeface="Arial Black" pitchFamily="34" charset="0"/>
              </a:rPr>
              <a:t>[</a:t>
            </a:r>
            <a:r>
              <a:rPr lang="en-US" dirty="0" err="1" smtClean="0">
                <a:latin typeface="Arial Black" pitchFamily="34" charset="0"/>
              </a:rPr>
              <a:t>dias</a:t>
            </a:r>
            <a:r>
              <a:rPr lang="en-US" dirty="0" smtClean="0">
                <a:latin typeface="Arial Black" pitchFamily="34" charset="0"/>
              </a:rPr>
              <a:t>=o-</a:t>
            </a:r>
            <a:r>
              <a:rPr lang="en-US" dirty="0" err="1" smtClean="0">
                <a:latin typeface="Arial Black" pitchFamily="34" charset="0"/>
              </a:rPr>
              <a:t>phenylenebis</a:t>
            </a:r>
            <a:r>
              <a:rPr lang="en-US" dirty="0" smtClean="0">
                <a:latin typeface="Arial Black" pitchFamily="34" charset="0"/>
              </a:rPr>
              <a:t>(</a:t>
            </a:r>
            <a:r>
              <a:rPr lang="en-US" dirty="0" err="1" smtClean="0">
                <a:latin typeface="Arial Black" pitchFamily="34" charset="0"/>
              </a:rPr>
              <a:t>dimethylarsine</a:t>
            </a:r>
            <a:r>
              <a:rPr lang="en-US" dirty="0">
                <a:latin typeface="Arial Black" pitchFamily="34" charset="0"/>
              </a:rPr>
              <a:t>)]</a:t>
            </a:r>
          </a:p>
        </p:txBody>
      </p:sp>
      <p:sp>
        <p:nvSpPr>
          <p:cNvPr id="7" name="Rectangle 6"/>
          <p:cNvSpPr/>
          <p:nvPr/>
        </p:nvSpPr>
        <p:spPr>
          <a:xfrm>
            <a:off x="1051560" y="6096000"/>
            <a:ext cx="710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presence of one electron in the </a:t>
            </a:r>
            <a:r>
              <a:rPr lang="en-US" dirty="0" err="1">
                <a:latin typeface="Arial Black" pitchFamily="34" charset="0"/>
              </a:rPr>
              <a:t>antibonding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e</a:t>
            </a:r>
            <a:r>
              <a:rPr lang="en-US" baseline="-25000" dirty="0" err="1" smtClean="0">
                <a:latin typeface="Arial Black" pitchFamily="34" charset="0"/>
              </a:rPr>
              <a:t>g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orbital in </a:t>
            </a:r>
            <a:r>
              <a:rPr lang="en-US" dirty="0" smtClean="0">
                <a:latin typeface="Arial Black" pitchFamily="34" charset="0"/>
              </a:rPr>
              <a:t>the Ni(III</a:t>
            </a:r>
            <a:r>
              <a:rPr lang="en-US" dirty="0">
                <a:latin typeface="Arial Black" pitchFamily="34" charset="0"/>
              </a:rPr>
              <a:t>) complex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9" y="1557337"/>
            <a:ext cx="8771341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3200" y="1981200"/>
            <a:ext cx="3048000" cy="320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83000" y="1981200"/>
            <a:ext cx="3048000" cy="32004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0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9" y="1524000"/>
            <a:ext cx="8211642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6179" y="228600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In general, bridging </a:t>
            </a:r>
            <a:r>
              <a:rPr lang="en-US" sz="2000" dirty="0" smtClean="0">
                <a:latin typeface="Arial Black" pitchFamily="34" charset="0"/>
              </a:rPr>
              <a:t>MX stretching </a:t>
            </a:r>
            <a:r>
              <a:rPr lang="en-US" sz="2000" dirty="0">
                <a:latin typeface="Arial Black" pitchFamily="34" charset="0"/>
              </a:rPr>
              <a:t>frequencies [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Arial Black" pitchFamily="34" charset="0"/>
              </a:rPr>
              <a:t>b</a:t>
            </a:r>
            <a:r>
              <a:rPr lang="en-US" sz="2000" dirty="0">
                <a:latin typeface="Arial Black" pitchFamily="34" charset="0"/>
              </a:rPr>
              <a:t>(MX)] are lower than terminal MX stretching </a:t>
            </a:r>
            <a:r>
              <a:rPr lang="en-US" sz="2000" dirty="0" smtClean="0">
                <a:latin typeface="Arial Black" pitchFamily="34" charset="0"/>
              </a:rPr>
              <a:t>frequencies [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Arial Black" pitchFamily="34" charset="0"/>
              </a:rPr>
              <a:t>t</a:t>
            </a:r>
            <a:r>
              <a:rPr lang="en-US" sz="2000" dirty="0">
                <a:latin typeface="Arial Black" pitchFamily="34" charset="0"/>
              </a:rPr>
              <a:t>(MX)]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3200" y="1981200"/>
            <a:ext cx="3124200" cy="4057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24600" y="1981200"/>
            <a:ext cx="1066800" cy="4057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Black" pitchFamily="34" charset="0"/>
              </a:rPr>
              <a:t>IR - Metal Carbonyls</a:t>
            </a:r>
          </a:p>
        </p:txBody>
      </p:sp>
      <p:graphicFrame>
        <p:nvGraphicFramePr>
          <p:cNvPr id="30723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012831"/>
              </p:ext>
            </p:extLst>
          </p:nvPr>
        </p:nvGraphicFramePr>
        <p:xfrm>
          <a:off x="1219200" y="1676400"/>
          <a:ext cx="6462713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9" name="Image" r:id="rId3" imgW="6463492" imgH="2793651" progId="PhotoshopElements.Image.3">
                  <p:embed/>
                </p:oleObj>
              </mc:Choice>
              <mc:Fallback>
                <p:oleObj name="Image" r:id="rId3" imgW="6463492" imgH="2793651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76400"/>
                        <a:ext cx="6462713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219200" y="47244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sz="3200">
                <a:latin typeface="Arial Black" pitchFamily="34" charset="0"/>
              </a:rPr>
              <a:t>ν</a:t>
            </a:r>
            <a:r>
              <a:rPr lang="en-US" sz="3200">
                <a:latin typeface="Arial Black" pitchFamily="34" charset="0"/>
              </a:rPr>
              <a:t> for free CO = 2143 cm</a:t>
            </a:r>
            <a:r>
              <a:rPr lang="en-US" sz="3200" baseline="30000">
                <a:latin typeface="Arial Black" pitchFamily="34" charset="0"/>
              </a:rPr>
              <a:t>-1</a:t>
            </a:r>
            <a:endParaRPr lang="el-GR" sz="3200"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Black" pitchFamily="34" charset="0"/>
              </a:rPr>
              <a:t>Metal Carbonyls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203960" y="59436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sz="3200" dirty="0">
                <a:latin typeface="Arial Black" pitchFamily="34" charset="0"/>
              </a:rPr>
              <a:t>ν</a:t>
            </a:r>
            <a:r>
              <a:rPr lang="en-US" sz="3200" dirty="0">
                <a:latin typeface="Arial Black" pitchFamily="34" charset="0"/>
              </a:rPr>
              <a:t> for free CO = 2143 cm</a:t>
            </a:r>
            <a:r>
              <a:rPr lang="en-US" sz="3200" baseline="30000" dirty="0">
                <a:latin typeface="Arial Black" pitchFamily="34" charset="0"/>
              </a:rPr>
              <a:t>-1</a:t>
            </a:r>
            <a:endParaRPr lang="el-GR" sz="3200" dirty="0">
              <a:latin typeface="Arial Black" pitchFamily="34" charset="0"/>
            </a:endParaRPr>
          </a:p>
        </p:txBody>
      </p:sp>
      <p:pic>
        <p:nvPicPr>
          <p:cNvPr id="31748" name="Picture 6" descr="fig1605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0275" y="1919288"/>
            <a:ext cx="4743450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Black" pitchFamily="34" charset="0"/>
              </a:rPr>
              <a:t>Metal Carbonyls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latin typeface="Arial Black" pitchFamily="34" charset="0"/>
              </a:rPr>
              <a:t>The IR spectra of transition metal carbonyl compounds are consistent with the predictions based on the symmetry of the molecule and group theory.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latin typeface="Arial Black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latin typeface="Arial Black" pitchFamily="34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more</a:t>
            </a:r>
            <a:r>
              <a:rPr lang="en-US" dirty="0" smtClean="0">
                <a:latin typeface="Arial Black" pitchFamily="34" charset="0"/>
              </a:rPr>
              <a:t> symmetrical the structure, the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fewer</a:t>
            </a:r>
            <a:r>
              <a:rPr lang="en-US" dirty="0" smtClean="0">
                <a:latin typeface="Arial Black" pitchFamily="34" charset="0"/>
              </a:rPr>
              <a:t> CO stretches are observed in the IR spectra.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8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3" name="Object 5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7272913"/>
              </p:ext>
            </p:extLst>
          </p:nvPr>
        </p:nvGraphicFramePr>
        <p:xfrm>
          <a:off x="533400" y="3886200"/>
          <a:ext cx="4038600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0" name="Image" r:id="rId3" imgW="2806349" imgH="1358730" progId="PhotoshopElements.Image.3">
                  <p:embed/>
                </p:oleObj>
              </mc:Choice>
              <mc:Fallback>
                <p:oleObj name="Image" r:id="rId3" imgW="2806349" imgH="1358730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886200"/>
                        <a:ext cx="4038600" cy="195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602352095"/>
              </p:ext>
            </p:extLst>
          </p:nvPr>
        </p:nvGraphicFramePr>
        <p:xfrm>
          <a:off x="533400" y="1600200"/>
          <a:ext cx="4038600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1" name="Image" r:id="rId5" imgW="2882540" imgH="1460317" progId="PhotoshopElements.Image.3">
                  <p:embed/>
                </p:oleObj>
              </mc:Choice>
              <mc:Fallback>
                <p:oleObj name="Image" r:id="rId5" imgW="2882540" imgH="1460317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00200"/>
                        <a:ext cx="4038600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5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029200" y="1600200"/>
            <a:ext cx="4267200" cy="4525963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dirty="0" smtClean="0">
                <a:latin typeface="Arial Black" pitchFamily="34" charset="0"/>
              </a:rPr>
              <a:t>If CO ligands are </a:t>
            </a:r>
            <a:r>
              <a:rPr lang="en-US" sz="2600" i="1" dirty="0" err="1" smtClean="0">
                <a:solidFill>
                  <a:srgbClr val="FF0000"/>
                </a:solidFill>
                <a:latin typeface="Arial Black" pitchFamily="34" charset="0"/>
              </a:rPr>
              <a:t>cis</a:t>
            </a:r>
            <a:r>
              <a:rPr lang="en-US" sz="2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600" dirty="0" smtClean="0">
                <a:latin typeface="Arial Black" pitchFamily="34" charset="0"/>
              </a:rPr>
              <a:t>to each other, both the </a:t>
            </a:r>
            <a:r>
              <a:rPr lang="en-US" sz="2600" dirty="0" smtClean="0">
                <a:solidFill>
                  <a:srgbClr val="FF0000"/>
                </a:solidFill>
                <a:latin typeface="Arial Black" pitchFamily="34" charset="0"/>
              </a:rPr>
              <a:t>symmetric</a:t>
            </a:r>
            <a:r>
              <a:rPr lang="en-US" sz="2600" dirty="0" smtClean="0">
                <a:latin typeface="Arial Black" pitchFamily="34" charset="0"/>
              </a:rPr>
              <a:t> stretch and the </a:t>
            </a:r>
            <a:r>
              <a:rPr lang="en-US" sz="2600" dirty="0" smtClean="0">
                <a:solidFill>
                  <a:srgbClr val="FF0000"/>
                </a:solidFill>
                <a:latin typeface="Arial Black" pitchFamily="34" charset="0"/>
              </a:rPr>
              <a:t>asymmetric </a:t>
            </a:r>
            <a:r>
              <a:rPr lang="en-US" sz="2600" dirty="0" smtClean="0">
                <a:latin typeface="Arial Black" pitchFamily="34" charset="0"/>
              </a:rPr>
              <a:t>stretch will involve a </a:t>
            </a:r>
            <a:r>
              <a:rPr lang="en-US" sz="2600" dirty="0" smtClean="0">
                <a:solidFill>
                  <a:srgbClr val="FF0000"/>
                </a:solidFill>
                <a:latin typeface="Arial Black" pitchFamily="34" charset="0"/>
              </a:rPr>
              <a:t>change</a:t>
            </a:r>
            <a:r>
              <a:rPr lang="en-US" sz="2600" dirty="0" smtClean="0">
                <a:latin typeface="Arial Black" pitchFamily="34" charset="0"/>
              </a:rPr>
              <a:t> in dipole moment, and hence </a:t>
            </a:r>
            <a:r>
              <a:rPr lang="en-US" sz="2600" dirty="0" smtClean="0">
                <a:solidFill>
                  <a:srgbClr val="FF0000"/>
                </a:solidFill>
                <a:latin typeface="Arial Black" pitchFamily="34" charset="0"/>
              </a:rPr>
              <a:t>two</a:t>
            </a:r>
            <a:r>
              <a:rPr lang="en-US" sz="2600" dirty="0" smtClean="0">
                <a:latin typeface="Arial Black" pitchFamily="34" charset="0"/>
              </a:rPr>
              <a:t> peaks will be seen in the IR spectrum.</a:t>
            </a:r>
          </a:p>
        </p:txBody>
      </p:sp>
      <p:sp>
        <p:nvSpPr>
          <p:cNvPr id="35846" name="Line 8"/>
          <p:cNvSpPr>
            <a:spLocks noChangeShapeType="1"/>
          </p:cNvSpPr>
          <p:nvPr/>
        </p:nvSpPr>
        <p:spPr bwMode="auto">
          <a:xfrm flipH="1" flipV="1">
            <a:off x="4191000" y="2514600"/>
            <a:ext cx="8382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35847" name="Line 9"/>
          <p:cNvSpPr>
            <a:spLocks noChangeShapeType="1"/>
          </p:cNvSpPr>
          <p:nvPr/>
        </p:nvSpPr>
        <p:spPr bwMode="auto">
          <a:xfrm flipH="1">
            <a:off x="3505200" y="3429000"/>
            <a:ext cx="1676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260A63-DEB0-4109-859C-9EEE9BC39FC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Metal Carbonyls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Metal carbonyls with a center of symmetry typically show only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1 C-O stretch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 in their IR spectra, since the symmetric stretch doesn’t change the dipole moment of the compound. Combined with the Raman spectrum, the structure of these compounds can be determined.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 Black" pitchFamily="34" charset="0"/>
              </a:rPr>
              <a:t>Bond Mode of CO to Metals</a:t>
            </a:r>
            <a:endParaRPr lang="en-US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latin typeface="Arial Black" pitchFamily="34" charset="0"/>
              </a:rPr>
              <a:t>The CO ligand usually binds via the carbon atom to the metal</a:t>
            </a: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The lone pair on the carbon forms a 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>
                <a:latin typeface="Arial Black" pitchFamily="34" charset="0"/>
              </a:rPr>
              <a:t>-bond with a suitable </a:t>
            </a:r>
            <a:br>
              <a:rPr lang="en-US" dirty="0" smtClean="0">
                <a:latin typeface="Arial Black" pitchFamily="34" charset="0"/>
              </a:rPr>
            </a:br>
            <a:r>
              <a:rPr lang="en-US" i="1" dirty="0" smtClean="0">
                <a:latin typeface="Arial Black" pitchFamily="34" charset="0"/>
              </a:rPr>
              <a:t>d</a:t>
            </a:r>
            <a:r>
              <a:rPr lang="en-US" dirty="0" smtClean="0">
                <a:latin typeface="Arial Black" pitchFamily="34" charset="0"/>
              </a:rPr>
              <a:t>-orbital of the metal</a:t>
            </a:r>
          </a:p>
          <a:p>
            <a:r>
              <a:rPr lang="en-US" dirty="0" smtClean="0">
                <a:latin typeface="Arial Black" pitchFamily="34" charset="0"/>
              </a:rPr>
              <a:t>The metal can form a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>
                <a:latin typeface="Arial Black" pitchFamily="34" charset="0"/>
              </a:rPr>
              <a:t>-back bond via the p*-orbital of the</a:t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CO ligand </a:t>
            </a:r>
          </a:p>
          <a:p>
            <a:r>
              <a:rPr lang="en-US" u="sng" dirty="0" smtClean="0">
                <a:solidFill>
                  <a:srgbClr val="FF0000"/>
                </a:solidFill>
                <a:latin typeface="Arial Black" pitchFamily="34" charset="0"/>
              </a:rPr>
              <a:t>Electron-rich</a:t>
            </a:r>
            <a:r>
              <a:rPr lang="en-US" dirty="0" smtClean="0">
                <a:latin typeface="Arial Black" pitchFamily="34" charset="0"/>
              </a:rPr>
              <a:t> metals i.e., late transition metals in </a:t>
            </a:r>
            <a:r>
              <a:rPr lang="en-US" u="sng" dirty="0" smtClean="0">
                <a:solidFill>
                  <a:srgbClr val="FF0000"/>
                </a:solidFill>
                <a:latin typeface="Arial Black" pitchFamily="34" charset="0"/>
              </a:rPr>
              <a:t>low oxidation states</a:t>
            </a:r>
            <a:r>
              <a:rPr lang="en-US" dirty="0" smtClean="0">
                <a:latin typeface="Arial Black" pitchFamily="34" charset="0"/>
              </a:rPr>
              <a:t> are more likely to donate electrons for the back bonding</a:t>
            </a:r>
          </a:p>
          <a:p>
            <a:r>
              <a:rPr lang="en-US" dirty="0" smtClean="0">
                <a:latin typeface="Arial Black" pitchFamily="34" charset="0"/>
              </a:rPr>
              <a:t>A strong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>
                <a:latin typeface="Arial Black" pitchFamily="34" charset="0"/>
              </a:rPr>
              <a:t>-back bond results in a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shorter</a:t>
            </a:r>
            <a:r>
              <a:rPr lang="en-US" dirty="0" smtClean="0">
                <a:latin typeface="Arial Black" pitchFamily="34" charset="0"/>
              </a:rPr>
              <a:t> the M-C bond and </a:t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a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longer</a:t>
            </a:r>
            <a:r>
              <a:rPr lang="en-US" dirty="0" smtClean="0">
                <a:latin typeface="Arial Black" pitchFamily="34" charset="0"/>
              </a:rPr>
              <a:t> the C-O bond due to the population of an anti-bonding orbital in the CO ligand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 Black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334783"/>
              </p:ext>
            </p:extLst>
          </p:nvPr>
        </p:nvGraphicFramePr>
        <p:xfrm>
          <a:off x="2667000" y="1752600"/>
          <a:ext cx="35433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2" r:id="rId3" imgW="3544381" imgH="1200420" progId="Unknown">
                  <p:embed/>
                </p:oleObj>
              </mc:Choice>
              <mc:Fallback>
                <p:oleObj r:id="rId3" imgW="3544381" imgH="1200420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752600"/>
                        <a:ext cx="3543300" cy="1200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033511"/>
              </p:ext>
            </p:extLst>
          </p:nvPr>
        </p:nvGraphicFramePr>
        <p:xfrm>
          <a:off x="1507317" y="5927725"/>
          <a:ext cx="5731683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3" r:id="rId5" imgW="3037840" imgH="452120" progId="ChemDraw.Document.6.0">
                  <p:embed/>
                </p:oleObj>
              </mc:Choice>
              <mc:Fallback>
                <p:oleObj r:id="rId5" imgW="3037840" imgH="4521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7317" y="5927725"/>
                        <a:ext cx="5731683" cy="8540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2060"/>
                </a:solidFill>
                <a:latin typeface="Arial Black" pitchFamily="34" charset="0"/>
              </a:rPr>
              <a:t>Structures</a:t>
            </a:r>
            <a:endParaRPr lang="en-US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" y="1295400"/>
            <a:ext cx="8153400" cy="5486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Arial Black" pitchFamily="34" charset="0"/>
              </a:rPr>
              <a:t>Three bond modes found in metal carbonyl compounds</a:t>
            </a: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The terminal mode is the most frequently one mode found exhibiting a carbon oxygen triple bond i.e., Ni(CO)</a:t>
            </a:r>
            <a:r>
              <a:rPr lang="en-US" baseline="-25000" dirty="0" smtClean="0">
                <a:latin typeface="Arial Black" pitchFamily="34" charset="0"/>
              </a:rPr>
              <a:t>4</a:t>
            </a:r>
          </a:p>
          <a:p>
            <a:endParaRPr lang="en-US" baseline="-25000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The double or triply-bridged mode is found in many </a:t>
            </a:r>
            <a:r>
              <a:rPr lang="en-US" dirty="0" err="1" smtClean="0">
                <a:latin typeface="Arial Black" pitchFamily="34" charset="0"/>
              </a:rPr>
              <a:t>polynuclear</a:t>
            </a:r>
            <a:r>
              <a:rPr lang="en-US" dirty="0" smtClean="0">
                <a:latin typeface="Arial Black" pitchFamily="34" charset="0"/>
              </a:rPr>
              <a:t> metals carbonyl compounds with an electron deficiency i.e., Rh</a:t>
            </a:r>
            <a:r>
              <a:rPr lang="en-US" baseline="-25000" dirty="0" smtClean="0">
                <a:latin typeface="Arial Black" pitchFamily="34" charset="0"/>
              </a:rPr>
              <a:t>6</a:t>
            </a:r>
            <a:r>
              <a:rPr lang="en-US" dirty="0" smtClean="0">
                <a:latin typeface="Arial Black" pitchFamily="34" charset="0"/>
              </a:rPr>
              <a:t>(CO)</a:t>
            </a:r>
            <a:r>
              <a:rPr lang="en-US" baseline="-25000" dirty="0" smtClean="0">
                <a:latin typeface="Arial Black" pitchFamily="34" charset="0"/>
              </a:rPr>
              <a:t>16 </a:t>
            </a:r>
            <a:r>
              <a:rPr lang="en-US" dirty="0" smtClean="0">
                <a:latin typeface="Arial Black" pitchFamily="34" charset="0"/>
              </a:rPr>
              <a:t>(four triply bridged CO groups)</a:t>
            </a:r>
          </a:p>
          <a:p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Which modes are present in a given compound can often be determined by infrared spectroscopy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49030"/>
              </p:ext>
            </p:extLst>
          </p:nvPr>
        </p:nvGraphicFramePr>
        <p:xfrm>
          <a:off x="2209800" y="1981199"/>
          <a:ext cx="3285952" cy="1535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2" name="CS ChemDraw Drawing" r:id="rId3" imgW="2954520" imgH="1380600" progId="ChemDraw.Document.6.0">
                  <p:embed/>
                </p:oleObj>
              </mc:Choice>
              <mc:Fallback>
                <p:oleObj name="CS ChemDraw Drawing" r:id="rId3" imgW="2954520" imgH="13806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981199"/>
                        <a:ext cx="3285952" cy="153547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ile:Hexadecacarbonylhexarhodium.sv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34146"/>
            <a:ext cx="1691640" cy="1571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9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2800">
                <a:latin typeface="Arial Black" pitchFamily="34" charset="0"/>
              </a:rPr>
              <a:t>AN IR SPECTRUM IN TRANSMISSION MODE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3400" y="5294313"/>
            <a:ext cx="8153400" cy="116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/>
          <a:p>
            <a:pPr algn="ctr" defTabSz="549275" eaLnBrk="0" hangingPunct="0"/>
            <a:r>
              <a:rPr lang="en-US">
                <a:solidFill>
                  <a:schemeClr val="tx2"/>
                </a:solidFill>
                <a:latin typeface="Arial Black" pitchFamily="34" charset="0"/>
              </a:rPr>
              <a:t>The graph above shows a spectrum in </a:t>
            </a:r>
            <a:r>
              <a:rPr lang="en-US" b="1">
                <a:solidFill>
                  <a:schemeClr val="tx2"/>
                </a:solidFill>
                <a:latin typeface="Arial Black" pitchFamily="34" charset="0"/>
              </a:rPr>
              <a:t>transmission</a:t>
            </a:r>
            <a:r>
              <a:rPr lang="en-US">
                <a:solidFill>
                  <a:schemeClr val="tx2"/>
                </a:solidFill>
                <a:latin typeface="Arial Black" pitchFamily="34" charset="0"/>
              </a:rPr>
              <a:t> mode.</a:t>
            </a:r>
          </a:p>
          <a:p>
            <a:pPr algn="ctr" defTabSz="549275" eaLnBrk="0" hangingPunct="0"/>
            <a:r>
              <a:rPr lang="en-US" b="1">
                <a:solidFill>
                  <a:schemeClr val="tx2"/>
                </a:solidFill>
                <a:latin typeface="Arial Black" pitchFamily="34" charset="0"/>
              </a:rPr>
              <a:t>This is the most commonly used representation</a:t>
            </a:r>
            <a:r>
              <a:rPr lang="en-US">
                <a:solidFill>
                  <a:schemeClr val="tx2"/>
                </a:solidFill>
                <a:latin typeface="Arial Black" pitchFamily="34" charset="0"/>
              </a:rPr>
              <a:t> and the one found in most chemistry and spectroscopy books. Therefore we will use this representation.</a:t>
            </a:r>
            <a:endParaRPr lang="en-US" b="1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lum bright="-32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96975"/>
            <a:ext cx="5105400" cy="383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/>
              <a:t>	The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sz="2400" b="1" baseline="-25000" dirty="0"/>
              <a:t>CO</a:t>
            </a:r>
            <a:r>
              <a:rPr lang="en-US" sz="2400" b="1" dirty="0"/>
              <a:t> stretching frequency of the coordinated CO is very informative as to the nature of the bonding. Recall that the stronger a bond gets, the higher its stretching frequency. Thus, the more important the M=C=O (C=O is a double bond) canonical structure, the lower the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sz="2400" b="1" baseline="-25000" dirty="0"/>
              <a:t>CO</a:t>
            </a:r>
            <a:r>
              <a:rPr lang="en-US" sz="2400" b="1" dirty="0"/>
              <a:t> stretching frequency as compared to the M-C</a:t>
            </a:r>
            <a:r>
              <a:rPr lang="en-US" sz="2400" b="1" dirty="0">
                <a:cs typeface="Arial" charset="0"/>
              </a:rPr>
              <a:t>≡O structure (C≡O is a triple bond):</a:t>
            </a:r>
            <a:r>
              <a:rPr lang="en-US" sz="2400" b="1" dirty="0"/>
              <a:t> (Note: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sz="2400" b="1" baseline="-25000" dirty="0"/>
              <a:t>CO </a:t>
            </a:r>
            <a:r>
              <a:rPr lang="en-US" sz="2400" b="1" dirty="0"/>
              <a:t>for free CO is 2041 cm</a:t>
            </a:r>
            <a:r>
              <a:rPr lang="en-US" sz="2400" b="1" baseline="30000" dirty="0"/>
              <a:t>-1</a:t>
            </a:r>
            <a:r>
              <a:rPr lang="en-US" sz="2400" b="1" dirty="0"/>
              <a:t>)</a:t>
            </a:r>
          </a:p>
          <a:p>
            <a:pPr>
              <a:buFontTx/>
              <a:buNone/>
            </a:pPr>
            <a:endParaRPr lang="en-US" sz="2400" b="1" dirty="0"/>
          </a:p>
          <a:p>
            <a:pPr>
              <a:buFontTx/>
              <a:buNone/>
            </a:pPr>
            <a:r>
              <a:rPr lang="en-US" sz="2400" b="1" dirty="0"/>
              <a:t>	 </a:t>
            </a:r>
            <a:r>
              <a:rPr lang="en-US" sz="2400" b="1" dirty="0" smtClean="0"/>
              <a:t>  </a:t>
            </a:r>
            <a:r>
              <a:rPr lang="en-US" sz="2400" b="1" dirty="0"/>
              <a:t>[</a:t>
            </a:r>
            <a:r>
              <a:rPr lang="en-US" sz="2400" b="1" dirty="0" smtClean="0"/>
              <a:t>Ti(CO)</a:t>
            </a:r>
            <a:r>
              <a:rPr lang="en-US" sz="2400" b="1" baseline="-25000" dirty="0" smtClean="0"/>
              <a:t>6</a:t>
            </a:r>
            <a:r>
              <a:rPr lang="en-US" sz="2400" b="1" dirty="0" smtClean="0"/>
              <a:t>]</a:t>
            </a:r>
            <a:r>
              <a:rPr lang="en-US" sz="2400" b="1" baseline="30000" dirty="0" smtClean="0"/>
              <a:t>2-      </a:t>
            </a:r>
            <a:r>
              <a:rPr lang="en-US" sz="2400" b="1" dirty="0"/>
              <a:t>[V(CO)</a:t>
            </a:r>
            <a:r>
              <a:rPr lang="en-US" sz="2400" b="1" baseline="-25000" dirty="0"/>
              <a:t>6</a:t>
            </a:r>
            <a:r>
              <a:rPr lang="en-US" sz="2400" b="1" dirty="0" smtClean="0"/>
              <a:t>]</a:t>
            </a:r>
            <a:r>
              <a:rPr lang="en-US" sz="2400" b="1" baseline="30000" dirty="0" smtClean="0"/>
              <a:t>-     </a:t>
            </a:r>
            <a:r>
              <a:rPr lang="en-US" sz="2400" b="1" dirty="0" smtClean="0"/>
              <a:t>[</a:t>
            </a:r>
            <a:r>
              <a:rPr lang="en-US" sz="2400" b="1" dirty="0"/>
              <a:t>Cr(CO)</a:t>
            </a:r>
            <a:r>
              <a:rPr lang="en-US" sz="2400" b="1" baseline="-25000" dirty="0"/>
              <a:t>6</a:t>
            </a:r>
            <a:r>
              <a:rPr lang="en-US" sz="2400" b="1" dirty="0"/>
              <a:t>] </a:t>
            </a:r>
            <a:r>
              <a:rPr lang="en-US" sz="2400" b="1" dirty="0" smtClean="0"/>
              <a:t>    [</a:t>
            </a:r>
            <a:r>
              <a:rPr lang="en-US" sz="2400" b="1" dirty="0" err="1"/>
              <a:t>Mn</a:t>
            </a:r>
            <a:r>
              <a:rPr lang="en-US" sz="2400" b="1" dirty="0"/>
              <a:t>(CO)</a:t>
            </a:r>
            <a:r>
              <a:rPr lang="en-US" sz="2400" b="1" baseline="-25000" dirty="0"/>
              <a:t>6</a:t>
            </a:r>
            <a:r>
              <a:rPr lang="en-US" sz="2400" b="1" dirty="0" smtClean="0"/>
              <a:t>]</a:t>
            </a:r>
            <a:r>
              <a:rPr lang="en-US" sz="2400" b="1" baseline="30000" dirty="0" smtClean="0"/>
              <a:t>+    </a:t>
            </a:r>
            <a:r>
              <a:rPr lang="en-US" sz="2400" b="1" dirty="0"/>
              <a:t>[Fe(CO)</a:t>
            </a:r>
            <a:r>
              <a:rPr lang="en-US" sz="2400" b="1" baseline="-25000" dirty="0"/>
              <a:t>6</a:t>
            </a:r>
            <a:r>
              <a:rPr lang="en-US" sz="2400" b="1" dirty="0"/>
              <a:t>]</a:t>
            </a:r>
            <a:r>
              <a:rPr lang="en-US" sz="2400" b="1" baseline="30000" dirty="0"/>
              <a:t>2+</a:t>
            </a:r>
            <a:r>
              <a:rPr lang="en-US" sz="2400" b="1" dirty="0"/>
              <a:t> </a:t>
            </a:r>
          </a:p>
          <a:p>
            <a:pPr>
              <a:buFontTx/>
              <a:buNone/>
            </a:pPr>
            <a:endParaRPr lang="en-US" sz="2400" b="1" dirty="0"/>
          </a:p>
          <a:p>
            <a:pPr>
              <a:buFontTx/>
              <a:buNone/>
            </a:pP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sz="2400" b="1" baseline="-25000" dirty="0"/>
              <a:t>CO        </a:t>
            </a:r>
            <a:r>
              <a:rPr lang="en-US" sz="2400" b="1" dirty="0"/>
              <a:t>1748	      1858         1984         2094        2204 cm</a:t>
            </a:r>
            <a:r>
              <a:rPr lang="en-US" sz="2400" b="1" baseline="30000" dirty="0"/>
              <a:t>-1</a:t>
            </a:r>
          </a:p>
          <a:p>
            <a:pPr>
              <a:buFontTx/>
              <a:buNone/>
            </a:pPr>
            <a:endParaRPr lang="en-US" sz="2400" b="1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304800"/>
            <a:ext cx="8229600" cy="9144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Arial Black" pitchFamily="34" charset="0"/>
              </a:rPr>
              <a:t>IR spectra and Metal-Carbon bonding in carbonyl complexes</a:t>
            </a:r>
            <a:endParaRPr lang="en-US" sz="2800" b="1" baseline="-25000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1447800" y="5867400"/>
            <a:ext cx="18288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959741" y="5984875"/>
            <a:ext cx="30922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increasing M=C double</a:t>
            </a:r>
          </a:p>
          <a:p>
            <a:pPr algn="ctr"/>
            <a:r>
              <a:rPr lang="en-US" sz="2400" b="1"/>
              <a:t>bonding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6172200" y="5867400"/>
            <a:ext cx="1905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431340" y="6035675"/>
            <a:ext cx="31724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decreasing M=C double</a:t>
            </a:r>
          </a:p>
          <a:p>
            <a:pPr algn="ctr"/>
            <a:r>
              <a:rPr lang="en-US" sz="2400" b="1"/>
              <a:t>bonding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/>
      <p:bldP spid="20488" grpId="0" animBg="1"/>
      <p:bldP spid="2048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00B050"/>
                </a:solidFill>
              </a:rPr>
              <a:t>	Bridging CO groups can be regarded as having a double bond C=O group, as compared to a terminal C</a:t>
            </a:r>
            <a:r>
              <a:rPr lang="en-US" sz="2400" b="1" dirty="0">
                <a:solidFill>
                  <a:srgbClr val="00B050"/>
                </a:solidFill>
                <a:cs typeface="Arial" charset="0"/>
              </a:rPr>
              <a:t>≡</a:t>
            </a:r>
            <a:r>
              <a:rPr lang="en-US" sz="2400" b="1" dirty="0">
                <a:solidFill>
                  <a:srgbClr val="00B050"/>
                </a:solidFill>
              </a:rPr>
              <a:t>O, which is more like a triple bond</a:t>
            </a:r>
            <a:r>
              <a:rPr lang="en-US" sz="2400" b="1" dirty="0" smtClean="0">
                <a:solidFill>
                  <a:srgbClr val="00B050"/>
                </a:solidFill>
              </a:rPr>
              <a:t>:</a:t>
            </a:r>
          </a:p>
          <a:p>
            <a:pPr>
              <a:buFontTx/>
              <a:buNone/>
            </a:pPr>
            <a:endParaRPr lang="en-US" sz="2400" b="1" dirty="0">
              <a:solidFill>
                <a:srgbClr val="00B050"/>
              </a:solidFill>
            </a:endParaRPr>
          </a:p>
          <a:p>
            <a:pPr lvl="1">
              <a:buFontTx/>
              <a:buNone/>
            </a:pPr>
            <a:endParaRPr lang="en-US" sz="2000" b="1" dirty="0"/>
          </a:p>
          <a:p>
            <a:pPr>
              <a:buFontTx/>
              <a:buNone/>
            </a:pPr>
            <a:r>
              <a:rPr lang="en-US" sz="2400" b="1" dirty="0"/>
              <a:t>		M-C</a:t>
            </a:r>
            <a:r>
              <a:rPr lang="en-US" sz="2400" b="1" dirty="0">
                <a:cs typeface="Arial" charset="0"/>
              </a:rPr>
              <a:t>≡</a:t>
            </a:r>
            <a:r>
              <a:rPr lang="en-US" sz="2400" b="1" dirty="0"/>
              <a:t>O	                 					</a:t>
            </a:r>
            <a:endParaRPr lang="en-US" sz="2400" b="1" dirty="0" smtClean="0"/>
          </a:p>
          <a:p>
            <a:pPr>
              <a:buFontTx/>
              <a:buNone/>
            </a:pPr>
            <a:endParaRPr lang="en-US" sz="2400" b="1" dirty="0"/>
          </a:p>
          <a:p>
            <a:endParaRPr lang="en-US" sz="2400" b="1" dirty="0"/>
          </a:p>
          <a:p>
            <a:pPr>
              <a:buFontTx/>
              <a:buNone/>
            </a:pPr>
            <a:r>
              <a:rPr lang="en-US" sz="2400" b="1" dirty="0"/>
              <a:t>	</a:t>
            </a:r>
            <a:endParaRPr lang="en-US" sz="2400" b="1" dirty="0" smtClean="0"/>
          </a:p>
          <a:p>
            <a:pPr marL="0" indent="0" algn="ctr">
              <a:buFontTx/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 algn="ctr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One </a:t>
            </a:r>
            <a:r>
              <a:rPr lang="en-US" sz="2400" b="1" dirty="0">
                <a:solidFill>
                  <a:srgbClr val="FF0000"/>
                </a:solidFill>
              </a:rPr>
              <a:t>can thus use the CO stretching frequencies around</a:t>
            </a:r>
          </a:p>
          <a:p>
            <a:pPr algn="ctr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1700-2200 </a:t>
            </a:r>
            <a:r>
              <a:rPr lang="en-US" sz="2400" b="1" dirty="0">
                <a:solidFill>
                  <a:srgbClr val="FF0000"/>
                </a:solidFill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r>
              <a:rPr lang="en-US" sz="2400" b="1" dirty="0">
                <a:solidFill>
                  <a:srgbClr val="FF0000"/>
                </a:solidFill>
              </a:rPr>
              <a:t> to detect the presence of bridging CO groups.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57200" y="304800"/>
            <a:ext cx="8229600" cy="9144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Arial Black" pitchFamily="34" charset="0"/>
              </a:rPr>
              <a:t>IR spectra and bridging versus terminal carbonyls</a:t>
            </a:r>
            <a:endParaRPr lang="en-US" sz="2800" b="1" baseline="-2500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4038600" y="3505200"/>
            <a:ext cx="2286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V="1">
            <a:off x="4038600" y="3886200"/>
            <a:ext cx="2286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1752600" y="3352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33400" y="2895600"/>
            <a:ext cx="18245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/>
              <a:t>~ triple bond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191000" y="2819400"/>
            <a:ext cx="2028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~ double bond</a:t>
            </a: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4648200" y="3352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533400" y="4419600"/>
            <a:ext cx="54111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/>
              <a:t>terminal carbonyl           bridging carbonyl</a:t>
            </a:r>
          </a:p>
          <a:p>
            <a:r>
              <a:rPr lang="en-US" sz="2400" b="1" dirty="0"/>
              <a:t>(~ </a:t>
            </a:r>
            <a:r>
              <a:rPr lang="en-US" sz="2400" b="1" dirty="0" smtClean="0"/>
              <a:t>1850-2125 </a:t>
            </a:r>
            <a:r>
              <a:rPr lang="en-US" sz="2400" b="1" dirty="0"/>
              <a:t>cm</a:t>
            </a:r>
            <a:r>
              <a:rPr lang="en-US" sz="2400" b="1" baseline="30000" dirty="0"/>
              <a:t>-1</a:t>
            </a:r>
            <a:r>
              <a:rPr lang="en-US" sz="2400" b="1" dirty="0"/>
              <a:t>)       (~1700-1860 cm</a:t>
            </a:r>
            <a:r>
              <a:rPr lang="en-US" sz="2400" b="1" baseline="30000" dirty="0"/>
              <a:t>-1</a:t>
            </a:r>
            <a:r>
              <a:rPr lang="en-US" sz="2400" b="1" dirty="0"/>
              <a:t>)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705600" y="2622828"/>
            <a:ext cx="229620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the C=O group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in a bridging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carbonyl is more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like the C=O in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a ketone, which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typically has</a:t>
            </a:r>
          </a:p>
          <a:p>
            <a:r>
              <a:rPr lang="el-GR" sz="2400" b="1" dirty="0">
                <a:solidFill>
                  <a:srgbClr val="0000FF"/>
                </a:solidFill>
              </a:rPr>
              <a:t>υ</a:t>
            </a:r>
            <a:r>
              <a:rPr lang="en-US" sz="2400" b="1" baseline="-25000" dirty="0">
                <a:solidFill>
                  <a:srgbClr val="0000FF"/>
                </a:solidFill>
              </a:rPr>
              <a:t>C=O</a:t>
            </a:r>
            <a:r>
              <a:rPr lang="en-US" sz="2400" b="1" dirty="0">
                <a:solidFill>
                  <a:srgbClr val="0000FF"/>
                </a:solidFill>
              </a:rPr>
              <a:t> = 1750 cm</a:t>
            </a:r>
            <a:r>
              <a:rPr lang="en-US" sz="2400" b="1" baseline="30000" dirty="0">
                <a:solidFill>
                  <a:srgbClr val="0000FF"/>
                </a:solidFill>
              </a:rPr>
              <a:t>-1</a:t>
            </a:r>
          </a:p>
          <a:p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1000" y="3515380"/>
            <a:ext cx="797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800" b="1" dirty="0"/>
              <a:t>C=O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5200" y="3172599"/>
            <a:ext cx="49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800" b="1" dirty="0"/>
              <a:t>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05199" y="3896380"/>
            <a:ext cx="49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800" b="1" dirty="0"/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7315200" cy="45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57200" y="304800"/>
            <a:ext cx="8229600" cy="9144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Arial Black" pitchFamily="34" charset="0"/>
              </a:rPr>
              <a:t>IR spectrum and bridging versus terminal carbonyls in [Fe</a:t>
            </a:r>
            <a:r>
              <a:rPr lang="en-US" sz="2800" b="1" baseline="-25000" dirty="0">
                <a:solidFill>
                  <a:srgbClr val="0033CC"/>
                </a:solidFill>
                <a:latin typeface="Arial Black" pitchFamily="34" charset="0"/>
              </a:rPr>
              <a:t>2</a:t>
            </a:r>
            <a:r>
              <a:rPr lang="en-US" sz="2800" b="1" dirty="0">
                <a:solidFill>
                  <a:srgbClr val="0033CC"/>
                </a:solidFill>
                <a:latin typeface="Arial Black" pitchFamily="34" charset="0"/>
              </a:rPr>
              <a:t>(CO)</a:t>
            </a:r>
            <a:r>
              <a:rPr lang="en-US" sz="2800" b="1" baseline="-25000" dirty="0">
                <a:solidFill>
                  <a:srgbClr val="0033CC"/>
                </a:solidFill>
                <a:latin typeface="Arial Black" pitchFamily="34" charset="0"/>
              </a:rPr>
              <a:t>9</a:t>
            </a:r>
            <a:r>
              <a:rPr lang="en-US" sz="2800" b="1" dirty="0">
                <a:solidFill>
                  <a:srgbClr val="0033CC"/>
                </a:solidFill>
                <a:latin typeface="Arial Black" pitchFamily="34" charset="0"/>
              </a:rPr>
              <a:t>]</a:t>
            </a:r>
            <a:endParaRPr lang="en-US" sz="2800" b="1" baseline="-25000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096000" y="4419600"/>
            <a:ext cx="11795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bridging</a:t>
            </a:r>
          </a:p>
          <a:p>
            <a:r>
              <a:rPr lang="en-US"/>
              <a:t>carbonyls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057400" y="4495800"/>
            <a:ext cx="11795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terminal</a:t>
            </a:r>
          </a:p>
          <a:p>
            <a:r>
              <a:rPr lang="en-US"/>
              <a:t>carbonyls</a:t>
            </a:r>
          </a:p>
        </p:txBody>
      </p:sp>
      <p:graphicFrame>
        <p:nvGraphicFramePr>
          <p:cNvPr id="22538" name="Object 10"/>
          <p:cNvGraphicFramePr>
            <a:graphicFrameLocks noGrp="1" noChangeAspect="1"/>
          </p:cNvGraphicFramePr>
          <p:nvPr>
            <p:ph/>
          </p:nvPr>
        </p:nvGraphicFramePr>
        <p:xfrm>
          <a:off x="4495800" y="1447800"/>
          <a:ext cx="2239963" cy="19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4" name="CS ChemDraw Drawing" r:id="rId4" imgW="3413520" imgH="2928600" progId="ChemDraw.Document.5.0">
                  <p:embed/>
                </p:oleObj>
              </mc:Choice>
              <mc:Fallback>
                <p:oleObj name="CS ChemDraw Drawing" r:id="rId4" imgW="3413520" imgH="2928600" progId="ChemDraw.Document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447800"/>
                        <a:ext cx="2239963" cy="19224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5867400" y="3048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>
            <a:off x="3810000" y="3048000"/>
            <a:ext cx="10668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216C-6323-4F7E-8BF9-E17FE6E0076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8902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720" y="152400"/>
            <a:ext cx="8229600" cy="1143000"/>
          </a:xfrm>
        </p:spPr>
        <p:txBody>
          <a:bodyPr/>
          <a:lstStyle/>
          <a:p>
            <a:pPr algn="ctr"/>
            <a:r>
              <a:rPr lang="en-US">
                <a:solidFill>
                  <a:srgbClr val="002060"/>
                </a:solidFill>
                <a:latin typeface="Arial Black" pitchFamily="34" charset="0"/>
              </a:rPr>
              <a:t>Structures 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b="1" i="1" dirty="0" smtClean="0">
                <a:latin typeface="Arial Black" pitchFamily="34" charset="0"/>
              </a:rPr>
              <a:t>Mononuclear compounds</a:t>
            </a: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r>
              <a:rPr lang="en-US" b="1" i="1" dirty="0" err="1" smtClean="0">
                <a:latin typeface="Arial Black" pitchFamily="34" charset="0"/>
              </a:rPr>
              <a:t>Dinuclear</a:t>
            </a:r>
            <a:r>
              <a:rPr lang="en-US" b="1" i="1" dirty="0" smtClean="0">
                <a:latin typeface="Arial Black" pitchFamily="34" charset="0"/>
              </a:rPr>
              <a:t> compounds</a:t>
            </a: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 Black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053262"/>
              </p:ext>
            </p:extLst>
          </p:nvPr>
        </p:nvGraphicFramePr>
        <p:xfrm>
          <a:off x="2251468" y="1905000"/>
          <a:ext cx="4512150" cy="105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2" name="CS ChemDraw Drawing" r:id="rId4" imgW="3609720" imgH="847800" progId="ChemDraw.Document.6.0">
                  <p:embed/>
                </p:oleObj>
              </mc:Choice>
              <mc:Fallback>
                <p:oleObj name="CS ChemDraw Drawing" r:id="rId4" imgW="3609720" imgH="8478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468" y="1905000"/>
                        <a:ext cx="4512150" cy="105975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2">
                              <a:lumMod val="40000"/>
                              <a:lumOff val="60000"/>
                            </a:schemeClr>
                          </a:gs>
                          <a:gs pos="50000">
                            <a:schemeClr val="accent2">
                              <a:lumMod val="20000"/>
                              <a:lumOff val="8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1023" y="2971800"/>
            <a:ext cx="6152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 pitchFamily="34" charset="0"/>
              </a:rPr>
              <a:t> M(CO)</a:t>
            </a:r>
            <a:r>
              <a:rPr lang="en-US" baseline="-25000" dirty="0">
                <a:latin typeface="Arial Black" pitchFamily="34" charset="0"/>
              </a:rPr>
              <a:t>6 </a:t>
            </a:r>
            <a:r>
              <a:rPr lang="en-US" dirty="0">
                <a:latin typeface="Arial Black" pitchFamily="34" charset="0"/>
              </a:rPr>
              <a:t>(O</a:t>
            </a:r>
            <a:r>
              <a:rPr lang="en-US" baseline="-25000" dirty="0">
                <a:latin typeface="Arial Black" pitchFamily="34" charset="0"/>
              </a:rPr>
              <a:t>h</a:t>
            </a:r>
            <a:r>
              <a:rPr lang="en-US" dirty="0">
                <a:latin typeface="Arial Black" pitchFamily="34" charset="0"/>
              </a:rPr>
              <a:t>)         M(CO)</a:t>
            </a:r>
            <a:r>
              <a:rPr lang="en-US" baseline="-25000" dirty="0">
                <a:latin typeface="Arial Black" pitchFamily="34" charset="0"/>
              </a:rPr>
              <a:t>5 </a:t>
            </a:r>
            <a:r>
              <a:rPr lang="en-US" dirty="0">
                <a:latin typeface="Arial Black" pitchFamily="34" charset="0"/>
              </a:rPr>
              <a:t>(D</a:t>
            </a:r>
            <a:r>
              <a:rPr lang="en-US" baseline="-25000" dirty="0">
                <a:latin typeface="Arial Black" pitchFamily="34" charset="0"/>
              </a:rPr>
              <a:t>3h</a:t>
            </a:r>
            <a:r>
              <a:rPr lang="en-US" dirty="0">
                <a:latin typeface="Arial Black" pitchFamily="34" charset="0"/>
              </a:rPr>
              <a:t>)</a:t>
            </a:r>
            <a:r>
              <a:rPr lang="en-US" baseline="-25000" dirty="0">
                <a:latin typeface="Arial Black" pitchFamily="34" charset="0"/>
              </a:rPr>
              <a:t>    </a:t>
            </a:r>
            <a:r>
              <a:rPr lang="en-US" dirty="0" smtClean="0">
                <a:latin typeface="Arial Black" pitchFamily="34" charset="0"/>
              </a:rPr>
              <a:t>     </a:t>
            </a:r>
            <a:r>
              <a:rPr lang="en-US" dirty="0">
                <a:latin typeface="Arial Black" pitchFamily="34" charset="0"/>
              </a:rPr>
              <a:t>M(CO)</a:t>
            </a:r>
            <a:r>
              <a:rPr lang="en-US" baseline="-25000" dirty="0">
                <a:latin typeface="Arial Black" pitchFamily="34" charset="0"/>
              </a:rPr>
              <a:t>4 </a:t>
            </a:r>
            <a:r>
              <a:rPr lang="en-US" dirty="0">
                <a:latin typeface="Arial Black" pitchFamily="34" charset="0"/>
              </a:rPr>
              <a:t>(T</a:t>
            </a:r>
            <a:r>
              <a:rPr lang="en-US" baseline="-25000" dirty="0">
                <a:latin typeface="Arial Black" pitchFamily="34" charset="0"/>
              </a:rPr>
              <a:t>d</a:t>
            </a:r>
            <a:r>
              <a:rPr lang="en-US" dirty="0" smtClean="0">
                <a:latin typeface="Arial Black" pitchFamily="34" charset="0"/>
              </a:rPr>
              <a:t>)</a:t>
            </a:r>
          </a:p>
          <a:p>
            <a:r>
              <a:rPr lang="en-US" dirty="0" smtClean="0">
                <a:latin typeface="Arial Black" pitchFamily="34" charset="0"/>
              </a:rPr>
              <a:t> i.e.,  Cr(CO)</a:t>
            </a:r>
            <a:r>
              <a:rPr lang="en-US" baseline="-25000" dirty="0" smtClean="0">
                <a:latin typeface="Arial Black" pitchFamily="34" charset="0"/>
              </a:rPr>
              <a:t>6</a:t>
            </a:r>
            <a:r>
              <a:rPr lang="en-US" dirty="0" smtClean="0">
                <a:latin typeface="Arial Black" pitchFamily="34" charset="0"/>
              </a:rPr>
              <a:t>        i.e., </a:t>
            </a:r>
            <a:r>
              <a:rPr lang="en-US" dirty="0" smtClean="0">
                <a:solidFill>
                  <a:srgbClr val="FF9900"/>
                </a:solidFill>
                <a:latin typeface="Arial Black" pitchFamily="34" charset="0"/>
              </a:rPr>
              <a:t>Fe(CO)</a:t>
            </a:r>
            <a:r>
              <a:rPr lang="en-US" baseline="-25000" dirty="0" smtClean="0">
                <a:solidFill>
                  <a:srgbClr val="FF9900"/>
                </a:solidFill>
                <a:latin typeface="Arial Black" pitchFamily="34" charset="0"/>
              </a:rPr>
              <a:t>5</a:t>
            </a:r>
            <a:r>
              <a:rPr lang="en-US" dirty="0" smtClean="0">
                <a:solidFill>
                  <a:srgbClr val="FF9900"/>
                </a:solidFill>
                <a:latin typeface="Arial Black" pitchFamily="34" charset="0"/>
              </a:rPr>
              <a:t>   </a:t>
            </a:r>
            <a:r>
              <a:rPr lang="en-US" dirty="0" smtClean="0">
                <a:latin typeface="Arial Black" pitchFamily="34" charset="0"/>
              </a:rPr>
              <a:t>       i.e., Ni(CO)</a:t>
            </a:r>
            <a:r>
              <a:rPr lang="en-US" baseline="-25000" dirty="0" smtClean="0">
                <a:latin typeface="Arial Black" pitchFamily="34" charset="0"/>
              </a:rPr>
              <a:t>4</a:t>
            </a:r>
            <a:endParaRPr lang="en-US" baseline="-25000" dirty="0">
              <a:latin typeface="Arial Black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 Black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176612"/>
              </p:ext>
            </p:extLst>
          </p:nvPr>
        </p:nvGraphicFramePr>
        <p:xfrm>
          <a:off x="774974" y="4495800"/>
          <a:ext cx="3879000" cy="98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3" name="CS ChemDraw Drawing" r:id="rId6" imgW="3879000" imgH="981720" progId="ChemDraw.Document.6.0">
                  <p:embed/>
                </p:oleObj>
              </mc:Choice>
              <mc:Fallback>
                <p:oleObj name="CS ChemDraw Drawing" r:id="rId6" imgW="3879000" imgH="9817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974" y="4495800"/>
                        <a:ext cx="3879000" cy="98172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2">
                              <a:lumMod val="40000"/>
                              <a:lumOff val="60000"/>
                            </a:schemeClr>
                          </a:gs>
                          <a:gs pos="50000">
                            <a:schemeClr val="accent2">
                              <a:lumMod val="20000"/>
                              <a:lumOff val="8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 Black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031968"/>
              </p:ext>
            </p:extLst>
          </p:nvPr>
        </p:nvGraphicFramePr>
        <p:xfrm>
          <a:off x="4724400" y="4545120"/>
          <a:ext cx="3920760" cy="865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4" name="CS ChemDraw Drawing" r:id="rId8" imgW="3920760" imgH="865080" progId="ChemDraw.Document.6.0">
                  <p:embed/>
                </p:oleObj>
              </mc:Choice>
              <mc:Fallback>
                <p:oleObj name="CS ChemDraw Drawing" r:id="rId8" imgW="3920760" imgH="8650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545120"/>
                        <a:ext cx="3920760" cy="86508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2">
                              <a:lumMod val="40000"/>
                              <a:lumOff val="60000"/>
                            </a:schemeClr>
                          </a:gs>
                          <a:gs pos="50000">
                            <a:schemeClr val="accent2">
                              <a:lumMod val="20000"/>
                              <a:lumOff val="8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81000" y="5495835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itchFamily="34" charset="0"/>
              </a:rPr>
              <a:t>M</a:t>
            </a:r>
            <a:r>
              <a:rPr lang="en-US" baseline="-25000" dirty="0">
                <a:latin typeface="Arial Black" pitchFamily="34" charset="0"/>
              </a:rPr>
              <a:t>2</a:t>
            </a:r>
            <a:r>
              <a:rPr lang="en-US" dirty="0">
                <a:latin typeface="Arial Black" pitchFamily="34" charset="0"/>
              </a:rPr>
              <a:t>(CO)</a:t>
            </a:r>
            <a:r>
              <a:rPr lang="en-US" baseline="-25000" dirty="0">
                <a:latin typeface="Arial Black" pitchFamily="34" charset="0"/>
              </a:rPr>
              <a:t>10 </a:t>
            </a:r>
            <a:r>
              <a:rPr lang="en-US" dirty="0">
                <a:latin typeface="Arial Black" pitchFamily="34" charset="0"/>
              </a:rPr>
              <a:t>(D</a:t>
            </a:r>
            <a:r>
              <a:rPr lang="en-US" baseline="-25000" dirty="0">
                <a:latin typeface="Arial Black" pitchFamily="34" charset="0"/>
              </a:rPr>
              <a:t>4d</a:t>
            </a:r>
            <a:r>
              <a:rPr lang="en-US" dirty="0">
                <a:latin typeface="Arial Black" pitchFamily="34" charset="0"/>
              </a:rPr>
              <a:t>)</a:t>
            </a:r>
            <a:r>
              <a:rPr lang="en-US" baseline="-25000" dirty="0">
                <a:latin typeface="Arial Black" pitchFamily="34" charset="0"/>
              </a:rPr>
              <a:t>     	</a:t>
            </a:r>
            <a:r>
              <a:rPr lang="en-US" baseline="-25000" dirty="0" smtClean="0">
                <a:solidFill>
                  <a:srgbClr val="FFC000"/>
                </a:solidFill>
                <a:latin typeface="Arial Black" pitchFamily="34" charset="0"/>
              </a:rPr>
              <a:t>    </a:t>
            </a:r>
            <a:r>
              <a:rPr lang="en-US" dirty="0">
                <a:solidFill>
                  <a:srgbClr val="FF9900"/>
                </a:solidFill>
                <a:latin typeface="Arial Black" pitchFamily="34" charset="0"/>
              </a:rPr>
              <a:t>Fe</a:t>
            </a:r>
            <a:r>
              <a:rPr lang="en-US" baseline="-25000" dirty="0">
                <a:solidFill>
                  <a:srgbClr val="FF9900"/>
                </a:solidFill>
                <a:latin typeface="Arial Black" pitchFamily="34" charset="0"/>
              </a:rPr>
              <a:t>2</a:t>
            </a:r>
            <a:r>
              <a:rPr lang="en-US" dirty="0">
                <a:solidFill>
                  <a:srgbClr val="FF9900"/>
                </a:solidFill>
                <a:latin typeface="Arial Black" pitchFamily="34" charset="0"/>
              </a:rPr>
              <a:t>(CO)</a:t>
            </a:r>
            <a:r>
              <a:rPr lang="en-US" baseline="-25000" dirty="0">
                <a:solidFill>
                  <a:srgbClr val="FF9900"/>
                </a:solidFill>
                <a:latin typeface="Arial Black" pitchFamily="34" charset="0"/>
              </a:rPr>
              <a:t>9 </a:t>
            </a:r>
            <a:r>
              <a:rPr lang="en-US" dirty="0">
                <a:solidFill>
                  <a:srgbClr val="FF9900"/>
                </a:solidFill>
                <a:latin typeface="Arial Black" pitchFamily="34" charset="0"/>
              </a:rPr>
              <a:t>(D</a:t>
            </a:r>
            <a:r>
              <a:rPr lang="en-US" baseline="-25000" dirty="0">
                <a:solidFill>
                  <a:srgbClr val="FF9900"/>
                </a:solidFill>
                <a:latin typeface="Arial Black" pitchFamily="34" charset="0"/>
              </a:rPr>
              <a:t>3h</a:t>
            </a:r>
            <a:r>
              <a:rPr lang="en-US" dirty="0" smtClean="0">
                <a:solidFill>
                  <a:srgbClr val="FF990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1000" y="5772834"/>
            <a:ext cx="5084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(CO)</a:t>
            </a:r>
            <a:r>
              <a:rPr lang="en-US" baseline="-25000" dirty="0">
                <a:solidFill>
                  <a:srgbClr val="FF0000"/>
                </a:solidFill>
                <a:latin typeface="Arial Black" pitchFamily="34" charset="0"/>
              </a:rPr>
              <a:t>8 	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   </a:t>
            </a:r>
            <a:r>
              <a:rPr lang="en-US" baseline="-25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          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Co</a:t>
            </a:r>
            <a:r>
              <a:rPr lang="en-US" baseline="-25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2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(CO)</a:t>
            </a:r>
            <a:r>
              <a:rPr lang="en-US" baseline="-25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8</a:t>
            </a:r>
            <a:br>
              <a:rPr lang="en-US" baseline="-25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en-US" baseline="-25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(solid state, C</a:t>
            </a:r>
            <a:r>
              <a:rPr lang="en-US" baseline="-25000" dirty="0" smtClean="0">
                <a:solidFill>
                  <a:srgbClr val="FF0000"/>
                </a:solidFill>
                <a:latin typeface="Arial Black" pitchFamily="34" charset="0"/>
              </a:rPr>
              <a:t>2v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)            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(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solution, D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3d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)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 Black" pitchFamily="34" charset="0"/>
              </a:rPr>
              <a:t>Infrared Spectroscopy</a:t>
            </a:r>
            <a:endParaRPr lang="en-US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latin typeface="Arial Black" pitchFamily="34" charset="0"/>
              </a:rPr>
              <a:t>Free CO: 2143 cm</a:t>
            </a:r>
            <a:r>
              <a:rPr lang="en-US" baseline="30000" dirty="0" smtClean="0">
                <a:latin typeface="Arial Black" pitchFamily="34" charset="0"/>
              </a:rPr>
              <a:t>-1</a:t>
            </a:r>
          </a:p>
          <a:p>
            <a:r>
              <a:rPr lang="en-US" dirty="0" smtClean="0">
                <a:latin typeface="Arial Black" pitchFamily="34" charset="0"/>
              </a:rPr>
              <a:t>Terminal CO groups: 1850-2120 cm</a:t>
            </a:r>
            <a:r>
              <a:rPr lang="en-US" baseline="30000" dirty="0">
                <a:latin typeface="Arial Black" pitchFamily="34" charset="0"/>
              </a:rPr>
              <a:t>-1</a:t>
            </a:r>
            <a:endParaRPr lang="en-US" dirty="0" smtClean="0">
              <a:latin typeface="Arial Black" pitchFamily="34" charset="0"/>
            </a:endParaRPr>
          </a:p>
          <a:p>
            <a:r>
              <a:rPr lang="en-US" i="1" dirty="0" smtClean="0">
                <a:latin typeface="Symbol" pitchFamily="18" charset="2"/>
              </a:rPr>
              <a:t>m</a:t>
            </a:r>
            <a:r>
              <a:rPr lang="en-US" i="1" baseline="-25000" dirty="0" smtClean="0">
                <a:latin typeface="Arial Black" pitchFamily="34" charset="0"/>
              </a:rPr>
              <a:t>2</a:t>
            </a:r>
            <a:r>
              <a:rPr lang="en-US" dirty="0" smtClean="0">
                <a:latin typeface="Arial Black" pitchFamily="34" charset="0"/>
              </a:rPr>
              <a:t>-brigding </a:t>
            </a:r>
            <a:r>
              <a:rPr lang="en-US" dirty="0">
                <a:latin typeface="Arial Black" pitchFamily="34" charset="0"/>
              </a:rPr>
              <a:t>CO </a:t>
            </a:r>
            <a:r>
              <a:rPr lang="en-US" dirty="0" smtClean="0">
                <a:latin typeface="Arial Black" pitchFamily="34" charset="0"/>
              </a:rPr>
              <a:t>groups: 1750-1850 cm</a:t>
            </a:r>
            <a:r>
              <a:rPr lang="en-US" baseline="30000" dirty="0">
                <a:latin typeface="Arial Black" pitchFamily="34" charset="0"/>
              </a:rPr>
              <a:t>-1</a:t>
            </a:r>
            <a:endParaRPr lang="en-US" dirty="0" smtClean="0">
              <a:latin typeface="Arial Black" pitchFamily="34" charset="0"/>
            </a:endParaRPr>
          </a:p>
          <a:p>
            <a:r>
              <a:rPr lang="en-US" i="1" dirty="0" smtClean="0">
                <a:latin typeface="Symbol" pitchFamily="18" charset="2"/>
              </a:rPr>
              <a:t>m</a:t>
            </a:r>
            <a:r>
              <a:rPr lang="en-US" i="1" baseline="-25000" dirty="0" smtClean="0">
                <a:latin typeface="Arial Black" pitchFamily="34" charset="0"/>
              </a:rPr>
              <a:t>3</a:t>
            </a:r>
            <a:r>
              <a:rPr lang="en-US" dirty="0" smtClean="0">
                <a:latin typeface="Arial Black" pitchFamily="34" charset="0"/>
              </a:rPr>
              <a:t>-bridging </a:t>
            </a:r>
            <a:r>
              <a:rPr lang="en-US" dirty="0">
                <a:latin typeface="Arial Black" pitchFamily="34" charset="0"/>
              </a:rPr>
              <a:t>CO </a:t>
            </a:r>
            <a:r>
              <a:rPr lang="en-US" dirty="0" smtClean="0">
                <a:latin typeface="Arial Black" pitchFamily="34" charset="0"/>
              </a:rPr>
              <a:t>groups: 1620-1730 cm</a:t>
            </a:r>
            <a:r>
              <a:rPr lang="en-US" baseline="30000" dirty="0">
                <a:latin typeface="Arial Black" pitchFamily="34" charset="0"/>
              </a:rPr>
              <a:t>-1</a:t>
            </a:r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 smtClean="0">
              <a:solidFill>
                <a:srgbClr val="00B050"/>
              </a:solidFill>
              <a:latin typeface="Arial Black" pitchFamily="34" charset="0"/>
            </a:endParaRPr>
          </a:p>
          <a:p>
            <a:endParaRPr lang="en-US" dirty="0" smtClean="0">
              <a:solidFill>
                <a:srgbClr val="00B050"/>
              </a:solidFill>
              <a:latin typeface="Arial Black" pitchFamily="34" charset="0"/>
            </a:endParaRPr>
          </a:p>
          <a:p>
            <a:endParaRPr lang="en-US" dirty="0" smtClean="0">
              <a:solidFill>
                <a:srgbClr val="003300"/>
              </a:solidFill>
              <a:latin typeface="Arial Black" pitchFamily="34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Arial Black" pitchFamily="34" charset="0"/>
              </a:rPr>
              <a:t>Non-classical metal carbonyl compounds can have </a:t>
            </a:r>
            <a:r>
              <a:rPr lang="en-US" dirty="0" smtClean="0">
                <a:solidFill>
                  <a:srgbClr val="003300"/>
                </a:solidFill>
                <a:latin typeface="Symbol" pitchFamily="18" charset="2"/>
              </a:rPr>
              <a:t>n</a:t>
            </a:r>
            <a:r>
              <a:rPr lang="en-US" dirty="0" smtClean="0">
                <a:solidFill>
                  <a:srgbClr val="003300"/>
                </a:solidFill>
                <a:latin typeface="Arial Black" pitchFamily="34" charset="0"/>
              </a:rPr>
              <a:t>(CO) greater than the one observed in free CO</a:t>
            </a:r>
            <a:endParaRPr lang="en-US" dirty="0">
              <a:solidFill>
                <a:srgbClr val="003300"/>
              </a:solidFill>
              <a:latin typeface="Arial Black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899588"/>
              </p:ext>
            </p:extLst>
          </p:nvPr>
        </p:nvGraphicFramePr>
        <p:xfrm>
          <a:off x="1371600" y="2819400"/>
          <a:ext cx="609600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2971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Compound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(CO) (cm</a:t>
                      </a:r>
                      <a:r>
                        <a:rPr lang="en-US" sz="1400" baseline="300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Ni(CO)</a:t>
                      </a:r>
                      <a:r>
                        <a:rPr lang="en-US" sz="1400" baseline="-250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4</a:t>
                      </a:r>
                      <a:endParaRPr lang="en-US" sz="1400" baseline="-250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2057</a:t>
                      </a:r>
                      <a:endParaRPr lang="en-US" sz="1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Fe(CO)</a:t>
                      </a:r>
                      <a:r>
                        <a:rPr lang="en-US" sz="1400" baseline="-250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5</a:t>
                      </a:r>
                      <a:endParaRPr lang="en-US" sz="1400" baseline="-250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2013, 2034</a:t>
                      </a:r>
                      <a:endParaRPr lang="en-US" sz="1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Cr(CO)</a:t>
                      </a:r>
                      <a:r>
                        <a:rPr lang="en-US" sz="1400" baseline="-250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6</a:t>
                      </a:r>
                      <a:endParaRPr lang="en-US" sz="1400" baseline="-250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2000 </a:t>
                      </a:r>
                      <a:endParaRPr lang="en-US" sz="1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Re</a:t>
                      </a:r>
                      <a:r>
                        <a:rPr lang="en-US" sz="1400" baseline="-250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(CO)</a:t>
                      </a:r>
                      <a:r>
                        <a:rPr lang="en-US" sz="1400" baseline="-250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10</a:t>
                      </a:r>
                      <a:endParaRPr lang="en-US" sz="1400" baseline="-250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1976, 2014, 2070</a:t>
                      </a:r>
                      <a:endParaRPr lang="en-US" sz="1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Fe</a:t>
                      </a:r>
                      <a:r>
                        <a:rPr lang="en-US" sz="1400" baseline="-250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(CO)</a:t>
                      </a:r>
                      <a:r>
                        <a:rPr lang="en-US" sz="1400" baseline="-250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9</a:t>
                      </a:r>
                      <a:endParaRPr lang="en-US" sz="1400" baseline="-250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1829, 2019,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 2082</a:t>
                      </a:r>
                      <a:endParaRPr lang="en-US" sz="1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Rh</a:t>
                      </a:r>
                      <a:r>
                        <a:rPr lang="en-US" sz="1400" baseline="-250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6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(CO)</a:t>
                      </a:r>
                      <a:r>
                        <a:rPr lang="en-US" sz="1400" baseline="-250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16</a:t>
                      </a:r>
                      <a:endParaRPr lang="en-US" sz="1400" baseline="-250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1800, 2026, 2073</a:t>
                      </a:r>
                      <a:endParaRPr lang="en-US" sz="1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kumimoji="0" lang="en-US" sz="1400" kern="1200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Ag(CO)</a:t>
                      </a:r>
                      <a:r>
                        <a:rPr kumimoji="0" lang="en-US" sz="1400" kern="1200" baseline="30000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+</a:t>
                      </a:r>
                      <a:endParaRPr lang="en-US" sz="1400" baseline="-250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2185</a:t>
                      </a:r>
                      <a:endParaRPr lang="en-US" sz="140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6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0"/>
            <a:ext cx="3756660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altLang="en-US" sz="2000" dirty="0" smtClean="0">
                <a:latin typeface="Arial Black" pitchFamily="34" charset="0"/>
              </a:rPr>
              <a:t>Characteristics of CO complexes</a:t>
            </a:r>
          </a:p>
          <a:p>
            <a:pPr marL="114300" lvl="2" indent="0"/>
            <a:r>
              <a:rPr lang="en-US" altLang="en-US" sz="1800" dirty="0" smtClean="0">
                <a:latin typeface="Arial Black" pitchFamily="34" charset="0"/>
              </a:rPr>
              <a:t>Infrared Spectroscopy</a:t>
            </a:r>
          </a:p>
          <a:p>
            <a:pPr marL="114300" lvl="3" indent="0"/>
            <a:r>
              <a:rPr lang="en-US" altLang="en-US" sz="1600" dirty="0" smtClean="0">
                <a:latin typeface="Arial Black" pitchFamily="34" charset="0"/>
              </a:rPr>
              <a:t>Free CO stretch </a:t>
            </a:r>
            <a:r>
              <a:rPr lang="en-US" altLang="en-US" sz="1600" dirty="0" smtClean="0">
                <a:latin typeface="Symbol" pitchFamily="18" charset="2"/>
              </a:rPr>
              <a:t>n</a:t>
            </a:r>
            <a:r>
              <a:rPr lang="en-US" altLang="en-US" sz="1600" dirty="0" smtClean="0">
                <a:latin typeface="Arial Black" pitchFamily="34" charset="0"/>
              </a:rPr>
              <a:t> = 2143 cm</a:t>
            </a:r>
            <a:r>
              <a:rPr lang="en-US" altLang="en-US" sz="1600" baseline="30000" dirty="0" smtClean="0">
                <a:latin typeface="Arial Black" pitchFamily="34" charset="0"/>
              </a:rPr>
              <a:t>-1</a:t>
            </a:r>
            <a:r>
              <a:rPr lang="en-US" altLang="en-US" sz="1600" dirty="0" smtClean="0">
                <a:latin typeface="Arial Black" pitchFamily="34" charset="0"/>
              </a:rPr>
              <a:t> </a:t>
            </a:r>
          </a:p>
          <a:p>
            <a:pPr marL="114300" lvl="3" indent="0"/>
            <a:r>
              <a:rPr lang="en-US" altLang="en-US" sz="1600" dirty="0" smtClean="0">
                <a:latin typeface="Arial Black" pitchFamily="34" charset="0"/>
              </a:rPr>
              <a:t>Cr(CO)</a:t>
            </a:r>
            <a:r>
              <a:rPr lang="en-US" altLang="en-US" sz="1600" baseline="-25000" dirty="0" smtClean="0">
                <a:latin typeface="Arial Black" pitchFamily="34" charset="0"/>
              </a:rPr>
              <a:t>6</a:t>
            </a:r>
            <a:r>
              <a:rPr lang="en-US" altLang="en-US" sz="1600" dirty="0" smtClean="0">
                <a:latin typeface="Arial Black" pitchFamily="34" charset="0"/>
              </a:rPr>
              <a:t> CO stretch </a:t>
            </a:r>
            <a:r>
              <a:rPr lang="en-US" altLang="en-US" sz="1600" dirty="0" smtClean="0">
                <a:latin typeface="Symbol" pitchFamily="18" charset="2"/>
              </a:rPr>
              <a:t>n</a:t>
            </a:r>
            <a:r>
              <a:rPr lang="en-US" altLang="en-US" sz="1600" dirty="0" smtClean="0">
                <a:latin typeface="Arial Black" pitchFamily="34" charset="0"/>
              </a:rPr>
              <a:t> = 2000 cm</a:t>
            </a:r>
            <a:r>
              <a:rPr lang="en-US" altLang="en-US" sz="1600" baseline="30000" dirty="0" smtClean="0">
                <a:latin typeface="Arial Black" pitchFamily="34" charset="0"/>
              </a:rPr>
              <a:t>-1</a:t>
            </a:r>
            <a:r>
              <a:rPr lang="en-US" altLang="en-US" sz="1600" dirty="0" smtClean="0">
                <a:latin typeface="Arial Black" pitchFamily="34" charset="0"/>
              </a:rPr>
              <a:t> </a:t>
            </a:r>
          </a:p>
          <a:p>
            <a:pPr marL="114300" lvl="3" indent="0"/>
            <a:r>
              <a:rPr lang="en-US" altLang="en-US" sz="1600" dirty="0" smtClean="0">
                <a:latin typeface="Arial Black" pitchFamily="34" charset="0"/>
              </a:rPr>
              <a:t>because </a:t>
            </a:r>
            <a:r>
              <a:rPr lang="en-US" altLang="en-US" sz="1600" dirty="0" smtClean="0">
                <a:latin typeface="Symbol" pitchFamily="18" charset="2"/>
              </a:rPr>
              <a:t>p</a:t>
            </a:r>
            <a:r>
              <a:rPr lang="en-US" altLang="en-US" sz="1600" dirty="0" smtClean="0">
                <a:latin typeface="Arial Black" pitchFamily="34" charset="0"/>
              </a:rPr>
              <a:t>-back donation from metal weakens the C</a:t>
            </a: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O bond by adding e- to </a:t>
            </a:r>
            <a:r>
              <a:rPr lang="en-US" altLang="en-US" sz="1600" dirty="0" err="1" smtClean="0">
                <a:latin typeface="Arial Black" pitchFamily="34" charset="0"/>
                <a:sym typeface="Symbol" pitchFamily="18" charset="2"/>
              </a:rPr>
              <a:t>antibonding</a:t>
            </a: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 </a:t>
            </a:r>
            <a:r>
              <a:rPr lang="en-US" altLang="en-US" sz="1600" dirty="0" smtClean="0">
                <a:latin typeface="Symbol" pitchFamily="18" charset="2"/>
                <a:sym typeface="Symbol" pitchFamily="18" charset="2"/>
              </a:rPr>
              <a:t>p</a:t>
            </a: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* orbital</a:t>
            </a:r>
          </a:p>
          <a:p>
            <a:pPr lvl="2"/>
            <a:endParaRPr lang="en-US" altLang="en-US" sz="1800" dirty="0" smtClean="0">
              <a:latin typeface="Arial Black" pitchFamily="34" charset="0"/>
            </a:endParaRPr>
          </a:p>
          <a:p>
            <a:pPr marL="914400" lvl="2" indent="0">
              <a:buNone/>
            </a:pPr>
            <a:endParaRPr lang="en-US" altLang="en-US" sz="1800" dirty="0" smtClean="0">
              <a:latin typeface="Arial Black" pitchFamily="34" charset="0"/>
            </a:endParaRPr>
          </a:p>
        </p:txBody>
      </p:sp>
      <p:pic>
        <p:nvPicPr>
          <p:cNvPr id="5" name="Picture 4" descr="13_02_Ta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7176" r="22495" b="36111"/>
          <a:stretch>
            <a:fillRect/>
          </a:stretch>
        </p:blipFill>
        <p:spPr bwMode="auto">
          <a:xfrm>
            <a:off x="3878579" y="864368"/>
            <a:ext cx="5234941" cy="3466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13_14_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2"/>
          <a:stretch>
            <a:fillRect/>
          </a:stretch>
        </p:blipFill>
        <p:spPr bwMode="auto">
          <a:xfrm>
            <a:off x="129540" y="3451860"/>
            <a:ext cx="3604260" cy="1772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4809" y="5695980"/>
            <a:ext cx="8610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3" indent="0"/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Negative charge on complex further weakens CO bond:  </a:t>
            </a:r>
          </a:p>
          <a:p>
            <a:pPr marL="114300" lvl="3" indent="0">
              <a:buFontTx/>
              <a:buNone/>
            </a:pP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	[V(CO)</a:t>
            </a:r>
            <a:r>
              <a:rPr lang="en-US" altLang="en-US" sz="1600" baseline="-25000" dirty="0" smtClean="0">
                <a:latin typeface="Arial Black" pitchFamily="34" charset="0"/>
                <a:sym typeface="Symbol" pitchFamily="18" charset="2"/>
              </a:rPr>
              <a:t>6</a:t>
            </a: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]</a:t>
            </a:r>
            <a:r>
              <a:rPr lang="en-US" altLang="en-US" sz="1600" baseline="30000" dirty="0" smtClean="0">
                <a:latin typeface="Arial Black" pitchFamily="34" charset="0"/>
                <a:sym typeface="Symbol" pitchFamily="18" charset="2"/>
              </a:rPr>
              <a:t>-</a:t>
            </a: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 </a:t>
            </a:r>
            <a:r>
              <a:rPr lang="en-US" altLang="en-US" sz="1600" dirty="0" smtClean="0">
                <a:latin typeface="Arial Black" pitchFamily="34" charset="0"/>
              </a:rPr>
              <a:t>n = 1858 cm</a:t>
            </a:r>
            <a:r>
              <a:rPr lang="en-US" altLang="en-US" sz="1600" baseline="30000" dirty="0" smtClean="0">
                <a:latin typeface="Arial Black" pitchFamily="34" charset="0"/>
              </a:rPr>
              <a:t>-1</a:t>
            </a:r>
            <a:r>
              <a:rPr lang="en-US" altLang="en-US" sz="1600" dirty="0" smtClean="0">
                <a:latin typeface="Arial Black" pitchFamily="34" charset="0"/>
              </a:rPr>
              <a:t>      </a:t>
            </a: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[</a:t>
            </a:r>
            <a:r>
              <a:rPr lang="en-US" altLang="en-US" sz="1600" dirty="0" err="1" smtClean="0">
                <a:latin typeface="Arial Black" pitchFamily="34" charset="0"/>
                <a:sym typeface="Symbol" pitchFamily="18" charset="2"/>
              </a:rPr>
              <a:t>Mn</a:t>
            </a: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(CO)</a:t>
            </a:r>
            <a:r>
              <a:rPr lang="en-US" altLang="en-US" sz="1600" baseline="-25000" dirty="0" smtClean="0">
                <a:latin typeface="Arial Black" pitchFamily="34" charset="0"/>
                <a:sym typeface="Symbol" pitchFamily="18" charset="2"/>
              </a:rPr>
              <a:t>6</a:t>
            </a: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]</a:t>
            </a:r>
            <a:r>
              <a:rPr lang="en-US" altLang="en-US" sz="1600" baseline="30000" dirty="0" smtClean="0">
                <a:latin typeface="Arial Black" pitchFamily="34" charset="0"/>
                <a:sym typeface="Symbol" pitchFamily="18" charset="2"/>
              </a:rPr>
              <a:t>+</a:t>
            </a: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 </a:t>
            </a:r>
            <a:r>
              <a:rPr lang="en-US" altLang="en-US" sz="1600" dirty="0" smtClean="0">
                <a:latin typeface="Arial Black" pitchFamily="34" charset="0"/>
              </a:rPr>
              <a:t>n = 2095 cm</a:t>
            </a:r>
            <a:r>
              <a:rPr lang="en-US" altLang="en-US" sz="1600" baseline="30000" dirty="0" smtClean="0">
                <a:latin typeface="Arial Black" pitchFamily="34" charset="0"/>
              </a:rPr>
              <a:t>-1</a:t>
            </a:r>
            <a:r>
              <a:rPr lang="en-US" altLang="en-US" sz="1600" dirty="0" smtClean="0">
                <a:latin typeface="Arial Black" pitchFamily="34" charset="0"/>
              </a:rPr>
              <a:t> </a:t>
            </a:r>
          </a:p>
          <a:p>
            <a:pPr marL="114300" lvl="3" indent="0">
              <a:buFontTx/>
              <a:buNone/>
            </a:pPr>
            <a:r>
              <a:rPr lang="en-US" altLang="en-US" sz="1600" dirty="0" smtClean="0">
                <a:latin typeface="Arial Black" pitchFamily="34" charset="0"/>
                <a:sym typeface="Symbol" pitchFamily="18" charset="2"/>
              </a:rPr>
              <a:t>Bridging CO further weakened by extra </a:t>
            </a:r>
            <a:r>
              <a:rPr lang="en-US" altLang="en-US" sz="1600" dirty="0" smtClean="0">
                <a:latin typeface="Symbol" pitchFamily="18" charset="2"/>
              </a:rPr>
              <a:t>p</a:t>
            </a:r>
            <a:r>
              <a:rPr lang="en-US" altLang="en-US" sz="1600" dirty="0" smtClean="0">
                <a:latin typeface="Arial Black" pitchFamily="34" charset="0"/>
              </a:rPr>
              <a:t>-back donation</a:t>
            </a:r>
            <a:endParaRPr lang="en-US" altLang="en-US" sz="1600" dirty="0" smtClean="0">
              <a:latin typeface="Arial Black" pitchFamily="34" charset="0"/>
              <a:sym typeface="Symbol" pitchFamily="18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2863236"/>
              </p:ext>
            </p:extLst>
          </p:nvPr>
        </p:nvGraphicFramePr>
        <p:xfrm>
          <a:off x="1371600" y="0"/>
          <a:ext cx="5421318" cy="6827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1" name="Image" r:id="rId3" imgW="10425397" imgH="13130159" progId="PhotoshopElements.Image.3">
                  <p:embed/>
                </p:oleObj>
              </mc:Choice>
              <mc:Fallback>
                <p:oleObj name="Image" r:id="rId3" imgW="10425397" imgH="13130159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0"/>
                        <a:ext cx="5421318" cy="6827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290709"/>
              </p:ext>
            </p:extLst>
          </p:nvPr>
        </p:nvGraphicFramePr>
        <p:xfrm>
          <a:off x="533400" y="500424"/>
          <a:ext cx="8077200" cy="5857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Image" r:id="rId3" imgW="10171429" imgH="7377778" progId="PhotoshopElements.Image.3">
                  <p:embed/>
                </p:oleObj>
              </mc:Choice>
              <mc:Fallback>
                <p:oleObj name="Image" r:id="rId3" imgW="10171429" imgH="7377778" progId="PhotoshopElements.Image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00424"/>
                        <a:ext cx="8077200" cy="5857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r="13231" b="3043"/>
          <a:stretch/>
        </p:blipFill>
        <p:spPr bwMode="auto">
          <a:xfrm>
            <a:off x="220540" y="270510"/>
            <a:ext cx="870292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721114"/>
            <a:ext cx="78245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Electron Spin Resonance (ESR)</a:t>
            </a:r>
          </a:p>
          <a:p>
            <a:r>
              <a:rPr 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Spectroscopy </a:t>
            </a:r>
            <a:endParaRPr lang="en-US" sz="4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Arial Black" pitchFamily="34" charset="0"/>
              </a:rPr>
              <a:t>CLASSIFICATION OF IR BANDS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458200" cy="15240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sz="1800">
                <a:latin typeface="Arial Black" pitchFamily="34" charset="0"/>
              </a:rPr>
              <a:t>IR bands can be classified as </a:t>
            </a:r>
            <a:r>
              <a:rPr lang="en-US" sz="1800" b="1">
                <a:latin typeface="Arial Black" pitchFamily="34" charset="0"/>
              </a:rPr>
              <a:t>strong</a:t>
            </a:r>
            <a:r>
              <a:rPr lang="en-US" sz="1800">
                <a:latin typeface="Arial Black" pitchFamily="34" charset="0"/>
              </a:rPr>
              <a:t> (s), </a:t>
            </a:r>
            <a:r>
              <a:rPr lang="en-US" sz="1800" b="1">
                <a:latin typeface="Arial Black" pitchFamily="34" charset="0"/>
              </a:rPr>
              <a:t>medium</a:t>
            </a:r>
            <a:r>
              <a:rPr lang="en-US" sz="1800">
                <a:latin typeface="Arial Black" pitchFamily="34" charset="0"/>
              </a:rPr>
              <a:t> (m), or </a:t>
            </a:r>
            <a:r>
              <a:rPr lang="en-US" sz="1800" b="1">
                <a:latin typeface="Arial Black" pitchFamily="34" charset="0"/>
              </a:rPr>
              <a:t>weak</a:t>
            </a:r>
            <a:r>
              <a:rPr lang="en-US" sz="1800">
                <a:latin typeface="Arial Black" pitchFamily="34" charset="0"/>
              </a:rPr>
              <a:t> (w), depending on their relative intensities in the infrared spectrum. A strong band covers most of the </a:t>
            </a:r>
            <a:r>
              <a:rPr lang="en-US" sz="1800" i="1">
                <a:latin typeface="Arial Black" pitchFamily="34" charset="0"/>
              </a:rPr>
              <a:t>y</a:t>
            </a:r>
            <a:r>
              <a:rPr lang="en-US" sz="1800">
                <a:latin typeface="Arial Black" pitchFamily="34" charset="0"/>
              </a:rPr>
              <a:t>-axis. A medium band falls to about half of the </a:t>
            </a:r>
            <a:r>
              <a:rPr lang="en-US" sz="1800" i="1">
                <a:latin typeface="Arial Black" pitchFamily="34" charset="0"/>
              </a:rPr>
              <a:t>y</a:t>
            </a:r>
            <a:r>
              <a:rPr lang="en-US" sz="1800">
                <a:latin typeface="Arial Black" pitchFamily="34" charset="0"/>
              </a:rPr>
              <a:t>-axis, and a weak band falls to about one third or less of the </a:t>
            </a:r>
            <a:r>
              <a:rPr lang="en-US" sz="1800" i="1">
                <a:latin typeface="Arial Black" pitchFamily="34" charset="0"/>
              </a:rPr>
              <a:t>y</a:t>
            </a:r>
            <a:r>
              <a:rPr lang="en-US" sz="1800">
                <a:latin typeface="Arial Black" pitchFamily="34" charset="0"/>
              </a:rPr>
              <a:t>-axis.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87625"/>
            <a:ext cx="5257800" cy="404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/>
          </p:cNvSpPr>
          <p:nvPr/>
        </p:nvSpPr>
        <p:spPr>
          <a:xfrm>
            <a:off x="228600" y="304800"/>
            <a:ext cx="8020050" cy="558800"/>
          </a:xfrm>
          <a:prstGeom prst="rect">
            <a:avLst/>
          </a:prstGeom>
        </p:spPr>
        <p:txBody>
          <a:bodyPr rtlCol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0"/>
              </a:spcBef>
              <a:defRPr/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ESR</a:t>
            </a:r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538161" y="1951672"/>
            <a:ext cx="8067675" cy="34009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355600" indent="-34290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56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"/>
            </a:pPr>
            <a:r>
              <a:rPr lang="en-US" sz="25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Applicable for species with one or more unpaired electrons</a:t>
            </a:r>
          </a:p>
          <a:p>
            <a:pPr lvl="1">
              <a:spcBef>
                <a:spcPts val="575"/>
              </a:spcBef>
              <a:buClr>
                <a:srgbClr val="FF0000"/>
              </a:buClr>
              <a:buFont typeface="Wingdings" pitchFamily="2" charset="2"/>
              <a:buChar char="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cs typeface="Calibri" pitchFamily="34" charset="0"/>
              </a:rPr>
              <a:t>Free radicals</a:t>
            </a:r>
            <a:endParaRPr lang="en-US" sz="24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 lvl="1">
              <a:spcBef>
                <a:spcPts val="575"/>
              </a:spcBef>
              <a:buClr>
                <a:srgbClr val="FF0000"/>
              </a:buClr>
              <a:buFont typeface="Wingdings" pitchFamily="2" charset="2"/>
              <a:buChar char="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cs typeface="Calibri" pitchFamily="34" charset="0"/>
              </a:rPr>
              <a:t>Transition metal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cs typeface="Calibri" pitchFamily="34" charset="0"/>
              </a:rPr>
              <a:t>compounds</a:t>
            </a:r>
          </a:p>
          <a:p>
            <a:pPr lvl="1">
              <a:spcBef>
                <a:spcPts val="575"/>
              </a:spcBef>
              <a:buClr>
                <a:srgbClr val="FF0000"/>
              </a:buClr>
              <a:buFont typeface="Wingdings" pitchFamily="2" charset="2"/>
              <a:buChar char=""/>
            </a:pPr>
            <a:endParaRPr lang="en-US" sz="2400" dirty="0" smtClean="0">
              <a:solidFill>
                <a:srgbClr val="FF0000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"/>
            </a:pPr>
            <a:r>
              <a:rPr lang="en-US" sz="25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Useful </a:t>
            </a:r>
            <a:r>
              <a:rPr lang="en-US" sz="25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for unstable paramagnetic compounds generated </a:t>
            </a:r>
            <a:r>
              <a:rPr lang="en-US" sz="2500" i="1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in situ</a:t>
            </a:r>
            <a:endParaRPr lang="en-US" sz="25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 lvl="1">
              <a:spcBef>
                <a:spcPts val="575"/>
              </a:spcBef>
              <a:buClr>
                <a:srgbClr val="FF0000"/>
              </a:buClr>
              <a:buFont typeface="Wingdings" pitchFamily="2" charset="2"/>
              <a:buChar char="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cs typeface="Calibri" pitchFamily="34" charset="0"/>
              </a:rPr>
              <a:t>Electrochemical oxidation or reduction</a:t>
            </a:r>
            <a:endParaRPr lang="en-US" sz="24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>
            <a:spLocks noChangeArrowheads="1"/>
          </p:cNvSpPr>
          <p:nvPr/>
        </p:nvSpPr>
        <p:spPr bwMode="auto">
          <a:xfrm>
            <a:off x="887730" y="685800"/>
            <a:ext cx="2336719" cy="2133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5" name="object 4"/>
          <p:cNvSpPr>
            <a:spLocks noChangeArrowheads="1"/>
          </p:cNvSpPr>
          <p:nvPr/>
        </p:nvSpPr>
        <p:spPr bwMode="auto">
          <a:xfrm>
            <a:off x="4575810" y="739140"/>
            <a:ext cx="3324307" cy="2057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20687" y="2895600"/>
            <a:ext cx="8302625" cy="372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3240"/>
              </a:lnSpc>
              <a:defRPr/>
            </a:pPr>
            <a:r>
              <a:rPr sz="2000" b="1" spc="-4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esu</a:t>
            </a:r>
            <a:r>
              <a:rPr sz="20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ting</a:t>
            </a:r>
            <a:r>
              <a:rPr sz="2000" b="1" spc="-3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0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ne</a:t>
            </a:r>
            <a:r>
              <a:rPr sz="2000" b="1" spc="-4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gy l</a:t>
            </a:r>
            <a:r>
              <a:rPr sz="2000" b="1" spc="-1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000" b="1" spc="-2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v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0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 of</a:t>
            </a:r>
            <a:r>
              <a:rPr sz="20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</a:t>
            </a:r>
            <a:r>
              <a:rPr sz="20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0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ect</a:t>
            </a:r>
            <a:r>
              <a:rPr sz="2000" b="1" spc="-5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on </a:t>
            </a:r>
            <a:r>
              <a:rPr sz="2000" b="1" spc="-1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000" b="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 a</a:t>
            </a:r>
            <a:r>
              <a:rPr sz="2000" b="1" spc="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0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magn</a:t>
            </a:r>
            <a:r>
              <a:rPr sz="2000" b="1" spc="-20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0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tic</a:t>
            </a:r>
            <a:r>
              <a:rPr lang="en-US" sz="20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0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fi</a:t>
            </a:r>
            <a:r>
              <a:rPr sz="2000" b="1" spc="-15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000" b="1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ld</a:t>
            </a:r>
            <a:endParaRPr sz="2000" b="1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737" y="3429000"/>
            <a:ext cx="784860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88"/>
              </a:lnSpc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Based upon the spin of an electron and its associated magnetic moment</a:t>
            </a:r>
          </a:p>
          <a:p>
            <a:pPr>
              <a:spcBef>
                <a:spcPts val="25"/>
              </a:spcBef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f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or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a molecule with one unpaired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electron</a:t>
            </a:r>
          </a:p>
          <a:p>
            <a:pPr>
              <a:spcBef>
                <a:spcPts val="25"/>
              </a:spcBef>
            </a:pPr>
            <a:endParaRPr lang="en-US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spcBef>
                <a:spcPts val="25"/>
              </a:spcBef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In the presence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of a magnetic field, the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	two electron spin energy levels are</a:t>
            </a:r>
          </a:p>
          <a:p>
            <a:pPr>
              <a:spcBef>
                <a:spcPts val="25"/>
              </a:spcBef>
            </a:pPr>
            <a:endParaRPr lang="en-US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5105400"/>
            <a:ext cx="5638800" cy="1508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E = g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</a:rPr>
              <a:t>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B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0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M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S</a:t>
            </a:r>
          </a:p>
          <a:p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g = proportionality factor</a:t>
            </a:r>
          </a:p>
          <a:p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M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S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 = electron spin quantum number (+½ or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-½)</a:t>
            </a:r>
          </a:p>
          <a:p>
            <a:pPr marL="12700">
              <a:defRPr/>
            </a:pPr>
            <a:r>
              <a:rPr lang="en-US" sz="2000" i="1" spc="-145" dirty="0">
                <a:solidFill>
                  <a:srgbClr val="FF0000"/>
                </a:solidFill>
                <a:latin typeface="Symbol" pitchFamily="18" charset="2"/>
                <a:cs typeface="Symbol"/>
              </a:rPr>
              <a:t></a:t>
            </a:r>
            <a:r>
              <a:rPr lang="en-US" b="1" i="1" spc="15" baseline="-2102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B</a:t>
            </a:r>
            <a:r>
              <a:rPr lang="en-US" b="1" i="1" baseline="-2102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lang="en-US" b="1" i="1" spc="-262" baseline="-2102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lang="en-US" b="1" spc="-1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=</a:t>
            </a:r>
            <a:r>
              <a:rPr lang="en-US" b="1" spc="1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lang="en-US" b="1" spc="-1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Bohr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lang="en-US" b="1" spc="-20" dirty="0" err="1">
                <a:solidFill>
                  <a:srgbClr val="FF0000"/>
                </a:solidFill>
                <a:latin typeface="Comic Sans MS" pitchFamily="66" charset="0"/>
                <a:cs typeface="Calibri"/>
              </a:rPr>
              <a:t>m</a:t>
            </a:r>
            <a:r>
              <a:rPr lang="en-US" b="1" spc="-15" dirty="0" err="1">
                <a:solidFill>
                  <a:srgbClr val="FF0000"/>
                </a:solidFill>
                <a:latin typeface="Comic Sans MS" pitchFamily="66" charset="0"/>
                <a:cs typeface="Calibri"/>
              </a:rPr>
              <a:t>a</a:t>
            </a:r>
            <a:r>
              <a:rPr lang="en-US" b="1" spc="-25" dirty="0" err="1">
                <a:solidFill>
                  <a:srgbClr val="FF0000"/>
                </a:solidFill>
                <a:latin typeface="Comic Sans MS" pitchFamily="66" charset="0"/>
                <a:cs typeface="Calibri"/>
              </a:rPr>
              <a:t>g</a:t>
            </a:r>
            <a:r>
              <a:rPr lang="en-US" b="1" spc="-15" dirty="0" err="1">
                <a:solidFill>
                  <a:srgbClr val="FF0000"/>
                </a:solidFill>
                <a:latin typeface="Comic Sans MS" pitchFamily="66" charset="0"/>
                <a:cs typeface="Calibri"/>
              </a:rPr>
              <a:t>n</a:t>
            </a:r>
            <a:r>
              <a:rPr lang="en-US" b="1" spc="-45" dirty="0" err="1">
                <a:solidFill>
                  <a:srgbClr val="FF0000"/>
                </a:solidFill>
                <a:latin typeface="Comic Sans MS" pitchFamily="66" charset="0"/>
                <a:cs typeface="Calibri"/>
              </a:rPr>
              <a:t>e</a:t>
            </a:r>
            <a:r>
              <a:rPr lang="en-US" b="1" spc="-35" dirty="0" err="1">
                <a:solidFill>
                  <a:srgbClr val="FF0000"/>
                </a:solidFill>
                <a:latin typeface="Comic Sans MS" pitchFamily="66" charset="0"/>
                <a:cs typeface="Calibri"/>
              </a:rPr>
              <a:t>t</a:t>
            </a:r>
            <a:r>
              <a:rPr lang="en-US" b="1" spc="-15" dirty="0" err="1">
                <a:solidFill>
                  <a:srgbClr val="FF0000"/>
                </a:solidFill>
                <a:latin typeface="Comic Sans MS" pitchFamily="66" charset="0"/>
                <a:cs typeface="Calibri"/>
              </a:rPr>
              <a:t>on</a:t>
            </a:r>
            <a:endParaRPr lang="en-US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12700">
              <a:defRPr/>
            </a:pPr>
            <a:r>
              <a:rPr lang="en-US" b="1" i="1" spc="-2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B</a:t>
            </a:r>
            <a:r>
              <a:rPr lang="en-US" b="1" i="1" spc="7" baseline="-2102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0 </a:t>
            </a:r>
            <a:r>
              <a:rPr lang="en-US" b="1" i="1" spc="-307" baseline="-2102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lang="en-US" b="1" spc="-1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=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lang="en-US" b="1" spc="-2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Magn</a:t>
            </a:r>
            <a:r>
              <a:rPr lang="en-US" b="1" spc="-4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e</a:t>
            </a:r>
            <a:r>
              <a:rPr lang="en-US" b="1" spc="-10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tic</a:t>
            </a:r>
            <a:r>
              <a:rPr lang="en-US" b="1" spc="45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lang="en-US" b="1" spc="-15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field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600164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2185371">
              <a:defRPr/>
            </a:pP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The</a:t>
            </a:r>
            <a:r>
              <a:rPr sz="3900" b="1" spc="-13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spc="-72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Z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em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an</a:t>
            </a:r>
            <a:r>
              <a:rPr sz="3900" b="1" spc="-27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spc="-112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f</a:t>
            </a:r>
            <a:r>
              <a:rPr sz="3900" b="1" spc="-67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f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spc="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c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endParaRPr sz="3900" dirty="0">
              <a:solidFill>
                <a:prstClr val="white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796" y="1284475"/>
            <a:ext cx="8166966" cy="225908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tabLst>
                <a:tab pos="4667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4667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4667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4667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4667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03000"/>
              </a:lnSpc>
              <a:buSzPct val="133000"/>
              <a:buFont typeface="Wingdings" pitchFamily="2" charset="2"/>
              <a:buChar char=""/>
            </a:pPr>
            <a:r>
              <a:rPr lang="en-US" sz="22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EPR spectroscopy are due to the interaction of </a:t>
            </a:r>
            <a:r>
              <a:rPr lang="en-US" sz="2200" i="1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unpaired electrons in the sample with a magnetic field produced by the external  magnet field B</a:t>
            </a:r>
            <a:r>
              <a:rPr lang="en-US" sz="2200" i="1" baseline="-21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0</a:t>
            </a:r>
            <a:r>
              <a:rPr lang="en-US" sz="2200" i="1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. This effect is called the Zeeman Effect.</a:t>
            </a:r>
            <a:endParaRPr lang="en-US" sz="22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 algn="ctr">
              <a:spcBef>
                <a:spcPts val="516"/>
              </a:spcBef>
            </a:pPr>
            <a:r>
              <a:rPr lang="en-US" sz="22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the energies for an electron with </a:t>
            </a:r>
            <a:r>
              <a:rPr lang="en-US" sz="2200" dirty="0" err="1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ms</a:t>
            </a:r>
            <a:r>
              <a:rPr lang="en-US" sz="22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 = +½ and </a:t>
            </a:r>
            <a:r>
              <a:rPr lang="en-US" sz="2200" dirty="0" err="1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ms</a:t>
            </a:r>
            <a:r>
              <a:rPr lang="en-US" sz="22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 = -½ are</a:t>
            </a:r>
          </a:p>
          <a:p>
            <a:pPr algn="ctr">
              <a:spcBef>
                <a:spcPts val="606"/>
              </a:spcBef>
            </a:pPr>
            <a:r>
              <a:rPr lang="en-US" sz="2500" dirty="0">
                <a:solidFill>
                  <a:prstClr val="black"/>
                </a:solidFill>
                <a:cs typeface="Calibri" pitchFamily="34" charset="0"/>
              </a:rPr>
              <a:t>E</a:t>
            </a:r>
            <a:r>
              <a:rPr lang="en-US" sz="2400" baseline="-21000" dirty="0">
                <a:solidFill>
                  <a:prstClr val="black"/>
                </a:solidFill>
                <a:cs typeface="Calibri" pitchFamily="34" charset="0"/>
              </a:rPr>
              <a:t>1/2  </a:t>
            </a:r>
            <a:r>
              <a:rPr lang="en-US" sz="2500" dirty="0">
                <a:solidFill>
                  <a:prstClr val="black"/>
                </a:solidFill>
                <a:cs typeface="Calibri" pitchFamily="34" charset="0"/>
              </a:rPr>
              <a:t>= 1/2ge</a:t>
            </a:r>
            <a:r>
              <a:rPr lang="en-US" sz="2500" dirty="0">
                <a:solidFill>
                  <a:prstClr val="black"/>
                </a:solidFill>
                <a:latin typeface="Symbol" pitchFamily="18" charset="2"/>
                <a:ea typeface="Symbol" pitchFamily="18" charset="2"/>
                <a:cs typeface="Symbol" pitchFamily="18" charset="2"/>
              </a:rPr>
              <a:t></a:t>
            </a:r>
            <a:r>
              <a:rPr lang="en-US" sz="2500" dirty="0">
                <a:solidFill>
                  <a:prstClr val="black"/>
                </a:solidFill>
                <a:cs typeface="Calibri" pitchFamily="34" charset="0"/>
              </a:rPr>
              <a:t>B</a:t>
            </a:r>
            <a:r>
              <a:rPr lang="en-US" sz="2400" baseline="-21000" dirty="0">
                <a:solidFill>
                  <a:prstClr val="black"/>
                </a:solidFill>
                <a:cs typeface="Calibri" pitchFamily="34" charset="0"/>
              </a:rPr>
              <a:t>0	</a:t>
            </a:r>
            <a:r>
              <a:rPr lang="en-US" sz="2500" dirty="0">
                <a:solidFill>
                  <a:prstClr val="black"/>
                </a:solidFill>
                <a:cs typeface="Calibri" pitchFamily="34" charset="0"/>
              </a:rPr>
              <a:t>E</a:t>
            </a:r>
            <a:r>
              <a:rPr lang="en-US" sz="2400" baseline="-21000" dirty="0">
                <a:solidFill>
                  <a:prstClr val="black"/>
                </a:solidFill>
                <a:cs typeface="Calibri" pitchFamily="34" charset="0"/>
              </a:rPr>
              <a:t>1/2  </a:t>
            </a:r>
            <a:r>
              <a:rPr lang="en-US" sz="2500" dirty="0">
                <a:solidFill>
                  <a:prstClr val="black"/>
                </a:solidFill>
                <a:cs typeface="Calibri" pitchFamily="34" charset="0"/>
              </a:rPr>
              <a:t>= -1/2ge</a:t>
            </a:r>
            <a:r>
              <a:rPr lang="en-US" sz="2500" dirty="0">
                <a:solidFill>
                  <a:prstClr val="black"/>
                </a:solidFill>
                <a:latin typeface="Symbol" pitchFamily="18" charset="2"/>
                <a:ea typeface="Symbol" pitchFamily="18" charset="2"/>
                <a:cs typeface="Symbol" pitchFamily="18" charset="2"/>
              </a:rPr>
              <a:t></a:t>
            </a:r>
            <a:r>
              <a:rPr lang="en-US" sz="2500" dirty="0">
                <a:solidFill>
                  <a:prstClr val="black"/>
                </a:solidFill>
                <a:cs typeface="Calibri" pitchFamily="34" charset="0"/>
              </a:rPr>
              <a:t>B</a:t>
            </a:r>
            <a:r>
              <a:rPr lang="en-US" sz="2400" baseline="-21000" dirty="0">
                <a:solidFill>
                  <a:prstClr val="black"/>
                </a:solidFill>
                <a:cs typeface="Calibri" pitchFamily="34" charset="0"/>
              </a:rPr>
              <a:t>0</a:t>
            </a:r>
          </a:p>
        </p:txBody>
      </p:sp>
      <p:sp>
        <p:nvSpPr>
          <p:cNvPr id="14341" name="object 5"/>
          <p:cNvSpPr>
            <a:spLocks noChangeArrowheads="1"/>
          </p:cNvSpPr>
          <p:nvPr/>
        </p:nvSpPr>
        <p:spPr bwMode="auto">
          <a:xfrm>
            <a:off x="2514600" y="3810000"/>
            <a:ext cx="2996045" cy="265999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343" name="object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>
            <a:lvl1pPr marL="22794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66723" indent="-25643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25728" indent="-20514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36019" indent="-20514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46311" indent="-20514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56602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666893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077185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487476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089844-FC20-4563-917F-E721E8609B6B}" type="slidenum">
              <a:rPr lang="en-US" smtClean="0">
                <a:solidFill>
                  <a:srgbClr val="898989"/>
                </a:solidFill>
                <a:cs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mtClean="0">
              <a:solidFill>
                <a:srgbClr val="898989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600164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2185371">
              <a:defRPr/>
            </a:pP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The</a:t>
            </a:r>
            <a:r>
              <a:rPr sz="3900" b="1" spc="-13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spc="-72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Z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em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an</a:t>
            </a:r>
            <a:r>
              <a:rPr sz="3900" b="1" spc="-27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spc="-112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f</a:t>
            </a:r>
            <a:r>
              <a:rPr sz="3900" b="1" spc="-67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f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spc="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c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endParaRPr sz="3900" dirty="0">
              <a:solidFill>
                <a:prstClr val="white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15363" name="object 3"/>
          <p:cNvSpPr>
            <a:spLocks noChangeArrowheads="1"/>
          </p:cNvSpPr>
          <p:nvPr/>
        </p:nvSpPr>
        <p:spPr bwMode="auto">
          <a:xfrm>
            <a:off x="3117273" y="1748118"/>
            <a:ext cx="2078182" cy="168088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64" name="object 4"/>
          <p:cNvSpPr>
            <a:spLocks noChangeArrowheads="1"/>
          </p:cNvSpPr>
          <p:nvPr/>
        </p:nvSpPr>
        <p:spPr bwMode="auto">
          <a:xfrm>
            <a:off x="4765387" y="1871382"/>
            <a:ext cx="2294659" cy="67235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5365" name="object 5"/>
          <p:cNvSpPr>
            <a:spLocks noChangeArrowheads="1"/>
          </p:cNvSpPr>
          <p:nvPr/>
        </p:nvSpPr>
        <p:spPr bwMode="auto">
          <a:xfrm>
            <a:off x="4765387" y="3049402"/>
            <a:ext cx="2294659" cy="3824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5366" name="object 6"/>
          <p:cNvSpPr>
            <a:spLocks noChangeArrowheads="1"/>
          </p:cNvSpPr>
          <p:nvPr/>
        </p:nvSpPr>
        <p:spPr bwMode="auto">
          <a:xfrm>
            <a:off x="4699001" y="2538133"/>
            <a:ext cx="1308966" cy="57570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67" name="object 7"/>
          <p:cNvSpPr>
            <a:spLocks/>
          </p:cNvSpPr>
          <p:nvPr/>
        </p:nvSpPr>
        <p:spPr bwMode="auto">
          <a:xfrm>
            <a:off x="6184035" y="2028265"/>
            <a:ext cx="268432" cy="1400735"/>
          </a:xfrm>
          <a:custGeom>
            <a:avLst/>
            <a:gdLst>
              <a:gd name="T0" fmla="*/ 185927 w 294640"/>
              <a:gd name="T1" fmla="*/ 835151 h 1588135"/>
              <a:gd name="T2" fmla="*/ 161543 w 294640"/>
              <a:gd name="T3" fmla="*/ 841247 h 1588135"/>
              <a:gd name="T4" fmla="*/ 149351 w 294640"/>
              <a:gd name="T5" fmla="*/ 845819 h 1588135"/>
              <a:gd name="T6" fmla="*/ 144779 w 294640"/>
              <a:gd name="T7" fmla="*/ 848867 h 1588135"/>
              <a:gd name="T8" fmla="*/ 141731 w 294640"/>
              <a:gd name="T9" fmla="*/ 853439 h 1588135"/>
              <a:gd name="T10" fmla="*/ 140207 w 294640"/>
              <a:gd name="T11" fmla="*/ 1588007 h 1588135"/>
              <a:gd name="T12" fmla="*/ 149351 w 294640"/>
              <a:gd name="T13" fmla="*/ 854963 h 1588135"/>
              <a:gd name="T14" fmla="*/ 153923 w 294640"/>
              <a:gd name="T15" fmla="*/ 853439 h 1588135"/>
              <a:gd name="T16" fmla="*/ 163067 w 294640"/>
              <a:gd name="T17" fmla="*/ 850391 h 1588135"/>
              <a:gd name="T18" fmla="*/ 178307 w 294640"/>
              <a:gd name="T19" fmla="*/ 845819 h 1588135"/>
              <a:gd name="T20" fmla="*/ 208787 w 294640"/>
              <a:gd name="T21" fmla="*/ 841247 h 1588135"/>
              <a:gd name="T22" fmla="*/ 233171 w 294640"/>
              <a:gd name="T23" fmla="*/ 839723 h 1588135"/>
              <a:gd name="T24" fmla="*/ 288035 w 294640"/>
              <a:gd name="T25" fmla="*/ 838199 h 1588135"/>
              <a:gd name="T26" fmla="*/ 245363 w 294640"/>
              <a:gd name="T27" fmla="*/ 836675 h 1588135"/>
              <a:gd name="T28" fmla="*/ 219455 w 294640"/>
              <a:gd name="T29" fmla="*/ 835151 h 1588135"/>
              <a:gd name="T30" fmla="*/ 201929 w 294640"/>
              <a:gd name="T31" fmla="*/ 832865 h 1588135"/>
              <a:gd name="T32" fmla="*/ 149351 w 294640"/>
              <a:gd name="T33" fmla="*/ 854963 h 1588135"/>
              <a:gd name="T34" fmla="*/ 150875 w 294640"/>
              <a:gd name="T35" fmla="*/ 854963 h 1588135"/>
              <a:gd name="T36" fmla="*/ 150875 w 294640"/>
              <a:gd name="T37" fmla="*/ 854963 h 1588135"/>
              <a:gd name="T38" fmla="*/ 152399 w 294640"/>
              <a:gd name="T39" fmla="*/ 854963 h 1588135"/>
              <a:gd name="T40" fmla="*/ 259079 w 294640"/>
              <a:gd name="T41" fmla="*/ 829055 h 1588135"/>
              <a:gd name="T42" fmla="*/ 231647 w 294640"/>
              <a:gd name="T43" fmla="*/ 830579 h 1588135"/>
              <a:gd name="T44" fmla="*/ 207263 w 294640"/>
              <a:gd name="T45" fmla="*/ 832103 h 1588135"/>
              <a:gd name="T46" fmla="*/ 207263 w 294640"/>
              <a:gd name="T47" fmla="*/ 833627 h 1588135"/>
              <a:gd name="T48" fmla="*/ 231647 w 294640"/>
              <a:gd name="T49" fmla="*/ 835151 h 1588135"/>
              <a:gd name="T50" fmla="*/ 259079 w 294640"/>
              <a:gd name="T51" fmla="*/ 836675 h 1588135"/>
              <a:gd name="T52" fmla="*/ 288035 w 294640"/>
              <a:gd name="T53" fmla="*/ 827531 h 1588135"/>
              <a:gd name="T54" fmla="*/ 288035 w 294640"/>
              <a:gd name="T55" fmla="*/ 827531 h 1588135"/>
              <a:gd name="T56" fmla="*/ 289559 w 294640"/>
              <a:gd name="T57" fmla="*/ 838199 h 1588135"/>
              <a:gd name="T58" fmla="*/ 294131 w 294640"/>
              <a:gd name="T59" fmla="*/ 832103 h 1588135"/>
              <a:gd name="T60" fmla="*/ 289559 w 294640"/>
              <a:gd name="T61" fmla="*/ 827531 h 1588135"/>
              <a:gd name="T62" fmla="*/ 140207 w 294640"/>
              <a:gd name="T63" fmla="*/ 27431 h 1588135"/>
              <a:gd name="T64" fmla="*/ 141731 w 294640"/>
              <a:gd name="T65" fmla="*/ 812291 h 1588135"/>
              <a:gd name="T66" fmla="*/ 144779 w 294640"/>
              <a:gd name="T67" fmla="*/ 816863 h 1588135"/>
              <a:gd name="T68" fmla="*/ 160019 w 294640"/>
              <a:gd name="T69" fmla="*/ 824483 h 1588135"/>
              <a:gd name="T70" fmla="*/ 185927 w 294640"/>
              <a:gd name="T71" fmla="*/ 830579 h 1588135"/>
              <a:gd name="T72" fmla="*/ 207263 w 294640"/>
              <a:gd name="T73" fmla="*/ 832103 h 1588135"/>
              <a:gd name="T74" fmla="*/ 231647 w 294640"/>
              <a:gd name="T75" fmla="*/ 830579 h 1588135"/>
              <a:gd name="T76" fmla="*/ 259079 w 294640"/>
              <a:gd name="T77" fmla="*/ 829055 h 1588135"/>
              <a:gd name="T78" fmla="*/ 246887 w 294640"/>
              <a:gd name="T79" fmla="*/ 827531 h 1588135"/>
              <a:gd name="T80" fmla="*/ 220979 w 294640"/>
              <a:gd name="T81" fmla="*/ 824483 h 1588135"/>
              <a:gd name="T82" fmla="*/ 187451 w 294640"/>
              <a:gd name="T83" fmla="*/ 821435 h 1588135"/>
              <a:gd name="T84" fmla="*/ 170687 w 294640"/>
              <a:gd name="T85" fmla="*/ 816863 h 1588135"/>
              <a:gd name="T86" fmla="*/ 153923 w 294640"/>
              <a:gd name="T87" fmla="*/ 812291 h 1588135"/>
              <a:gd name="T88" fmla="*/ 150875 w 294640"/>
              <a:gd name="T89" fmla="*/ 810767 h 1588135"/>
              <a:gd name="T90" fmla="*/ 149351 w 294640"/>
              <a:gd name="T91" fmla="*/ 809243 h 1588135"/>
              <a:gd name="T92" fmla="*/ 150875 w 294640"/>
              <a:gd name="T93" fmla="*/ 809243 h 1588135"/>
              <a:gd name="T94" fmla="*/ 152399 w 294640"/>
              <a:gd name="T95" fmla="*/ 810767 h 1588135"/>
              <a:gd name="T96" fmla="*/ 149351 w 294640"/>
              <a:gd name="T97" fmla="*/ 807719 h 1588135"/>
              <a:gd name="T98" fmla="*/ 150113 w 294640"/>
              <a:gd name="T99" fmla="*/ 809243 h 1588135"/>
              <a:gd name="T100" fmla="*/ 30479 w 294640"/>
              <a:gd name="T101" fmla="*/ 0 h 1588135"/>
              <a:gd name="T102" fmla="*/ 0 w 294640"/>
              <a:gd name="T103" fmla="*/ 9143 h 1588135"/>
              <a:gd name="T104" fmla="*/ 42671 w 294640"/>
              <a:gd name="T105" fmla="*/ 10667 h 1588135"/>
              <a:gd name="T106" fmla="*/ 80771 w 294640"/>
              <a:gd name="T107" fmla="*/ 13715 h 1588135"/>
              <a:gd name="T108" fmla="*/ 140207 w 294640"/>
              <a:gd name="T109" fmla="*/ 28955 h 1588135"/>
              <a:gd name="T110" fmla="*/ 149351 w 294640"/>
              <a:gd name="T111" fmla="*/ 27431 h 1588135"/>
              <a:gd name="T112" fmla="*/ 147827 w 294640"/>
              <a:gd name="T113" fmla="*/ 22859 h 1588135"/>
              <a:gd name="T114" fmla="*/ 144779 w 294640"/>
              <a:gd name="T115" fmla="*/ 19811 h 1588135"/>
              <a:gd name="T116" fmla="*/ 135635 w 294640"/>
              <a:gd name="T117" fmla="*/ 15239 h 1588135"/>
              <a:gd name="T118" fmla="*/ 121919 w 294640"/>
              <a:gd name="T119" fmla="*/ 10667 h 1588135"/>
              <a:gd name="T120" fmla="*/ 82295 w 294640"/>
              <a:gd name="T121" fmla="*/ 4571 h 1588135"/>
              <a:gd name="T122" fmla="*/ 44195 w 294640"/>
              <a:gd name="T123" fmla="*/ 1523 h 1588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4640" h="1588135">
                <a:moveTo>
                  <a:pt x="201929" y="832865"/>
                </a:moveTo>
                <a:lnTo>
                  <a:pt x="185927" y="835151"/>
                </a:lnTo>
                <a:lnTo>
                  <a:pt x="167639" y="838199"/>
                </a:lnTo>
                <a:lnTo>
                  <a:pt x="161543" y="841247"/>
                </a:lnTo>
                <a:lnTo>
                  <a:pt x="153923" y="842771"/>
                </a:lnTo>
                <a:lnTo>
                  <a:pt x="149351" y="845819"/>
                </a:lnTo>
                <a:lnTo>
                  <a:pt x="144779" y="847343"/>
                </a:lnTo>
                <a:lnTo>
                  <a:pt x="144779" y="848867"/>
                </a:lnTo>
                <a:lnTo>
                  <a:pt x="141731" y="850391"/>
                </a:lnTo>
                <a:lnTo>
                  <a:pt x="141731" y="853439"/>
                </a:lnTo>
                <a:lnTo>
                  <a:pt x="140207" y="854963"/>
                </a:lnTo>
                <a:lnTo>
                  <a:pt x="140207" y="1588007"/>
                </a:lnTo>
                <a:lnTo>
                  <a:pt x="149351" y="1588007"/>
                </a:lnTo>
                <a:lnTo>
                  <a:pt x="149351" y="854963"/>
                </a:lnTo>
                <a:lnTo>
                  <a:pt x="152399" y="854963"/>
                </a:lnTo>
                <a:lnTo>
                  <a:pt x="153923" y="853439"/>
                </a:lnTo>
                <a:lnTo>
                  <a:pt x="156971" y="851915"/>
                </a:lnTo>
                <a:lnTo>
                  <a:pt x="163067" y="850391"/>
                </a:lnTo>
                <a:lnTo>
                  <a:pt x="170687" y="847343"/>
                </a:lnTo>
                <a:lnTo>
                  <a:pt x="178307" y="845819"/>
                </a:lnTo>
                <a:lnTo>
                  <a:pt x="187451" y="844295"/>
                </a:lnTo>
                <a:lnTo>
                  <a:pt x="208787" y="841247"/>
                </a:lnTo>
                <a:lnTo>
                  <a:pt x="220979" y="839723"/>
                </a:lnTo>
                <a:lnTo>
                  <a:pt x="233171" y="839723"/>
                </a:lnTo>
                <a:lnTo>
                  <a:pt x="245363" y="838199"/>
                </a:lnTo>
                <a:lnTo>
                  <a:pt x="288035" y="838199"/>
                </a:lnTo>
                <a:lnTo>
                  <a:pt x="259079" y="836675"/>
                </a:lnTo>
                <a:lnTo>
                  <a:pt x="245363" y="836675"/>
                </a:lnTo>
                <a:lnTo>
                  <a:pt x="231647" y="835151"/>
                </a:lnTo>
                <a:lnTo>
                  <a:pt x="219455" y="835151"/>
                </a:lnTo>
                <a:lnTo>
                  <a:pt x="207263" y="833627"/>
                </a:lnTo>
                <a:lnTo>
                  <a:pt x="201929" y="832865"/>
                </a:lnTo>
                <a:close/>
              </a:path>
              <a:path w="294640" h="1588135">
                <a:moveTo>
                  <a:pt x="150875" y="854963"/>
                </a:moveTo>
                <a:lnTo>
                  <a:pt x="149351" y="854963"/>
                </a:lnTo>
                <a:lnTo>
                  <a:pt x="149351" y="858011"/>
                </a:lnTo>
                <a:lnTo>
                  <a:pt x="150875" y="854963"/>
                </a:lnTo>
                <a:close/>
              </a:path>
              <a:path w="294640" h="1588135">
                <a:moveTo>
                  <a:pt x="152399" y="854963"/>
                </a:moveTo>
                <a:lnTo>
                  <a:pt x="150875" y="854963"/>
                </a:lnTo>
                <a:lnTo>
                  <a:pt x="150875" y="856487"/>
                </a:lnTo>
                <a:lnTo>
                  <a:pt x="152399" y="854963"/>
                </a:lnTo>
                <a:close/>
              </a:path>
              <a:path w="294640" h="1588135">
                <a:moveTo>
                  <a:pt x="288035" y="827531"/>
                </a:moveTo>
                <a:lnTo>
                  <a:pt x="259079" y="829055"/>
                </a:lnTo>
                <a:lnTo>
                  <a:pt x="245363" y="829055"/>
                </a:lnTo>
                <a:lnTo>
                  <a:pt x="231647" y="830579"/>
                </a:lnTo>
                <a:lnTo>
                  <a:pt x="219455" y="830579"/>
                </a:lnTo>
                <a:lnTo>
                  <a:pt x="207263" y="832103"/>
                </a:lnTo>
                <a:lnTo>
                  <a:pt x="201929" y="832865"/>
                </a:lnTo>
                <a:lnTo>
                  <a:pt x="207263" y="833627"/>
                </a:lnTo>
                <a:lnTo>
                  <a:pt x="219455" y="835151"/>
                </a:lnTo>
                <a:lnTo>
                  <a:pt x="231647" y="835151"/>
                </a:lnTo>
                <a:lnTo>
                  <a:pt x="245363" y="836675"/>
                </a:lnTo>
                <a:lnTo>
                  <a:pt x="259079" y="836675"/>
                </a:lnTo>
                <a:lnTo>
                  <a:pt x="288035" y="838199"/>
                </a:lnTo>
                <a:lnTo>
                  <a:pt x="288035" y="827531"/>
                </a:lnTo>
                <a:close/>
              </a:path>
              <a:path w="294640" h="1588135">
                <a:moveTo>
                  <a:pt x="289559" y="827531"/>
                </a:moveTo>
                <a:lnTo>
                  <a:pt x="288035" y="827531"/>
                </a:lnTo>
                <a:lnTo>
                  <a:pt x="288035" y="838199"/>
                </a:lnTo>
                <a:lnTo>
                  <a:pt x="289559" y="838199"/>
                </a:lnTo>
                <a:lnTo>
                  <a:pt x="292607" y="836675"/>
                </a:lnTo>
                <a:lnTo>
                  <a:pt x="294131" y="832103"/>
                </a:lnTo>
                <a:lnTo>
                  <a:pt x="292607" y="829055"/>
                </a:lnTo>
                <a:lnTo>
                  <a:pt x="289559" y="827531"/>
                </a:lnTo>
                <a:close/>
              </a:path>
              <a:path w="294640" h="1588135">
                <a:moveTo>
                  <a:pt x="149351" y="27431"/>
                </a:moveTo>
                <a:lnTo>
                  <a:pt x="140207" y="27431"/>
                </a:lnTo>
                <a:lnTo>
                  <a:pt x="140207" y="810767"/>
                </a:lnTo>
                <a:lnTo>
                  <a:pt x="141731" y="812291"/>
                </a:lnTo>
                <a:lnTo>
                  <a:pt x="141731" y="813815"/>
                </a:lnTo>
                <a:lnTo>
                  <a:pt x="144779" y="816863"/>
                </a:lnTo>
                <a:lnTo>
                  <a:pt x="153923" y="822959"/>
                </a:lnTo>
                <a:lnTo>
                  <a:pt x="160019" y="824483"/>
                </a:lnTo>
                <a:lnTo>
                  <a:pt x="167639" y="827531"/>
                </a:lnTo>
                <a:lnTo>
                  <a:pt x="185927" y="830579"/>
                </a:lnTo>
                <a:lnTo>
                  <a:pt x="201929" y="832865"/>
                </a:lnTo>
                <a:lnTo>
                  <a:pt x="207263" y="832103"/>
                </a:lnTo>
                <a:lnTo>
                  <a:pt x="219455" y="830579"/>
                </a:lnTo>
                <a:lnTo>
                  <a:pt x="231647" y="830579"/>
                </a:lnTo>
                <a:lnTo>
                  <a:pt x="245363" y="829055"/>
                </a:lnTo>
                <a:lnTo>
                  <a:pt x="259079" y="829055"/>
                </a:lnTo>
                <a:lnTo>
                  <a:pt x="288035" y="827531"/>
                </a:lnTo>
                <a:lnTo>
                  <a:pt x="246887" y="827531"/>
                </a:lnTo>
                <a:lnTo>
                  <a:pt x="233171" y="826007"/>
                </a:lnTo>
                <a:lnTo>
                  <a:pt x="220979" y="824483"/>
                </a:lnTo>
                <a:lnTo>
                  <a:pt x="208787" y="824483"/>
                </a:lnTo>
                <a:lnTo>
                  <a:pt x="187451" y="821435"/>
                </a:lnTo>
                <a:lnTo>
                  <a:pt x="178307" y="819911"/>
                </a:lnTo>
                <a:lnTo>
                  <a:pt x="170687" y="816863"/>
                </a:lnTo>
                <a:lnTo>
                  <a:pt x="163067" y="815339"/>
                </a:lnTo>
                <a:lnTo>
                  <a:pt x="153923" y="812291"/>
                </a:lnTo>
                <a:lnTo>
                  <a:pt x="152399" y="810767"/>
                </a:lnTo>
                <a:lnTo>
                  <a:pt x="150875" y="810767"/>
                </a:lnTo>
                <a:lnTo>
                  <a:pt x="150113" y="809243"/>
                </a:lnTo>
                <a:lnTo>
                  <a:pt x="149351" y="809243"/>
                </a:lnTo>
                <a:lnTo>
                  <a:pt x="149351" y="27431"/>
                </a:lnTo>
                <a:close/>
              </a:path>
              <a:path w="294640" h="1588135">
                <a:moveTo>
                  <a:pt x="150875" y="809243"/>
                </a:moveTo>
                <a:lnTo>
                  <a:pt x="150875" y="810767"/>
                </a:lnTo>
                <a:lnTo>
                  <a:pt x="152399" y="810767"/>
                </a:lnTo>
                <a:lnTo>
                  <a:pt x="150875" y="809243"/>
                </a:lnTo>
                <a:close/>
              </a:path>
              <a:path w="294640" h="1588135">
                <a:moveTo>
                  <a:pt x="149351" y="807719"/>
                </a:moveTo>
                <a:lnTo>
                  <a:pt x="149351" y="809243"/>
                </a:lnTo>
                <a:lnTo>
                  <a:pt x="150113" y="809243"/>
                </a:lnTo>
                <a:lnTo>
                  <a:pt x="149351" y="807719"/>
                </a:lnTo>
                <a:close/>
              </a:path>
              <a:path w="294640" h="1588135">
                <a:moveTo>
                  <a:pt x="30479" y="0"/>
                </a:moveTo>
                <a:lnTo>
                  <a:pt x="1523" y="0"/>
                </a:lnTo>
                <a:lnTo>
                  <a:pt x="0" y="9143"/>
                </a:lnTo>
                <a:lnTo>
                  <a:pt x="30479" y="9143"/>
                </a:lnTo>
                <a:lnTo>
                  <a:pt x="42671" y="10667"/>
                </a:lnTo>
                <a:lnTo>
                  <a:pt x="56387" y="10667"/>
                </a:lnTo>
                <a:lnTo>
                  <a:pt x="80771" y="13715"/>
                </a:lnTo>
                <a:lnTo>
                  <a:pt x="126491" y="21335"/>
                </a:lnTo>
                <a:lnTo>
                  <a:pt x="140207" y="28955"/>
                </a:lnTo>
                <a:lnTo>
                  <a:pt x="140207" y="27431"/>
                </a:lnTo>
                <a:lnTo>
                  <a:pt x="149351" y="27431"/>
                </a:lnTo>
                <a:lnTo>
                  <a:pt x="147827" y="24383"/>
                </a:lnTo>
                <a:lnTo>
                  <a:pt x="147827" y="22859"/>
                </a:lnTo>
                <a:lnTo>
                  <a:pt x="144779" y="21335"/>
                </a:lnTo>
                <a:lnTo>
                  <a:pt x="144779" y="19811"/>
                </a:lnTo>
                <a:lnTo>
                  <a:pt x="140207" y="16763"/>
                </a:lnTo>
                <a:lnTo>
                  <a:pt x="135635" y="15239"/>
                </a:lnTo>
                <a:lnTo>
                  <a:pt x="128015" y="12191"/>
                </a:lnTo>
                <a:lnTo>
                  <a:pt x="121919" y="10667"/>
                </a:lnTo>
                <a:lnTo>
                  <a:pt x="103631" y="7619"/>
                </a:lnTo>
                <a:lnTo>
                  <a:pt x="82295" y="4571"/>
                </a:lnTo>
                <a:lnTo>
                  <a:pt x="57911" y="1523"/>
                </a:lnTo>
                <a:lnTo>
                  <a:pt x="44195" y="1523"/>
                </a:lnTo>
                <a:lnTo>
                  <a:pt x="304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68" name="object 8"/>
          <p:cNvSpPr>
            <a:spLocks noChangeArrowheads="1"/>
          </p:cNvSpPr>
          <p:nvPr/>
        </p:nvSpPr>
        <p:spPr bwMode="auto">
          <a:xfrm>
            <a:off x="6466898" y="2592762"/>
            <a:ext cx="1857375" cy="327772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69" name="object 9"/>
          <p:cNvSpPr>
            <a:spLocks noChangeArrowheads="1"/>
          </p:cNvSpPr>
          <p:nvPr/>
        </p:nvSpPr>
        <p:spPr bwMode="auto">
          <a:xfrm>
            <a:off x="6318251" y="3028390"/>
            <a:ext cx="2388466" cy="403412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5370" name="object 10"/>
          <p:cNvSpPr>
            <a:spLocks noChangeArrowheads="1"/>
          </p:cNvSpPr>
          <p:nvPr/>
        </p:nvSpPr>
        <p:spPr bwMode="auto">
          <a:xfrm>
            <a:off x="925080" y="1353110"/>
            <a:ext cx="2122920" cy="354806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71" name="object 11"/>
          <p:cNvSpPr>
            <a:spLocks noChangeArrowheads="1"/>
          </p:cNvSpPr>
          <p:nvPr/>
        </p:nvSpPr>
        <p:spPr bwMode="auto">
          <a:xfrm>
            <a:off x="3117273" y="3429000"/>
            <a:ext cx="2078182" cy="1344706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72" name="object 12"/>
          <p:cNvSpPr>
            <a:spLocks noChangeArrowheads="1"/>
          </p:cNvSpPr>
          <p:nvPr/>
        </p:nvSpPr>
        <p:spPr bwMode="auto">
          <a:xfrm>
            <a:off x="4765387" y="3426199"/>
            <a:ext cx="2294659" cy="295556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5373" name="object 13"/>
          <p:cNvSpPr>
            <a:spLocks/>
          </p:cNvSpPr>
          <p:nvPr/>
        </p:nvSpPr>
        <p:spPr bwMode="auto">
          <a:xfrm>
            <a:off x="6184034" y="3429000"/>
            <a:ext cx="137102" cy="68636"/>
          </a:xfrm>
          <a:custGeom>
            <a:avLst/>
            <a:gdLst>
              <a:gd name="T0" fmla="*/ 149351 w 149859"/>
              <a:gd name="T1" fmla="*/ 0 h 78104"/>
              <a:gd name="T2" fmla="*/ 140207 w 149859"/>
              <a:gd name="T3" fmla="*/ 0 h 78104"/>
              <a:gd name="T4" fmla="*/ 140207 w 149859"/>
              <a:gd name="T5" fmla="*/ 50292 h 78104"/>
              <a:gd name="T6" fmla="*/ 138683 w 149859"/>
              <a:gd name="T7" fmla="*/ 50292 h 78104"/>
              <a:gd name="T8" fmla="*/ 135635 w 149859"/>
              <a:gd name="T9" fmla="*/ 51816 h 78104"/>
              <a:gd name="T10" fmla="*/ 131063 w 149859"/>
              <a:gd name="T11" fmla="*/ 53340 h 78104"/>
              <a:gd name="T12" fmla="*/ 126491 w 149859"/>
              <a:gd name="T13" fmla="*/ 56388 h 78104"/>
              <a:gd name="T14" fmla="*/ 111251 w 149859"/>
              <a:gd name="T15" fmla="*/ 59436 h 78104"/>
              <a:gd name="T16" fmla="*/ 102107 w 149859"/>
              <a:gd name="T17" fmla="*/ 60960 h 78104"/>
              <a:gd name="T18" fmla="*/ 80771 w 149859"/>
              <a:gd name="T19" fmla="*/ 64008 h 78104"/>
              <a:gd name="T20" fmla="*/ 68579 w 149859"/>
              <a:gd name="T21" fmla="*/ 65532 h 78104"/>
              <a:gd name="T22" fmla="*/ 56387 w 149859"/>
              <a:gd name="T23" fmla="*/ 65532 h 78104"/>
              <a:gd name="T24" fmla="*/ 42671 w 149859"/>
              <a:gd name="T25" fmla="*/ 67056 h 78104"/>
              <a:gd name="T26" fmla="*/ 28955 w 149859"/>
              <a:gd name="T27" fmla="*/ 67056 h 78104"/>
              <a:gd name="T28" fmla="*/ 0 w 149859"/>
              <a:gd name="T29" fmla="*/ 68580 h 78104"/>
              <a:gd name="T30" fmla="*/ 1523 w 149859"/>
              <a:gd name="T31" fmla="*/ 77724 h 78104"/>
              <a:gd name="T32" fmla="*/ 30479 w 149859"/>
              <a:gd name="T33" fmla="*/ 77724 h 78104"/>
              <a:gd name="T34" fmla="*/ 44195 w 149859"/>
              <a:gd name="T35" fmla="*/ 76200 h 78104"/>
              <a:gd name="T36" fmla="*/ 57911 w 149859"/>
              <a:gd name="T37" fmla="*/ 76200 h 78104"/>
              <a:gd name="T38" fmla="*/ 82295 w 149859"/>
              <a:gd name="T39" fmla="*/ 73152 h 78104"/>
              <a:gd name="T40" fmla="*/ 103631 w 149859"/>
              <a:gd name="T41" fmla="*/ 70104 h 78104"/>
              <a:gd name="T42" fmla="*/ 121919 w 149859"/>
              <a:gd name="T43" fmla="*/ 67056 h 78104"/>
              <a:gd name="T44" fmla="*/ 129539 w 149859"/>
              <a:gd name="T45" fmla="*/ 64008 h 78104"/>
              <a:gd name="T46" fmla="*/ 135635 w 149859"/>
              <a:gd name="T47" fmla="*/ 62484 h 78104"/>
              <a:gd name="T48" fmla="*/ 140207 w 149859"/>
              <a:gd name="T49" fmla="*/ 60960 h 78104"/>
              <a:gd name="T50" fmla="*/ 140207 w 149859"/>
              <a:gd name="T51" fmla="*/ 59436 h 78104"/>
              <a:gd name="T52" fmla="*/ 144779 w 149859"/>
              <a:gd name="T53" fmla="*/ 57912 h 78104"/>
              <a:gd name="T54" fmla="*/ 144779 w 149859"/>
              <a:gd name="T55" fmla="*/ 56388 h 78104"/>
              <a:gd name="T56" fmla="*/ 147827 w 149859"/>
              <a:gd name="T57" fmla="*/ 54864 h 78104"/>
              <a:gd name="T58" fmla="*/ 147827 w 149859"/>
              <a:gd name="T59" fmla="*/ 53340 h 78104"/>
              <a:gd name="T60" fmla="*/ 149351 w 149859"/>
              <a:gd name="T61" fmla="*/ 50292 h 78104"/>
              <a:gd name="T62" fmla="*/ 140207 w 149859"/>
              <a:gd name="T63" fmla="*/ 50292 h 78104"/>
              <a:gd name="T64" fmla="*/ 140207 w 149859"/>
              <a:gd name="T65" fmla="*/ 48768 h 78104"/>
              <a:gd name="T66" fmla="*/ 149351 w 149859"/>
              <a:gd name="T67" fmla="*/ 48768 h 78104"/>
              <a:gd name="T68" fmla="*/ 149351 w 149859"/>
              <a:gd name="T69" fmla="*/ 0 h 78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9859" h="78104">
                <a:moveTo>
                  <a:pt x="149351" y="0"/>
                </a:moveTo>
                <a:lnTo>
                  <a:pt x="140207" y="0"/>
                </a:lnTo>
                <a:lnTo>
                  <a:pt x="140207" y="50292"/>
                </a:lnTo>
                <a:lnTo>
                  <a:pt x="138683" y="50292"/>
                </a:lnTo>
                <a:lnTo>
                  <a:pt x="135635" y="51816"/>
                </a:lnTo>
                <a:lnTo>
                  <a:pt x="131063" y="53340"/>
                </a:lnTo>
                <a:lnTo>
                  <a:pt x="126491" y="56388"/>
                </a:lnTo>
                <a:lnTo>
                  <a:pt x="111251" y="59436"/>
                </a:lnTo>
                <a:lnTo>
                  <a:pt x="102107" y="60960"/>
                </a:lnTo>
                <a:lnTo>
                  <a:pt x="80771" y="64008"/>
                </a:lnTo>
                <a:lnTo>
                  <a:pt x="68579" y="65532"/>
                </a:lnTo>
                <a:lnTo>
                  <a:pt x="56387" y="65532"/>
                </a:lnTo>
                <a:lnTo>
                  <a:pt x="42671" y="67056"/>
                </a:lnTo>
                <a:lnTo>
                  <a:pt x="28955" y="67056"/>
                </a:lnTo>
                <a:lnTo>
                  <a:pt x="0" y="68580"/>
                </a:lnTo>
                <a:lnTo>
                  <a:pt x="1523" y="77724"/>
                </a:lnTo>
                <a:lnTo>
                  <a:pt x="30479" y="77724"/>
                </a:lnTo>
                <a:lnTo>
                  <a:pt x="44195" y="76200"/>
                </a:lnTo>
                <a:lnTo>
                  <a:pt x="57911" y="76200"/>
                </a:lnTo>
                <a:lnTo>
                  <a:pt x="82295" y="73152"/>
                </a:lnTo>
                <a:lnTo>
                  <a:pt x="103631" y="70104"/>
                </a:lnTo>
                <a:lnTo>
                  <a:pt x="121919" y="67056"/>
                </a:lnTo>
                <a:lnTo>
                  <a:pt x="129539" y="64008"/>
                </a:lnTo>
                <a:lnTo>
                  <a:pt x="135635" y="62484"/>
                </a:lnTo>
                <a:lnTo>
                  <a:pt x="140207" y="60960"/>
                </a:lnTo>
                <a:lnTo>
                  <a:pt x="140207" y="59436"/>
                </a:lnTo>
                <a:lnTo>
                  <a:pt x="144779" y="57912"/>
                </a:lnTo>
                <a:lnTo>
                  <a:pt x="144779" y="56388"/>
                </a:lnTo>
                <a:lnTo>
                  <a:pt x="147827" y="54864"/>
                </a:lnTo>
                <a:lnTo>
                  <a:pt x="147827" y="53340"/>
                </a:lnTo>
                <a:lnTo>
                  <a:pt x="149351" y="50292"/>
                </a:lnTo>
                <a:lnTo>
                  <a:pt x="140207" y="50292"/>
                </a:lnTo>
                <a:lnTo>
                  <a:pt x="140207" y="48768"/>
                </a:lnTo>
                <a:lnTo>
                  <a:pt x="149351" y="48768"/>
                </a:lnTo>
                <a:lnTo>
                  <a:pt x="1493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74" name="object 14"/>
          <p:cNvSpPr>
            <a:spLocks noChangeArrowheads="1"/>
          </p:cNvSpPr>
          <p:nvPr/>
        </p:nvSpPr>
        <p:spPr bwMode="auto">
          <a:xfrm>
            <a:off x="6318251" y="3426198"/>
            <a:ext cx="2388466" cy="420221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5375" name="object 15"/>
          <p:cNvSpPr>
            <a:spLocks noChangeArrowheads="1"/>
          </p:cNvSpPr>
          <p:nvPr/>
        </p:nvSpPr>
        <p:spPr bwMode="auto">
          <a:xfrm>
            <a:off x="1385455" y="4840941"/>
            <a:ext cx="1825625" cy="1368519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76" name="object 16"/>
          <p:cNvSpPr>
            <a:spLocks noChangeArrowheads="1"/>
          </p:cNvSpPr>
          <p:nvPr/>
        </p:nvSpPr>
        <p:spPr bwMode="auto">
          <a:xfrm>
            <a:off x="3671455" y="4773706"/>
            <a:ext cx="2242705" cy="1467971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78" name="object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>
            <a:lvl1pPr marL="22794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66723" indent="-25643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25728" indent="-20514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36019" indent="-20514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46311" indent="-20514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56602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666893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077185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487476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9746F8-C00A-4902-9D1F-6F9B1E0520D8}" type="slidenum">
              <a:rPr lang="en-US" smtClean="0">
                <a:solidFill>
                  <a:srgbClr val="898989"/>
                </a:solidFill>
                <a:cs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mtClean="0">
              <a:solidFill>
                <a:srgbClr val="898989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553998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1828076">
              <a:defRPr/>
            </a:pPr>
            <a:r>
              <a:rPr sz="36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Hyp</a:t>
            </a:r>
            <a:r>
              <a:rPr sz="36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6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rfine</a:t>
            </a:r>
            <a:r>
              <a:rPr sz="3600" b="1" spc="-4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6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600" b="1" spc="-3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</a:t>
            </a:r>
            <a:r>
              <a:rPr sz="3600" b="1" spc="-45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6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600" b="1" spc="-7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</a:t>
            </a:r>
            <a:r>
              <a:rPr sz="36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acti</a:t>
            </a:r>
            <a:r>
              <a:rPr sz="36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o</a:t>
            </a:r>
            <a:r>
              <a:rPr sz="36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4605" y="1371600"/>
            <a:ext cx="5616864" cy="290079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397">
              <a:defRPr/>
            </a:pPr>
            <a:r>
              <a:rPr sz="2500" spc="-13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EPR</a:t>
            </a:r>
            <a:r>
              <a:rPr sz="2500" spc="4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sig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al</a:t>
            </a:r>
            <a:r>
              <a:rPr sz="2500" spc="-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is</a:t>
            </a:r>
            <a:r>
              <a:rPr sz="2500" spc="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6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‘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sp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6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’</a:t>
            </a:r>
            <a:r>
              <a:rPr sz="2500" spc="3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3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y</a:t>
            </a:r>
            <a:r>
              <a:rPr sz="2500" spc="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ne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ghbo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</a:t>
            </a:r>
            <a:r>
              <a:rPr sz="2500" spc="2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clei</a:t>
            </a:r>
            <a:endParaRPr sz="25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678120" indent="-257002">
              <a:spcBef>
                <a:spcPts val="301"/>
              </a:spcBef>
              <a:buFont typeface="Wingdings"/>
              <a:buChar char=""/>
              <a:tabLst>
                <a:tab pos="678690" algn="l"/>
              </a:tabLst>
              <a:defRPr/>
            </a:pP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Cal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ed </a:t>
            </a:r>
            <a:r>
              <a:rPr sz="2500" spc="-6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h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y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pe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fi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500" spc="3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4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3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500" spc="-6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</a:t>
            </a:r>
            <a:r>
              <a:rPr sz="2500" spc="-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tio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</a:t>
            </a:r>
            <a:endParaRPr sz="25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>
              <a:spcBef>
                <a:spcPts val="4"/>
              </a:spcBef>
              <a:buFont typeface="Wingdings"/>
              <a:buChar char=""/>
              <a:defRPr/>
            </a:pPr>
            <a:endParaRPr sz="3100" dirty="0">
              <a:solidFill>
                <a:prstClr val="black"/>
              </a:solidFill>
              <a:latin typeface="Comic Sans MS" pitchFamily="66" charset="0"/>
              <a:cs typeface="Times New Roman"/>
            </a:endParaRPr>
          </a:p>
          <a:p>
            <a:pPr marL="11397">
              <a:defRPr/>
            </a:pPr>
            <a:r>
              <a:rPr sz="2500" spc="-13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Can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be</a:t>
            </a:r>
            <a:r>
              <a:rPr sz="2500" spc="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used</a:t>
            </a:r>
            <a:r>
              <a:rPr sz="2500" spc="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3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</a:t>
            </a:r>
            <a:r>
              <a:rPr sz="2500" spc="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p</a:t>
            </a:r>
            <a:r>
              <a:rPr sz="2500" spc="-6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v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de</a:t>
            </a:r>
            <a:r>
              <a:rPr sz="2500" spc="2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36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6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orm</a:t>
            </a:r>
            <a:r>
              <a:rPr sz="2500" spc="-36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tion</a:t>
            </a:r>
            <a:endParaRPr sz="25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678120" indent="-257002">
              <a:spcBef>
                <a:spcPts val="301"/>
              </a:spcBef>
              <a:buFont typeface="Wingdings"/>
              <a:buChar char=""/>
              <a:tabLst>
                <a:tab pos="678690" algn="l"/>
              </a:tabLst>
              <a:defRPr/>
            </a:pPr>
            <a:r>
              <a:rPr sz="2500" spc="-2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um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er</a:t>
            </a:r>
            <a:r>
              <a:rPr sz="2500" spc="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and</a:t>
            </a:r>
            <a:r>
              <a:rPr sz="2500" spc="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500" spc="-4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tity</a:t>
            </a:r>
            <a:r>
              <a:rPr sz="2500" spc="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</a:t>
            </a:r>
            <a:r>
              <a:rPr sz="2500" spc="-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nuclei</a:t>
            </a:r>
            <a:endParaRPr sz="25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678120" indent="-257002">
              <a:spcBef>
                <a:spcPts val="301"/>
              </a:spcBef>
              <a:buFont typeface="Wingdings"/>
              <a:buChar char=""/>
              <a:tabLst>
                <a:tab pos="678690" algn="l"/>
              </a:tabLst>
              <a:defRPr/>
            </a:pP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Di</a:t>
            </a:r>
            <a:r>
              <a:rPr sz="2500" spc="-4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</a:t>
            </a:r>
            <a:r>
              <a:rPr sz="2500" spc="-45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500" spc="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</a:t>
            </a:r>
            <a:r>
              <a:rPr sz="2500" spc="-5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om</a:t>
            </a:r>
            <a:r>
              <a:rPr sz="2500" spc="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pai</a:t>
            </a:r>
            <a:r>
              <a:rPr sz="2500" spc="-4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ed</a:t>
            </a:r>
            <a:r>
              <a:rPr sz="2500" spc="2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elect</a:t>
            </a:r>
            <a:r>
              <a:rPr sz="2500" spc="-5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on</a:t>
            </a:r>
            <a:endParaRPr sz="25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18436" name="object 4"/>
          <p:cNvSpPr>
            <a:spLocks noChangeArrowheads="1"/>
          </p:cNvSpPr>
          <p:nvPr/>
        </p:nvSpPr>
        <p:spPr bwMode="auto">
          <a:xfrm>
            <a:off x="6400800" y="1371600"/>
            <a:ext cx="2215285" cy="358728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4605" y="4724400"/>
            <a:ext cx="5752869" cy="1654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11397">
              <a:defRPr/>
            </a:pPr>
            <a:r>
              <a:rPr sz="2500" spc="-9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36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nt</a:t>
            </a:r>
            <a:r>
              <a:rPr sz="2500" spc="-13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500" spc="-67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13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a</a:t>
            </a:r>
            <a:r>
              <a:rPr sz="2500" spc="-4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c</a:t>
            </a:r>
            <a:r>
              <a:rPr sz="2500" spc="-13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tio</a:t>
            </a:r>
            <a:r>
              <a:rPr sz="2500" spc="-22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3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s</a:t>
            </a:r>
            <a:r>
              <a:rPr sz="2500" spc="-4" dirty="0" smtClean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with</a:t>
            </a:r>
            <a:r>
              <a:rPr sz="2500" spc="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ne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ghbo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</a:t>
            </a:r>
            <a:r>
              <a:rPr sz="2500" spc="36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clei</a:t>
            </a:r>
            <a:endParaRPr sz="25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2242926">
              <a:spcBef>
                <a:spcPts val="301"/>
              </a:spcBef>
              <a:defRPr/>
            </a:pPr>
            <a:r>
              <a:rPr sz="2500" spc="-13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E</a:t>
            </a:r>
            <a:r>
              <a:rPr sz="2500" spc="-4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=</a:t>
            </a:r>
            <a:r>
              <a:rPr sz="2500" spc="-4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g</a:t>
            </a:r>
            <a:r>
              <a:rPr lang="en-US" sz="2500" spc="-13" baseline="-25000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e</a:t>
            </a:r>
            <a:r>
              <a:rPr sz="2500" spc="-27" dirty="0" smtClean="0">
                <a:solidFill>
                  <a:srgbClr val="FF0000"/>
                </a:solidFill>
                <a:latin typeface="Symbol" pitchFamily="18" charset="2"/>
                <a:cs typeface="Calibri"/>
              </a:rPr>
              <a:t>m</a:t>
            </a:r>
            <a:r>
              <a:rPr sz="2500" spc="13" baseline="-21021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B</a:t>
            </a:r>
            <a:r>
              <a:rPr sz="2500" spc="-18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B</a:t>
            </a:r>
            <a:r>
              <a:rPr sz="2500" baseline="-21021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0</a:t>
            </a:r>
            <a:r>
              <a:rPr sz="2500" spc="-27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M</a:t>
            </a:r>
            <a:r>
              <a:rPr sz="2500" spc="6" baseline="-21021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S</a:t>
            </a:r>
            <a:r>
              <a:rPr sz="2500" baseline="-21021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249" baseline="-21021" dirty="0" smtClean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+</a:t>
            </a:r>
            <a:r>
              <a:rPr sz="2500" spc="9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8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aM</a:t>
            </a:r>
            <a:r>
              <a:rPr sz="2500" spc="6" baseline="-2102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s</a:t>
            </a:r>
            <a:r>
              <a:rPr sz="2500" spc="-27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m</a:t>
            </a:r>
            <a:r>
              <a:rPr sz="2500" baseline="-21021" dirty="0">
                <a:solidFill>
                  <a:srgbClr val="FF0000"/>
                </a:solidFill>
                <a:latin typeface="Comic Sans MS" pitchFamily="66" charset="0"/>
                <a:cs typeface="Calibri"/>
              </a:rPr>
              <a:t>I</a:t>
            </a:r>
            <a:endParaRPr sz="2500" baseline="-21021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18546">
              <a:spcBef>
                <a:spcPts val="301"/>
              </a:spcBef>
              <a:defRPr/>
            </a:pPr>
            <a:r>
              <a:rPr sz="2500" i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</a:t>
            </a:r>
            <a:r>
              <a:rPr sz="2500" i="1" spc="-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i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=</a:t>
            </a:r>
            <a:r>
              <a:rPr sz="2500" i="1" spc="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6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h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y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pe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fi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500" spc="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3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oup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</a:t>
            </a:r>
            <a:r>
              <a:rPr sz="2500" spc="2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3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on</a:t>
            </a:r>
            <a:r>
              <a:rPr sz="2500" spc="-4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st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</a:t>
            </a:r>
            <a:r>
              <a:rPr sz="2500" spc="-36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endParaRPr sz="25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  <a:p>
            <a:pPr marL="318546">
              <a:spcBef>
                <a:spcPts val="301"/>
              </a:spcBef>
              <a:defRPr/>
            </a:pPr>
            <a:r>
              <a:rPr sz="2500" i="1" spc="-2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m</a:t>
            </a:r>
            <a:r>
              <a:rPr sz="2500" i="1" baseline="-2102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 </a:t>
            </a:r>
            <a:r>
              <a:rPr sz="2500" i="1" spc="-276" baseline="-2102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i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=</a:t>
            </a:r>
            <a:r>
              <a:rPr sz="2500" i="1" spc="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clear</a:t>
            </a:r>
            <a:r>
              <a:rPr sz="2500" spc="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sp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3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q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</a:t>
            </a:r>
            <a:r>
              <a:rPr sz="2500" spc="-36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tu</a:t>
            </a:r>
            <a:r>
              <a:rPr sz="2500" spc="-190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m</a:t>
            </a:r>
            <a:r>
              <a:rPr baseline="13888" dirty="0">
                <a:solidFill>
                  <a:srgbClr val="898989"/>
                </a:solidFill>
                <a:latin typeface="Comic Sans MS" pitchFamily="66" charset="0"/>
                <a:cs typeface="Calibri"/>
              </a:rPr>
              <a:t>EPR  </a:t>
            </a:r>
            <a:r>
              <a:rPr spc="127" baseline="13888" dirty="0">
                <a:solidFill>
                  <a:srgbClr val="898989"/>
                </a:solidFill>
                <a:latin typeface="Comic Sans MS" pitchFamily="66" charset="0"/>
                <a:cs typeface="Calibri"/>
              </a:rPr>
              <a:t> </a:t>
            </a:r>
            <a:r>
              <a:rPr sz="2500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500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mb</a:t>
            </a:r>
            <a:r>
              <a:rPr sz="2500" spc="-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5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endParaRPr sz="2500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600164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1415505">
              <a:defRPr/>
            </a:pP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W</a:t>
            </a:r>
            <a:r>
              <a:rPr sz="3900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h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ich</a:t>
            </a:r>
            <a:r>
              <a:rPr sz="3900" spc="-22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</a:t>
            </a:r>
            <a:r>
              <a:rPr sz="3900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u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clei wi</a:t>
            </a:r>
            <a:r>
              <a:rPr sz="3900" spc="-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l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l</a:t>
            </a:r>
            <a:r>
              <a:rPr sz="3900" spc="22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spc="-3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</a:t>
            </a:r>
            <a:r>
              <a:rPr sz="3900" spc="-45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spc="-7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act?</a:t>
            </a:r>
          </a:p>
        </p:txBody>
      </p:sp>
      <p:sp>
        <p:nvSpPr>
          <p:cNvPr id="19459" name="object 3"/>
          <p:cNvSpPr>
            <a:spLocks/>
          </p:cNvSpPr>
          <p:nvPr/>
        </p:nvSpPr>
        <p:spPr bwMode="auto">
          <a:xfrm>
            <a:off x="415637" y="3429000"/>
            <a:ext cx="8312727" cy="3025588"/>
          </a:xfrm>
          <a:custGeom>
            <a:avLst/>
            <a:gdLst>
              <a:gd name="T0" fmla="*/ 0 w 9144000"/>
              <a:gd name="T1" fmla="*/ 3428999 h 3429000"/>
              <a:gd name="T2" fmla="*/ 9143999 w 9144000"/>
              <a:gd name="T3" fmla="*/ 3428999 h 3429000"/>
              <a:gd name="T4" fmla="*/ 9143999 w 9144000"/>
              <a:gd name="T5" fmla="*/ 0 h 3429000"/>
              <a:gd name="T6" fmla="*/ 0 w 9144000"/>
              <a:gd name="T7" fmla="*/ 0 h 3429000"/>
              <a:gd name="T8" fmla="*/ 0 w 9144000"/>
              <a:gd name="T9" fmla="*/ 3428999 h 3429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44000" h="3429000">
                <a:moveTo>
                  <a:pt x="0" y="3428999"/>
                </a:moveTo>
                <a:lnTo>
                  <a:pt x="9143999" y="3428999"/>
                </a:lnTo>
                <a:lnTo>
                  <a:pt x="9143999" y="0"/>
                </a:lnTo>
                <a:lnTo>
                  <a:pt x="0" y="0"/>
                </a:lnTo>
                <a:lnTo>
                  <a:pt x="0" y="34289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5636" y="1219200"/>
            <a:ext cx="8423563" cy="57990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556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80"/>
              </a:lnSpc>
            </a:pP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ea typeface="Wingdings" pitchFamily="2" charset="2"/>
                <a:cs typeface="Wingdings" pitchFamily="2" charset="2"/>
              </a:rPr>
              <a:t></a:t>
            </a: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Every isotope of every element has a ground state nuclear spin quantum number, </a:t>
            </a:r>
            <a:r>
              <a:rPr lang="en-US" sz="27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I</a:t>
            </a:r>
            <a:endParaRPr lang="en-US" sz="2700" dirty="0">
              <a:solidFill>
                <a:prstClr val="black"/>
              </a:solidFill>
              <a:latin typeface="Comic Sans MS" pitchFamily="66" charset="0"/>
              <a:cs typeface="Times New Roman" pitchFamily="18" charset="0"/>
            </a:endParaRPr>
          </a:p>
          <a:p>
            <a:pPr>
              <a:lnSpc>
                <a:spcPts val="2794"/>
              </a:lnSpc>
              <a:spcBef>
                <a:spcPts val="34"/>
              </a:spcBef>
              <a:buFont typeface="Wingdings" pitchFamily="2" charset="2"/>
              <a:buChar char=""/>
            </a:pP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has value of </a:t>
            </a:r>
            <a:r>
              <a:rPr lang="en-US" sz="23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n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/2, </a:t>
            </a:r>
            <a:r>
              <a:rPr lang="en-US" sz="23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n 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is an </a:t>
            </a:r>
            <a:r>
              <a:rPr lang="en-US" sz="23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integer</a:t>
            </a:r>
          </a:p>
          <a:p>
            <a:pPr>
              <a:lnSpc>
                <a:spcPts val="2794"/>
              </a:lnSpc>
              <a:spcBef>
                <a:spcPts val="34"/>
              </a:spcBef>
              <a:buFont typeface="Wingdings" pitchFamily="2" charset="2"/>
              <a:buChar char=""/>
            </a:pPr>
            <a:endParaRPr lang="en-US" sz="23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lnSpc>
                <a:spcPts val="2894"/>
              </a:lnSpc>
            </a:pPr>
            <a:r>
              <a:rPr lang="en-US" sz="27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Isotopes </a:t>
            </a: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with even atomic number and even</a:t>
            </a:r>
          </a:p>
          <a:p>
            <a:pPr>
              <a:lnSpc>
                <a:spcPts val="2906"/>
              </a:lnSpc>
            </a:pP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mass number have </a:t>
            </a:r>
            <a:r>
              <a:rPr lang="en-US" sz="27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I </a:t>
            </a:r>
            <a:r>
              <a:rPr lang="en-US" sz="2700" i="1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= 0, </a:t>
            </a: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and have no </a:t>
            </a:r>
            <a:r>
              <a:rPr lang="en-US" sz="27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HYPERFINE INTERACTIONS</a:t>
            </a:r>
            <a:endParaRPr lang="en-US" sz="27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lnSpc>
                <a:spcPts val="2794"/>
              </a:lnSpc>
              <a:spcBef>
                <a:spcPts val="12"/>
              </a:spcBef>
            </a:pP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ea typeface="Wingdings" pitchFamily="2" charset="2"/>
                <a:cs typeface="Wingdings" pitchFamily="2" charset="2"/>
              </a:rPr>
              <a:t>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	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12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C, 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28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Si, 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56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Fe, </a:t>
            </a:r>
            <a:r>
              <a:rPr lang="en-US" sz="23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…</a:t>
            </a:r>
          </a:p>
          <a:p>
            <a:pPr>
              <a:lnSpc>
                <a:spcPts val="2794"/>
              </a:lnSpc>
              <a:spcBef>
                <a:spcPts val="12"/>
              </a:spcBef>
            </a:pPr>
            <a:endParaRPr lang="en-US" sz="23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lnSpc>
                <a:spcPts val="2580"/>
              </a:lnSpc>
              <a:spcBef>
                <a:spcPts val="617"/>
              </a:spcBef>
            </a:pPr>
            <a:r>
              <a:rPr lang="en-US" sz="27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Isotopes </a:t>
            </a: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with odd atomic number and even mass number have </a:t>
            </a:r>
            <a:r>
              <a:rPr lang="en-US" sz="27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n </a:t>
            </a: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even</a:t>
            </a:r>
          </a:p>
          <a:p>
            <a:pPr>
              <a:lnSpc>
                <a:spcPts val="2794"/>
              </a:lnSpc>
              <a:spcBef>
                <a:spcPts val="34"/>
              </a:spcBef>
            </a:pP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ea typeface="Wingdings" pitchFamily="2" charset="2"/>
                <a:cs typeface="Wingdings" pitchFamily="2" charset="2"/>
              </a:rPr>
              <a:t>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	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2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H, 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10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B, 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14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N, </a:t>
            </a:r>
            <a:r>
              <a:rPr lang="en-US" sz="23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… </a:t>
            </a:r>
            <a:r>
              <a:rPr lang="en-US" sz="2300" dirty="0" smtClean="0">
                <a:solidFill>
                  <a:srgbClr val="FF0000"/>
                </a:solidFill>
                <a:latin typeface="Comic Sans MS" pitchFamily="66" charset="0"/>
                <a:cs typeface="Calibri" pitchFamily="34" charset="0"/>
              </a:rPr>
              <a:t>(I – INTEGRAL)</a:t>
            </a:r>
          </a:p>
          <a:p>
            <a:pPr>
              <a:lnSpc>
                <a:spcPts val="2794"/>
              </a:lnSpc>
              <a:spcBef>
                <a:spcPts val="34"/>
              </a:spcBef>
            </a:pPr>
            <a:endParaRPr lang="en-US" sz="23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lnSpc>
                <a:spcPts val="3220"/>
              </a:lnSpc>
            </a:pPr>
            <a:r>
              <a:rPr lang="en-US" sz="27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Isotopes </a:t>
            </a: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with odd mass number have </a:t>
            </a:r>
            <a:r>
              <a:rPr lang="en-US" sz="27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n </a:t>
            </a: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odd</a:t>
            </a:r>
          </a:p>
          <a:p>
            <a:pPr>
              <a:spcBef>
                <a:spcPts val="12"/>
              </a:spcBef>
            </a:pP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ea typeface="Wingdings" pitchFamily="2" charset="2"/>
                <a:cs typeface="Wingdings" pitchFamily="2" charset="2"/>
              </a:rPr>
              <a:t>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	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1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H, 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13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C, 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19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F, </a:t>
            </a:r>
            <a:r>
              <a:rPr lang="en-US" sz="2200" baseline="26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55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Mn, </a:t>
            </a:r>
            <a:r>
              <a:rPr lang="en-US" sz="23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… </a:t>
            </a:r>
            <a:r>
              <a:rPr lang="en-US" sz="2300" dirty="0">
                <a:solidFill>
                  <a:srgbClr val="FF0000"/>
                </a:solidFill>
                <a:latin typeface="Comic Sans MS" pitchFamily="66" charset="0"/>
                <a:cs typeface="Calibri" pitchFamily="34" charset="0"/>
              </a:rPr>
              <a:t>(I – </a:t>
            </a:r>
            <a:r>
              <a:rPr lang="en-US" sz="2300" dirty="0" smtClean="0">
                <a:solidFill>
                  <a:srgbClr val="FF0000"/>
                </a:solidFill>
                <a:latin typeface="Comic Sans MS" pitchFamily="66" charset="0"/>
                <a:cs typeface="Calibri" pitchFamily="34" charset="0"/>
              </a:rPr>
              <a:t>half INTEGRAL</a:t>
            </a:r>
            <a:r>
              <a:rPr lang="en-US" sz="2300" dirty="0">
                <a:solidFill>
                  <a:srgbClr val="FF0000"/>
                </a:solidFill>
                <a:latin typeface="Comic Sans MS" pitchFamily="66" charset="0"/>
                <a:cs typeface="Calibri" pitchFamily="34" charset="0"/>
              </a:rPr>
              <a:t>)</a:t>
            </a:r>
          </a:p>
          <a:p>
            <a:pPr>
              <a:spcBef>
                <a:spcPts val="12"/>
              </a:spcBef>
            </a:pPr>
            <a:endParaRPr lang="en-US" sz="23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600164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1926659">
              <a:defRPr/>
            </a:pP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Hyp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rfine</a:t>
            </a:r>
            <a:r>
              <a:rPr sz="3900" b="1" spc="-4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b="1" spc="-3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</a:t>
            </a:r>
            <a:r>
              <a:rPr sz="3900" b="1" spc="-45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spc="-7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acti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o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</a:t>
            </a:r>
          </a:p>
        </p:txBody>
      </p:sp>
      <p:sp>
        <p:nvSpPr>
          <p:cNvPr id="20483" name="object 3"/>
          <p:cNvSpPr>
            <a:spLocks noChangeArrowheads="1"/>
          </p:cNvSpPr>
          <p:nvPr/>
        </p:nvSpPr>
        <p:spPr bwMode="auto">
          <a:xfrm>
            <a:off x="2216728" y="1815353"/>
            <a:ext cx="4710545" cy="349623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200" y="5805636"/>
            <a:ext cx="7391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397">
              <a:defRPr/>
            </a:pP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8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r>
              <a:rPr sz="2800" spc="-27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800" spc="-36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ac</a:t>
            </a:r>
            <a:r>
              <a:rPr sz="28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ion w</a:t>
            </a:r>
            <a:r>
              <a:rPr sz="28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th</a:t>
            </a:r>
            <a:r>
              <a:rPr sz="2800" spc="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</a:t>
            </a:r>
            <a:r>
              <a:rPr sz="2800" spc="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sin</a:t>
            </a:r>
            <a:r>
              <a:rPr sz="2800" spc="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g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le n</a:t>
            </a:r>
            <a:r>
              <a:rPr sz="2800" spc="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</a:t>
            </a:r>
            <a:r>
              <a:rPr sz="2800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l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</a:t>
            </a:r>
            <a:r>
              <a:rPr sz="2800" spc="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u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</a:t>
            </a:r>
            <a:r>
              <a:rPr sz="2800" spc="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</a:t>
            </a:r>
            <a:r>
              <a:rPr sz="2800" spc="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s</a:t>
            </a:r>
            <a:r>
              <a:rPr sz="2800" spc="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p</a:t>
            </a:r>
            <a:r>
              <a:rPr sz="2800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in ½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600164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1828076">
              <a:defRPr/>
            </a:pP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Hyp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rfine</a:t>
            </a:r>
            <a:r>
              <a:rPr sz="3900" b="1" spc="-4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b="1" spc="-3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</a:t>
            </a:r>
            <a:r>
              <a:rPr sz="3900" b="1" spc="-45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spc="-7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acti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o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8958" y="1371600"/>
            <a:ext cx="8289405" cy="2477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  <a:ea typeface="Wingdings" pitchFamily="2" charset="2"/>
                <a:cs typeface="Wingdings" pitchFamily="2" charset="2"/>
              </a:rPr>
              <a:t>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Coupling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patterns same as in NMR</a:t>
            </a:r>
          </a:p>
          <a:p>
            <a:pPr>
              <a:spcBef>
                <a:spcPts val="292"/>
              </a:spcBef>
            </a:pP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  <a:ea typeface="Wingdings" pitchFamily="2" charset="2"/>
                <a:cs typeface="Wingdings" pitchFamily="2" charset="2"/>
              </a:rPr>
              <a:t>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The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number of lines:</a:t>
            </a:r>
          </a:p>
          <a:p>
            <a:pPr algn="ctr">
              <a:spcBef>
                <a:spcPts val="337"/>
              </a:spcBef>
            </a:pPr>
            <a:r>
              <a:rPr lang="en-US" sz="2400" dirty="0">
                <a:solidFill>
                  <a:srgbClr val="C00000"/>
                </a:solidFill>
                <a:latin typeface="Comic Sans MS" pitchFamily="66" charset="0"/>
                <a:cs typeface="Calibri" pitchFamily="34" charset="0"/>
              </a:rPr>
              <a:t>2</a:t>
            </a:r>
            <a:r>
              <a:rPr lang="en-US" sz="2400" b="1" i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NI </a:t>
            </a:r>
            <a:r>
              <a:rPr lang="en-US" sz="2400" dirty="0">
                <a:solidFill>
                  <a:srgbClr val="C00000"/>
                </a:solidFill>
                <a:latin typeface="Comic Sans MS" pitchFamily="66" charset="0"/>
                <a:cs typeface="Calibri" pitchFamily="34" charset="0"/>
              </a:rPr>
              <a:t>+ 1</a:t>
            </a:r>
          </a:p>
          <a:p>
            <a:pPr>
              <a:spcBef>
                <a:spcPts val="303"/>
              </a:spcBef>
            </a:pPr>
            <a:r>
              <a:rPr lang="en-US" sz="2400" b="1" i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N </a:t>
            </a:r>
            <a:r>
              <a:rPr lang="en-US" sz="2400" dirty="0">
                <a:solidFill>
                  <a:srgbClr val="C00000"/>
                </a:solidFill>
                <a:latin typeface="Comic Sans MS" pitchFamily="66" charset="0"/>
                <a:cs typeface="Calibri" pitchFamily="34" charset="0"/>
              </a:rPr>
              <a:t>= number of equivalent </a:t>
            </a: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  <a:cs typeface="Calibri" pitchFamily="34" charset="0"/>
              </a:rPr>
              <a:t>nuclei; </a:t>
            </a:r>
            <a:r>
              <a:rPr lang="en-US" sz="2400" b="1" i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I </a:t>
            </a:r>
            <a:r>
              <a:rPr lang="en-US" sz="2400" dirty="0">
                <a:solidFill>
                  <a:srgbClr val="C00000"/>
                </a:solidFill>
                <a:latin typeface="Comic Sans MS" pitchFamily="66" charset="0"/>
                <a:cs typeface="Calibri" pitchFamily="34" charset="0"/>
              </a:rPr>
              <a:t>= spin</a:t>
            </a:r>
          </a:p>
          <a:p>
            <a:pPr>
              <a:lnSpc>
                <a:spcPts val="3108"/>
              </a:lnSpc>
              <a:spcBef>
                <a:spcPts val="695"/>
              </a:spcBef>
            </a:pP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  <a:ea typeface="Wingdings" pitchFamily="2" charset="2"/>
                <a:cs typeface="Wingdings" pitchFamily="2" charset="2"/>
              </a:rPr>
              <a:t> </a:t>
            </a: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Only 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determines the number of lines--not the intensities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1827" y="4038600"/>
            <a:ext cx="8153400" cy="26102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19115" indent="-307718">
              <a:spcBef>
                <a:spcPct val="0"/>
              </a:spcBef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  <a:cs typeface="Calibri" pitchFamily="34" charset="0"/>
              </a:rPr>
              <a:t>If only one nucleus interacting</a:t>
            </a:r>
          </a:p>
          <a:p>
            <a:pPr marL="319115" indent="-307718">
              <a:spcBef>
                <a:spcPts val="12"/>
              </a:spcBef>
              <a:buFont typeface="Wingdings" pitchFamily="2" charset="2"/>
              <a:buChar char=""/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  <a:cs typeface="Calibri" pitchFamily="34" charset="0"/>
              </a:rPr>
              <a:t>All lines have equal intensity</a:t>
            </a:r>
          </a:p>
          <a:p>
            <a:pPr marL="319115" indent="-307718">
              <a:spcBef>
                <a:spcPts val="12"/>
              </a:spcBef>
              <a:buFont typeface="Wingdings" pitchFamily="2" charset="2"/>
              <a:buChar char=""/>
            </a:pPr>
            <a:endParaRPr lang="en-US" sz="2400" dirty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  <a:p>
            <a:pPr marL="319115" indent="-307718">
              <a:spcBef>
                <a:spcPct val="0"/>
              </a:spcBef>
            </a:pPr>
            <a:r>
              <a:rPr lang="en-US" sz="2400" dirty="0" smtClean="0">
                <a:solidFill>
                  <a:srgbClr val="0000FF"/>
                </a:solidFill>
                <a:latin typeface="Comic Sans MS" pitchFamily="66" charset="0"/>
                <a:cs typeface="Calibri" pitchFamily="34" charset="0"/>
              </a:rPr>
              <a:t>If </a:t>
            </a:r>
            <a:r>
              <a:rPr lang="en-US" sz="2400" dirty="0">
                <a:solidFill>
                  <a:srgbClr val="0000FF"/>
                </a:solidFill>
                <a:latin typeface="Comic Sans MS" pitchFamily="66" charset="0"/>
                <a:cs typeface="Calibri" pitchFamily="34" charset="0"/>
              </a:rPr>
              <a:t>multiple nuclei interacting</a:t>
            </a:r>
          </a:p>
          <a:p>
            <a:pPr marL="319115" indent="-307718">
              <a:spcBef>
                <a:spcPts val="12"/>
              </a:spcBef>
              <a:buFont typeface="Wingdings" pitchFamily="2" charset="2"/>
              <a:buChar char=""/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  <a:cs typeface="Calibri" pitchFamily="34" charset="0"/>
              </a:rPr>
              <a:t>Distributions derived based upon spin</a:t>
            </a:r>
          </a:p>
          <a:p>
            <a:pPr marL="319115" indent="-307718">
              <a:lnSpc>
                <a:spcPct val="80000"/>
              </a:lnSpc>
              <a:spcBef>
                <a:spcPts val="606"/>
              </a:spcBef>
              <a:buFont typeface="Wingdings" pitchFamily="2" charset="2"/>
              <a:buChar char=""/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  <a:cs typeface="Calibri" pitchFamily="34" charset="0"/>
              </a:rPr>
              <a:t>For spin ½ (most common), intensities follow binomial distribution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600164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1289568">
              <a:defRPr/>
            </a:pPr>
            <a:r>
              <a:rPr sz="3900" spc="-72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el</a:t>
            </a:r>
            <a:r>
              <a:rPr sz="3900" spc="-3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a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ti</a:t>
            </a:r>
            <a:r>
              <a:rPr sz="3900" spc="-45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v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spc="-18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spc="-3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</a:t>
            </a:r>
            <a:r>
              <a:rPr sz="3900" spc="-45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ns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ities</a:t>
            </a:r>
            <a:r>
              <a:rPr sz="3900" spc="-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spc="-9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f</a:t>
            </a:r>
            <a:r>
              <a:rPr sz="3900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o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</a:t>
            </a:r>
            <a:r>
              <a:rPr sz="3900" spc="-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i="1" dirty="0">
                <a:solidFill>
                  <a:prstClr val="white"/>
                </a:solidFill>
                <a:latin typeface="Comic Sans MS" pitchFamily="66" charset="0"/>
                <a:cs typeface="Times New Roman"/>
              </a:rPr>
              <a:t>I</a:t>
            </a:r>
            <a:r>
              <a:rPr sz="3900" i="1" spc="-90" dirty="0">
                <a:solidFill>
                  <a:prstClr val="white"/>
                </a:solidFill>
                <a:latin typeface="Comic Sans MS" pitchFamily="66" charset="0"/>
                <a:cs typeface="Times New Roman"/>
              </a:rPr>
              <a:t> 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=</a:t>
            </a:r>
            <a:r>
              <a:rPr sz="3900" spc="-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½</a:t>
            </a:r>
          </a:p>
        </p:txBody>
      </p:sp>
      <p:sp>
        <p:nvSpPr>
          <p:cNvPr id="24579" name="object 3"/>
          <p:cNvSpPr>
            <a:spLocks noChangeArrowheads="1"/>
          </p:cNvSpPr>
          <p:nvPr/>
        </p:nvSpPr>
        <p:spPr bwMode="auto">
          <a:xfrm>
            <a:off x="831273" y="2141725"/>
            <a:ext cx="7481455" cy="334215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1" name="object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>
            <a:lvl1pPr marL="22794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66723" indent="-25643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25728" indent="-20514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36019" indent="-20514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46311" indent="-20514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56602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666893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077185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487476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D1F77-AE78-4345-9AFD-8055FE5F10C1}" type="slidenum">
              <a:rPr lang="en-US" smtClean="0">
                <a:solidFill>
                  <a:srgbClr val="898989"/>
                </a:solidFill>
                <a:cs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mtClean="0">
              <a:solidFill>
                <a:srgbClr val="898989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90500" y="152400"/>
            <a:ext cx="43348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2400" dirty="0">
                <a:solidFill>
                  <a:srgbClr val="FF0306"/>
                </a:solidFill>
                <a:latin typeface="Comic Sans MS" pitchFamily="66" charset="0"/>
              </a:rPr>
              <a:t>Interpreting EPR.2</a:t>
            </a:r>
          </a:p>
          <a:p>
            <a:r>
              <a:rPr lang="en-US" sz="2400" dirty="0">
                <a:solidFill>
                  <a:srgbClr val="FF0306"/>
                </a:solidFill>
                <a:latin typeface="Comic Sans MS" pitchFamily="66" charset="0"/>
              </a:rPr>
              <a:t>(Nuclear) Hyperfine Coupling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0307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0292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051425" y="1287463"/>
            <a:ext cx="40925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baseline="30000" dirty="0">
                <a:solidFill>
                  <a:prstClr val="black"/>
                </a:solidFill>
                <a:latin typeface="Comic Sans MS" pitchFamily="66" charset="0"/>
              </a:rPr>
              <a:t>. </a:t>
            </a: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CH</a:t>
            </a:r>
            <a:r>
              <a:rPr lang="en-US" sz="1800" baseline="-25000" dirty="0">
                <a:solidFill>
                  <a:prstClr val="black"/>
                </a:solidFill>
                <a:latin typeface="Comic Sans MS" pitchFamily="66" charset="0"/>
              </a:rPr>
              <a:t>3</a:t>
            </a: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 radical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e- localized on C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Hyperfine coupled to 3H (quartet)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051425" y="3657600"/>
            <a:ext cx="40925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baseline="30000" dirty="0">
                <a:solidFill>
                  <a:prstClr val="black"/>
                </a:solidFill>
                <a:latin typeface="Comic Sans MS" pitchFamily="66" charset="0"/>
              </a:rPr>
              <a:t>. </a:t>
            </a: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C</a:t>
            </a:r>
            <a:r>
              <a:rPr lang="en-US" sz="1800" dirty="0">
                <a:solidFill>
                  <a:srgbClr val="FF0306"/>
                </a:solidFill>
                <a:latin typeface="Comic Sans MS" pitchFamily="66" charset="0"/>
              </a:rPr>
              <a:t>H</a:t>
            </a:r>
            <a:r>
              <a:rPr lang="en-US" sz="1800" baseline="-25000" dirty="0">
                <a:solidFill>
                  <a:srgbClr val="FF0306"/>
                </a:solidFill>
                <a:latin typeface="Comic Sans MS" pitchFamily="66" charset="0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(OC</a:t>
            </a:r>
            <a:r>
              <a:rPr lang="en-US" sz="1800" dirty="0">
                <a:solidFill>
                  <a:srgbClr val="2E08FF"/>
                </a:solidFill>
                <a:latin typeface="Comic Sans MS" pitchFamily="66" charset="0"/>
              </a:rPr>
              <a:t>H</a:t>
            </a:r>
            <a:r>
              <a:rPr lang="en-US" sz="1800" baseline="-25000" dirty="0">
                <a:solidFill>
                  <a:srgbClr val="2E08FF"/>
                </a:solidFill>
                <a:latin typeface="Comic Sans MS" pitchFamily="66" charset="0"/>
              </a:rPr>
              <a:t>3</a:t>
            </a: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) radical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e- localized on C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Larger hyperfine (</a:t>
            </a:r>
            <a:r>
              <a:rPr lang="en-US" sz="1800" dirty="0">
                <a:solidFill>
                  <a:srgbClr val="FF0306"/>
                </a:solidFill>
                <a:latin typeface="Comic Sans MS" pitchFamily="66" charset="0"/>
              </a:rPr>
              <a:t>A</a:t>
            </a:r>
            <a:r>
              <a:rPr lang="en-US" sz="1800" baseline="-25000" dirty="0">
                <a:solidFill>
                  <a:srgbClr val="FF0306"/>
                </a:solidFill>
                <a:latin typeface="Comic Sans MS" pitchFamily="66" charset="0"/>
              </a:rPr>
              <a:t>H</a:t>
            </a: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) coupled to 2H (triplet) and smaller hyperfine (</a:t>
            </a:r>
            <a:r>
              <a:rPr lang="en-US" sz="1800" dirty="0">
                <a:solidFill>
                  <a:srgbClr val="2E08FF"/>
                </a:solidFill>
                <a:latin typeface="Comic Sans MS" pitchFamily="66" charset="0"/>
              </a:rPr>
              <a:t>A</a:t>
            </a:r>
            <a:r>
              <a:rPr lang="en-US" sz="1800" baseline="-25000" dirty="0">
                <a:solidFill>
                  <a:srgbClr val="2E08FF"/>
                </a:solidFill>
                <a:latin typeface="Comic Sans MS" pitchFamily="66" charset="0"/>
              </a:rPr>
              <a:t>H</a:t>
            </a: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) to 3H (quartet)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990600" y="1828800"/>
            <a:ext cx="1066800" cy="0"/>
          </a:xfrm>
          <a:prstGeom prst="line">
            <a:avLst/>
          </a:prstGeom>
          <a:noFill/>
          <a:ln w="19050">
            <a:solidFill>
              <a:srgbClr val="FF03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127125" y="1441450"/>
            <a:ext cx="4411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A</a:t>
            </a:r>
            <a:r>
              <a:rPr lang="en-US" sz="1600" baseline="-25000">
                <a:solidFill>
                  <a:prstClr val="black"/>
                </a:solidFill>
                <a:latin typeface="Comic Sans MS" pitchFamily="66" charset="0"/>
              </a:rPr>
              <a:t>H</a:t>
            </a:r>
            <a:endParaRPr lang="en-US" sz="160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2537" name="Line 11"/>
          <p:cNvSpPr>
            <a:spLocks noChangeShapeType="1"/>
          </p:cNvSpPr>
          <p:nvPr/>
        </p:nvSpPr>
        <p:spPr bwMode="auto">
          <a:xfrm>
            <a:off x="1295400" y="4191000"/>
            <a:ext cx="1295400" cy="0"/>
          </a:xfrm>
          <a:prstGeom prst="line">
            <a:avLst/>
          </a:prstGeom>
          <a:noFill/>
          <a:ln w="19050">
            <a:solidFill>
              <a:srgbClr val="FF03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1600200" y="3733800"/>
            <a:ext cx="4411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srgbClr val="FF0306"/>
                </a:solidFill>
                <a:latin typeface="Comic Sans MS" pitchFamily="66" charset="0"/>
              </a:rPr>
              <a:t>A</a:t>
            </a:r>
            <a:r>
              <a:rPr lang="en-US" sz="1600" baseline="-25000">
                <a:solidFill>
                  <a:srgbClr val="FF0306"/>
                </a:solidFill>
                <a:latin typeface="Comic Sans MS" pitchFamily="66" charset="0"/>
              </a:rPr>
              <a:t>H</a:t>
            </a:r>
            <a:endParaRPr lang="en-US" sz="1600">
              <a:solidFill>
                <a:srgbClr val="FF0306"/>
              </a:solidFill>
              <a:latin typeface="Comic Sans MS" pitchFamily="66" charset="0"/>
            </a:endParaRPr>
          </a:p>
        </p:txBody>
      </p:sp>
      <p:sp>
        <p:nvSpPr>
          <p:cNvPr id="22539" name="Line 13"/>
          <p:cNvSpPr>
            <a:spLocks noChangeShapeType="1"/>
          </p:cNvSpPr>
          <p:nvPr/>
        </p:nvSpPr>
        <p:spPr bwMode="auto">
          <a:xfrm>
            <a:off x="1371600" y="4343400"/>
            <a:ext cx="228600" cy="0"/>
          </a:xfrm>
          <a:prstGeom prst="line">
            <a:avLst/>
          </a:prstGeom>
          <a:noFill/>
          <a:ln w="19050">
            <a:solidFill>
              <a:srgbClr val="2E08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2540" name="Text Box 14"/>
          <p:cNvSpPr txBox="1">
            <a:spLocks noChangeArrowheads="1"/>
          </p:cNvSpPr>
          <p:nvPr/>
        </p:nvSpPr>
        <p:spPr bwMode="auto">
          <a:xfrm>
            <a:off x="1524000" y="4343400"/>
            <a:ext cx="4411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srgbClr val="2E08FF"/>
                </a:solidFill>
                <a:latin typeface="Comic Sans MS" pitchFamily="66" charset="0"/>
              </a:rPr>
              <a:t>A</a:t>
            </a:r>
            <a:r>
              <a:rPr lang="en-US" sz="1600" baseline="-25000">
                <a:solidFill>
                  <a:srgbClr val="2E08FF"/>
                </a:solidFill>
                <a:latin typeface="Comic Sans MS" pitchFamily="66" charset="0"/>
              </a:rPr>
              <a:t>H</a:t>
            </a:r>
            <a:endParaRPr lang="en-US" sz="1600">
              <a:solidFill>
                <a:srgbClr val="2E08FF"/>
              </a:solidFill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 Black" pitchFamily="34" charset="0"/>
              </a:rPr>
              <a:t>INFRARED ACTIVE BONDS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3505200"/>
          </a:xfrm>
        </p:spPr>
        <p:txBody>
          <a:bodyPr>
            <a:normAutofit fontScale="92500"/>
          </a:bodyPr>
          <a:lstStyle/>
          <a:p>
            <a:pPr marL="228600" indent="-228600">
              <a:lnSpc>
                <a:spcPct val="90000"/>
              </a:lnSpc>
              <a:buFontTx/>
              <a:buNone/>
            </a:pPr>
            <a:r>
              <a:rPr lang="en-US" sz="2000">
                <a:latin typeface="Arial Black" pitchFamily="34" charset="0"/>
              </a:rPr>
              <a:t>Not all covalent bonds display bands in the IR spectrum. </a:t>
            </a:r>
            <a:r>
              <a:rPr lang="en-US" sz="2000" b="1">
                <a:latin typeface="Arial Black" pitchFamily="34" charset="0"/>
              </a:rPr>
              <a:t>Only polar bonds do so. These are referred to as IR active</a:t>
            </a:r>
            <a:r>
              <a:rPr lang="en-US" sz="2000">
                <a:latin typeface="Arial Black" pitchFamily="34" charset="0"/>
              </a:rPr>
              <a:t>.</a:t>
            </a:r>
          </a:p>
          <a:p>
            <a:pPr marL="228600" indent="-228600">
              <a:lnSpc>
                <a:spcPct val="90000"/>
              </a:lnSpc>
              <a:buFontTx/>
              <a:buNone/>
            </a:pPr>
            <a:endParaRPr lang="en-US" sz="1000">
              <a:latin typeface="Arial Black" pitchFamily="34" charset="0"/>
            </a:endParaRPr>
          </a:p>
          <a:p>
            <a:pPr marL="228600" indent="-228600">
              <a:lnSpc>
                <a:spcPct val="90000"/>
              </a:lnSpc>
              <a:buFontTx/>
              <a:buNone/>
            </a:pPr>
            <a:r>
              <a:rPr lang="en-US" sz="2000">
                <a:latin typeface="Arial Black" pitchFamily="34" charset="0"/>
              </a:rPr>
              <a:t>The intensity of the bands depends on the magnitude of the </a:t>
            </a:r>
            <a:r>
              <a:rPr lang="en-US" sz="2000" b="1">
                <a:latin typeface="Arial Black" pitchFamily="34" charset="0"/>
              </a:rPr>
              <a:t>dipole moment</a:t>
            </a:r>
            <a:r>
              <a:rPr lang="en-US" sz="2000">
                <a:latin typeface="Arial Black" pitchFamily="34" charset="0"/>
              </a:rPr>
              <a:t> associated with the bond in question:</a:t>
            </a:r>
          </a:p>
          <a:p>
            <a:pPr marL="228600" indent="-228600">
              <a:lnSpc>
                <a:spcPct val="90000"/>
              </a:lnSpc>
              <a:buFontTx/>
              <a:buNone/>
            </a:pPr>
            <a:endParaRPr lang="en-US" sz="1000">
              <a:latin typeface="Arial Black" pitchFamily="34" charset="0"/>
            </a:endParaRPr>
          </a:p>
          <a:p>
            <a:pPr marL="228600" indent="-228600">
              <a:lnSpc>
                <a:spcPct val="90000"/>
              </a:lnSpc>
            </a:pPr>
            <a:r>
              <a:rPr lang="en-US" sz="2000">
                <a:latin typeface="Arial Black" pitchFamily="34" charset="0"/>
              </a:rPr>
              <a:t>Strongly polar bonds such as carbonyl groups (C=O) produce strong bands.</a:t>
            </a:r>
          </a:p>
          <a:p>
            <a:pPr marL="228600" indent="-228600">
              <a:lnSpc>
                <a:spcPct val="90000"/>
              </a:lnSpc>
            </a:pPr>
            <a:r>
              <a:rPr lang="en-US" sz="2000">
                <a:latin typeface="Arial Black" pitchFamily="34" charset="0"/>
              </a:rPr>
              <a:t>Medium polarity bonds and asymmetric bonds produce medium bands.</a:t>
            </a:r>
          </a:p>
          <a:p>
            <a:pPr marL="228600" indent="-228600">
              <a:lnSpc>
                <a:spcPct val="90000"/>
              </a:lnSpc>
            </a:pPr>
            <a:r>
              <a:rPr lang="en-US" sz="2000">
                <a:latin typeface="Arial Black" pitchFamily="34" charset="0"/>
              </a:rPr>
              <a:t>Weakly polar bond and symmetric bonds produce weak or non observable bands.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lum bright="-100000" contras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00600"/>
            <a:ext cx="64008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0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600164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1828076">
              <a:defRPr/>
            </a:pP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Hyp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rfine</a:t>
            </a:r>
            <a:r>
              <a:rPr sz="3900" b="1" spc="-4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b="1" spc="-3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</a:t>
            </a:r>
            <a:r>
              <a:rPr sz="3900" b="1" spc="-45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spc="-7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acti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o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ns</a:t>
            </a:r>
          </a:p>
        </p:txBody>
      </p:sp>
      <p:sp>
        <p:nvSpPr>
          <p:cNvPr id="27651" name="object 3"/>
          <p:cNvSpPr>
            <a:spLocks noChangeArrowheads="1"/>
          </p:cNvSpPr>
          <p:nvPr/>
        </p:nvSpPr>
        <p:spPr bwMode="auto">
          <a:xfrm>
            <a:off x="6927273" y="1524000"/>
            <a:ext cx="1683327" cy="157442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3432" y="1846169"/>
            <a:ext cx="6472671" cy="451918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1155700" indent="-228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700" dirty="0">
                <a:solidFill>
                  <a:prstClr val="black"/>
                </a:solidFill>
                <a:latin typeface="Comic Sans MS" pitchFamily="66" charset="0"/>
                <a:ea typeface="Wingdings" pitchFamily="2" charset="2"/>
                <a:cs typeface="Wingdings" pitchFamily="2" charset="2"/>
              </a:rPr>
              <a:t></a:t>
            </a:r>
            <a:r>
              <a:rPr lang="en-US" sz="27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Example:</a:t>
            </a:r>
          </a:p>
          <a:p>
            <a:pPr>
              <a:spcBef>
                <a:spcPts val="303"/>
              </a:spcBef>
              <a:buFont typeface="Wingdings" pitchFamily="2" charset="2"/>
              <a:buChar char=""/>
            </a:pP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Radical anion of benzene [C</a:t>
            </a:r>
            <a:r>
              <a:rPr lang="en-US" sz="2200" baseline="-21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6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H</a:t>
            </a:r>
            <a:r>
              <a:rPr lang="en-US" sz="2200" baseline="-21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6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]</a:t>
            </a:r>
            <a:r>
              <a:rPr lang="en-US" sz="2700" b="1" baseline="25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-</a:t>
            </a:r>
            <a:endParaRPr lang="en-US" sz="2700" baseline="250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buFont typeface="Wingdings" pitchFamily="2" charset="2"/>
              <a:buChar char=""/>
            </a:pPr>
            <a:endParaRPr lang="en-US" sz="2900" dirty="0">
              <a:solidFill>
                <a:prstClr val="black"/>
              </a:solidFill>
              <a:latin typeface="Comic Sans MS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"/>
            </a:pP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Electron is delocalized over all six carbon atoms</a:t>
            </a:r>
          </a:p>
          <a:p>
            <a:pPr lvl="1">
              <a:spcBef>
                <a:spcPts val="258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Exhibits coupling to six equivalent hydrogen atoms</a:t>
            </a:r>
          </a:p>
          <a:p>
            <a:pPr>
              <a:spcBef>
                <a:spcPts val="258"/>
              </a:spcBef>
              <a:buFont typeface="Wingdings" pitchFamily="2" charset="2"/>
              <a:buChar char=""/>
            </a:pP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So</a:t>
            </a:r>
          </a:p>
          <a:p>
            <a:pPr>
              <a:spcBef>
                <a:spcPts val="292"/>
              </a:spcBef>
            </a:pP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2</a:t>
            </a:r>
            <a:r>
              <a:rPr lang="en-US" sz="2300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NI </a:t>
            </a: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+ 1 = 2(6)(1/2) + 1 = 7</a:t>
            </a:r>
          </a:p>
          <a:p>
            <a:endParaRPr lang="en-US" sz="3100" dirty="0">
              <a:solidFill>
                <a:prstClr val="black"/>
              </a:solidFill>
              <a:latin typeface="Comic Sans MS" pitchFamily="66" charset="0"/>
              <a:cs typeface="Times New Roman" pitchFamily="18" charset="0"/>
            </a:endParaRPr>
          </a:p>
          <a:p>
            <a:pPr>
              <a:lnSpc>
                <a:spcPts val="2524"/>
              </a:lnSpc>
              <a:buFont typeface="Wingdings" pitchFamily="2" charset="2"/>
              <a:buChar char=""/>
            </a:pPr>
            <a:r>
              <a:rPr lang="en-US" sz="23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So spectrum should be seven lines with relative intensities	1:6:15:20:15:6:1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0" y="403412"/>
            <a:ext cx="7813964" cy="600164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>
            <a:spAutoFit/>
          </a:bodyPr>
          <a:lstStyle/>
          <a:p>
            <a:pPr marL="1827213" indent="-1827213" algn="ctr" defTabSz="114300">
              <a:defRPr/>
            </a:pP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Hyp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rfine</a:t>
            </a:r>
            <a:r>
              <a:rPr sz="3900" b="1" spc="-40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b="1" spc="-3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</a:t>
            </a:r>
            <a:r>
              <a:rPr sz="3900" b="1" spc="-45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e</a:t>
            </a:r>
            <a:r>
              <a:rPr sz="3900" b="1" spc="-76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r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acti</a:t>
            </a:r>
            <a:r>
              <a:rPr sz="3900" b="1" spc="4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o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ns</a:t>
            </a:r>
          </a:p>
        </p:txBody>
      </p:sp>
      <p:sp>
        <p:nvSpPr>
          <p:cNvPr id="28675" name="object 3"/>
          <p:cNvSpPr>
            <a:spLocks noChangeArrowheads="1"/>
          </p:cNvSpPr>
          <p:nvPr/>
        </p:nvSpPr>
        <p:spPr bwMode="auto">
          <a:xfrm>
            <a:off x="1981200" y="2017059"/>
            <a:ext cx="5084618" cy="331694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5400" y="5791200"/>
            <a:ext cx="7086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397">
              <a:defRPr/>
            </a:pPr>
            <a:r>
              <a:rPr sz="2800" b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EPR</a:t>
            </a:r>
            <a:r>
              <a:rPr sz="2800" b="1" spc="-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s</a:t>
            </a:r>
            <a:r>
              <a:rPr sz="2800" b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pe</a:t>
            </a:r>
            <a:r>
              <a:rPr sz="2800" b="1" spc="-1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</a:t>
            </a:r>
            <a:r>
              <a:rPr sz="2800" b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trum</a:t>
            </a:r>
            <a:r>
              <a:rPr sz="2800" b="1" spc="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of</a:t>
            </a:r>
            <a:r>
              <a:rPr sz="2800" b="1" spc="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ben</a:t>
            </a:r>
            <a:r>
              <a:rPr sz="2800" b="1" spc="-58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z</a:t>
            </a:r>
            <a:r>
              <a:rPr sz="2800" b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ene</a:t>
            </a:r>
            <a:r>
              <a:rPr sz="2800" b="1" spc="22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5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r</a:t>
            </a:r>
            <a:r>
              <a:rPr sz="2800" b="1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adi</a:t>
            </a:r>
            <a:r>
              <a:rPr sz="2800" b="1" spc="-31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c</a:t>
            </a:r>
            <a:r>
              <a:rPr sz="2800" b="1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al</a:t>
            </a:r>
            <a:r>
              <a:rPr sz="2800" b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 </a:t>
            </a:r>
            <a:r>
              <a:rPr sz="2800" b="1" spc="-9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ani</a:t>
            </a:r>
            <a:r>
              <a:rPr sz="2800" b="1" spc="-4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o</a:t>
            </a:r>
            <a:r>
              <a:rPr sz="2800" b="1" spc="-13" dirty="0">
                <a:solidFill>
                  <a:prstClr val="black"/>
                </a:solidFill>
                <a:latin typeface="Comic Sans MS" pitchFamily="66" charset="0"/>
                <a:cs typeface="Calibri"/>
              </a:rPr>
              <a:t>n</a:t>
            </a:r>
            <a:endParaRPr sz="2800" b="1" dirty="0">
              <a:solidFill>
                <a:prstClr val="black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152400"/>
            <a:ext cx="8312727" cy="600164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1617800">
              <a:defRPr/>
            </a:pPr>
            <a:r>
              <a:rPr lang="en-US" sz="3900" b="1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S</a:t>
            </a:r>
            <a:r>
              <a:rPr sz="3900" b="1" spc="-9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u</a:t>
            </a:r>
            <a:r>
              <a:rPr sz="3900" b="1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per</a:t>
            </a:r>
            <a:r>
              <a:rPr sz="3900" b="1" spc="-76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h</a:t>
            </a:r>
            <a:r>
              <a:rPr sz="3900" b="1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yperfine</a:t>
            </a:r>
            <a:r>
              <a:rPr sz="3900" b="1" spc="-31" dirty="0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s</a:t>
            </a:r>
            <a:r>
              <a:rPr sz="3900" b="1" spc="-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p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l</a:t>
            </a:r>
            <a:r>
              <a:rPr sz="3900" b="1" spc="-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b="1" spc="-4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b="1" spc="-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ng</a:t>
            </a:r>
            <a:endParaRPr sz="3900" dirty="0">
              <a:solidFill>
                <a:prstClr val="white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30723" name="object 3"/>
          <p:cNvSpPr>
            <a:spLocks noChangeArrowheads="1"/>
          </p:cNvSpPr>
          <p:nvPr/>
        </p:nvSpPr>
        <p:spPr bwMode="auto">
          <a:xfrm>
            <a:off x="6400800" y="1833920"/>
            <a:ext cx="1970520" cy="1344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2133600"/>
            <a:ext cx="8382000" cy="4108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1154113" indent="-228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Example</a:t>
            </a:r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:</a:t>
            </a:r>
          </a:p>
          <a:p>
            <a:pPr>
              <a:spcBef>
                <a:spcPts val="314"/>
              </a:spcBef>
              <a:buFont typeface="Wingdings" pitchFamily="2" charset="2"/>
              <a:buChar char=""/>
            </a:pPr>
            <a:r>
              <a:rPr lang="en-US" sz="2000" dirty="0" err="1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Pyrazine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 anion</a:t>
            </a:r>
          </a:p>
          <a:p>
            <a:pPr>
              <a:spcBef>
                <a:spcPts val="303"/>
              </a:spcBef>
              <a:buFont typeface="Wingdings" pitchFamily="2" charset="2"/>
              <a:buChar char=""/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Electron delocalized over </a:t>
            </a:r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ring</a:t>
            </a:r>
          </a:p>
          <a:p>
            <a:pPr>
              <a:spcBef>
                <a:spcPts val="303"/>
              </a:spcBef>
              <a:buFont typeface="Wingdings" pitchFamily="2" charset="2"/>
              <a:buChar char=""/>
            </a:pPr>
            <a:endParaRPr lang="en-US" sz="24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 lvl="1">
              <a:spcBef>
                <a:spcPts val="292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Exhibits coupling to two equivalent N (</a:t>
            </a:r>
            <a:r>
              <a:rPr lang="en-US" sz="20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I 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= 1)</a:t>
            </a:r>
          </a:p>
          <a:p>
            <a:pPr algn="ctr">
              <a:spcBef>
                <a:spcPts val="258"/>
              </a:spcBef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2</a:t>
            </a:r>
            <a:r>
              <a:rPr lang="en-US" sz="20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NI 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+ 1 = 2(2)(1) + 1 = 5</a:t>
            </a:r>
          </a:p>
          <a:p>
            <a:pPr lvl="1">
              <a:spcBef>
                <a:spcPts val="258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Then couples to four equivalent H (</a:t>
            </a:r>
            <a:r>
              <a:rPr lang="en-US" sz="20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I 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= ½)</a:t>
            </a:r>
          </a:p>
          <a:p>
            <a:pPr algn="ctr">
              <a:spcBef>
                <a:spcPts val="258"/>
              </a:spcBef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2</a:t>
            </a:r>
            <a:r>
              <a:rPr lang="en-US" sz="2000" b="1" i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NI </a:t>
            </a:r>
            <a:r>
              <a:rPr lang="en-US" sz="2000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+ 1 = 2(4)(1/2) + 1 = </a:t>
            </a:r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5</a:t>
            </a:r>
          </a:p>
          <a:p>
            <a:pPr algn="ctr">
              <a:spcBef>
                <a:spcPts val="258"/>
              </a:spcBef>
            </a:pPr>
            <a:endParaRPr lang="en-US" sz="2000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ts val="561"/>
              </a:spcBef>
              <a:buFont typeface="Wingdings" pitchFamily="2" charset="2"/>
              <a:buChar char=""/>
            </a:pP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So spectrum should be a quintet with intensities 1:2:3:2:1 and each of those lines should be split into quintets with intensities 1:4:6:4:1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799" y="914400"/>
            <a:ext cx="831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 pitchFamily="66" charset="0"/>
                <a:cs typeface="Calibri" pitchFamily="34" charset="0"/>
              </a:rPr>
              <a:t>If the odd, unpaired electron spends time around multiple sets of equivalent nuclei, additional splitting is observed: 2nI + 1; this is called “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  <a:cs typeface="Calibri" pitchFamily="34" charset="0"/>
              </a:rPr>
              <a:t>superhyperfine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  <a:cs typeface="Calibri" pitchFamily="34" charset="0"/>
              </a:rPr>
              <a:t> splitting.”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600164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>
            <a:spAutoFit/>
          </a:bodyPr>
          <a:lstStyle/>
          <a:p>
            <a:pPr marL="1617800">
              <a:defRPr/>
            </a:pPr>
            <a:r>
              <a:rPr sz="3900" b="1" dirty="0">
                <a:solidFill>
                  <a:prstClr val="black"/>
                </a:solidFill>
                <a:cs typeface="Calibri"/>
              </a:rPr>
              <a:t>s</a:t>
            </a:r>
            <a:r>
              <a:rPr sz="3900" b="1" spc="-9" dirty="0">
                <a:solidFill>
                  <a:prstClr val="black"/>
                </a:solidFill>
                <a:cs typeface="Calibri"/>
              </a:rPr>
              <a:t>u</a:t>
            </a:r>
            <a:r>
              <a:rPr sz="3900" b="1" dirty="0">
                <a:solidFill>
                  <a:prstClr val="black"/>
                </a:solidFill>
                <a:cs typeface="Calibri"/>
              </a:rPr>
              <a:t>per</a:t>
            </a:r>
            <a:r>
              <a:rPr sz="3900" b="1" spc="-76" dirty="0">
                <a:solidFill>
                  <a:prstClr val="black"/>
                </a:solidFill>
                <a:cs typeface="Calibri"/>
              </a:rPr>
              <a:t>h</a:t>
            </a:r>
            <a:r>
              <a:rPr sz="3900" b="1" dirty="0">
                <a:solidFill>
                  <a:prstClr val="black"/>
                </a:solidFill>
                <a:cs typeface="Calibri"/>
              </a:rPr>
              <a:t>yperfine</a:t>
            </a:r>
            <a:r>
              <a:rPr sz="3900" b="1" spc="-31" dirty="0">
                <a:solidFill>
                  <a:prstClr val="black"/>
                </a:solidFill>
                <a:cs typeface="Calibri"/>
              </a:rPr>
              <a:t> </a:t>
            </a:r>
            <a:r>
              <a:rPr sz="3900" b="1" dirty="0">
                <a:solidFill>
                  <a:prstClr val="black"/>
                </a:solidFill>
                <a:cs typeface="Calibri"/>
              </a:rPr>
              <a:t>s</a:t>
            </a:r>
            <a:r>
              <a:rPr sz="3900" b="1" spc="-9" dirty="0">
                <a:solidFill>
                  <a:prstClr val="black"/>
                </a:solidFill>
                <a:cs typeface="Calibri"/>
              </a:rPr>
              <a:t>p</a:t>
            </a:r>
            <a:r>
              <a:rPr sz="3900" b="1" dirty="0">
                <a:solidFill>
                  <a:prstClr val="black"/>
                </a:solidFill>
                <a:cs typeface="Calibri"/>
              </a:rPr>
              <a:t>l</a:t>
            </a:r>
            <a:r>
              <a:rPr sz="3900" b="1" spc="-9" dirty="0">
                <a:solidFill>
                  <a:prstClr val="black"/>
                </a:solidFill>
                <a:cs typeface="Calibri"/>
              </a:rPr>
              <a:t>i</a:t>
            </a:r>
            <a:r>
              <a:rPr sz="3900" b="1" spc="-49" dirty="0">
                <a:solidFill>
                  <a:prstClr val="black"/>
                </a:solidFill>
                <a:cs typeface="Calibri"/>
              </a:rPr>
              <a:t>t</a:t>
            </a:r>
            <a:r>
              <a:rPr sz="3900" b="1" dirty="0">
                <a:solidFill>
                  <a:prstClr val="black"/>
                </a:solidFill>
                <a:cs typeface="Calibri"/>
              </a:rPr>
              <a:t>t</a:t>
            </a:r>
            <a:r>
              <a:rPr sz="3900" b="1" spc="-9" dirty="0">
                <a:solidFill>
                  <a:prstClr val="black"/>
                </a:solidFill>
                <a:cs typeface="Calibri"/>
              </a:rPr>
              <a:t>i</a:t>
            </a:r>
            <a:r>
              <a:rPr sz="3900" b="1" dirty="0">
                <a:solidFill>
                  <a:prstClr val="black"/>
                </a:solidFill>
                <a:cs typeface="Calibri"/>
              </a:rPr>
              <a:t>ng</a:t>
            </a:r>
            <a:endParaRPr sz="3900">
              <a:solidFill>
                <a:prstClr val="black"/>
              </a:solidFill>
              <a:cs typeface="Calibri"/>
            </a:endParaRPr>
          </a:p>
        </p:txBody>
      </p:sp>
      <p:sp>
        <p:nvSpPr>
          <p:cNvPr id="31747" name="object 3"/>
          <p:cNvSpPr>
            <a:spLocks noChangeArrowheads="1"/>
          </p:cNvSpPr>
          <p:nvPr/>
        </p:nvSpPr>
        <p:spPr bwMode="auto">
          <a:xfrm>
            <a:off x="2563091" y="1882588"/>
            <a:ext cx="4364182" cy="267260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34830" y="4796118"/>
            <a:ext cx="4020705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397">
              <a:defRPr/>
            </a:pPr>
            <a:r>
              <a:rPr sz="2000" spc="-13" dirty="0">
                <a:solidFill>
                  <a:prstClr val="black"/>
                </a:solidFill>
                <a:cs typeface="Calibri"/>
              </a:rPr>
              <a:t>EPR</a:t>
            </a:r>
            <a:r>
              <a:rPr sz="2000" spc="-4" dirty="0">
                <a:solidFill>
                  <a:prstClr val="black"/>
                </a:solidFill>
                <a:cs typeface="Calibri"/>
              </a:rPr>
              <a:t> s</a:t>
            </a:r>
            <a:r>
              <a:rPr sz="2000" spc="-13" dirty="0">
                <a:solidFill>
                  <a:prstClr val="black"/>
                </a:solidFill>
                <a:cs typeface="Calibri"/>
              </a:rPr>
              <a:t>pe</a:t>
            </a:r>
            <a:r>
              <a:rPr sz="2000" spc="-18" dirty="0">
                <a:solidFill>
                  <a:prstClr val="black"/>
                </a:solidFill>
                <a:cs typeface="Calibri"/>
              </a:rPr>
              <a:t>c</a:t>
            </a:r>
            <a:r>
              <a:rPr sz="2000" spc="-13" dirty="0">
                <a:solidFill>
                  <a:prstClr val="black"/>
                </a:solidFill>
                <a:cs typeface="Calibri"/>
              </a:rPr>
              <a:t>trum</a:t>
            </a:r>
            <a:r>
              <a:rPr sz="2000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9" dirty="0">
                <a:solidFill>
                  <a:prstClr val="black"/>
                </a:solidFill>
                <a:cs typeface="Calibri"/>
              </a:rPr>
              <a:t>of</a:t>
            </a:r>
            <a:r>
              <a:rPr sz="2000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27" dirty="0">
                <a:solidFill>
                  <a:prstClr val="black"/>
                </a:solidFill>
                <a:cs typeface="Calibri"/>
              </a:rPr>
              <a:t>p</a:t>
            </a:r>
            <a:r>
              <a:rPr sz="2000" spc="-9" dirty="0">
                <a:solidFill>
                  <a:prstClr val="black"/>
                </a:solidFill>
                <a:cs typeface="Calibri"/>
              </a:rPr>
              <a:t>y</a:t>
            </a:r>
            <a:r>
              <a:rPr sz="2000" spc="-54" dirty="0">
                <a:solidFill>
                  <a:prstClr val="black"/>
                </a:solidFill>
                <a:cs typeface="Calibri"/>
              </a:rPr>
              <a:t>r</a:t>
            </a:r>
            <a:r>
              <a:rPr sz="2000" spc="-9" dirty="0">
                <a:solidFill>
                  <a:prstClr val="black"/>
                </a:solidFill>
                <a:cs typeface="Calibri"/>
              </a:rPr>
              <a:t>azine</a:t>
            </a:r>
            <a:r>
              <a:rPr sz="2000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54" dirty="0">
                <a:solidFill>
                  <a:prstClr val="black"/>
                </a:solidFill>
                <a:cs typeface="Calibri"/>
              </a:rPr>
              <a:t>r</a:t>
            </a:r>
            <a:r>
              <a:rPr sz="2000" spc="-9" dirty="0">
                <a:solidFill>
                  <a:prstClr val="black"/>
                </a:solidFill>
                <a:cs typeface="Calibri"/>
              </a:rPr>
              <a:t>adi</a:t>
            </a:r>
            <a:r>
              <a:rPr sz="2000" spc="-31" dirty="0">
                <a:solidFill>
                  <a:prstClr val="black"/>
                </a:solidFill>
                <a:cs typeface="Calibri"/>
              </a:rPr>
              <a:t>c</a:t>
            </a:r>
            <a:r>
              <a:rPr sz="2000" spc="-9" dirty="0">
                <a:solidFill>
                  <a:prstClr val="black"/>
                </a:solidFill>
                <a:cs typeface="Calibri"/>
              </a:rPr>
              <a:t>al</a:t>
            </a:r>
            <a:r>
              <a:rPr sz="2000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9" dirty="0">
                <a:solidFill>
                  <a:prstClr val="black"/>
                </a:solidFill>
                <a:cs typeface="Calibri"/>
              </a:rPr>
              <a:t>ani</a:t>
            </a:r>
            <a:r>
              <a:rPr sz="2000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2000" spc="-13" dirty="0">
                <a:solidFill>
                  <a:prstClr val="black"/>
                </a:solidFill>
                <a:cs typeface="Calibri"/>
              </a:rPr>
              <a:t>n</a:t>
            </a:r>
            <a:endParaRPr sz="20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1750" name="object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>
            <a:lvl1pPr marL="22794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66723" indent="-25643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25728" indent="-20514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36019" indent="-20514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46311" indent="-20514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56602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666893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077185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487476" indent="-20514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9A5F54-E201-4EE0-AE0E-0EC6C39BCC34}" type="slidenum">
              <a:rPr lang="en-US" smtClean="0">
                <a:solidFill>
                  <a:srgbClr val="898989"/>
                </a:solidFill>
                <a:cs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mtClean="0">
              <a:solidFill>
                <a:srgbClr val="898989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637" y="403412"/>
            <a:ext cx="8312727" cy="600164"/>
          </a:xfrm>
          <a:prstGeom prst="rect">
            <a:avLst/>
          </a:prstGeom>
          <a:solidFill>
            <a:srgbClr val="C00000"/>
          </a:solidFill>
        </p:spPr>
        <p:txBody>
          <a:bodyPr lIns="0" tIns="0" rIns="0" bIns="0">
            <a:spAutoFit/>
          </a:bodyPr>
          <a:lstStyle/>
          <a:p>
            <a:pPr marL="1617800">
              <a:defRPr/>
            </a:pPr>
            <a:r>
              <a:rPr lang="en-US" sz="3900" b="1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S</a:t>
            </a:r>
            <a:r>
              <a:rPr sz="3900" b="1" spc="-9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u</a:t>
            </a:r>
            <a:r>
              <a:rPr sz="3900" b="1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per</a:t>
            </a:r>
            <a:r>
              <a:rPr sz="3900" b="1" spc="-76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h</a:t>
            </a:r>
            <a:r>
              <a:rPr sz="3900" b="1" dirty="0" err="1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yperfine</a:t>
            </a:r>
            <a:r>
              <a:rPr sz="3900" b="1" spc="-31" dirty="0" smtClean="0">
                <a:solidFill>
                  <a:prstClr val="white"/>
                </a:solidFill>
                <a:latin typeface="Comic Sans MS" pitchFamily="66" charset="0"/>
                <a:cs typeface="Calibri"/>
              </a:rPr>
              <a:t> 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s</a:t>
            </a:r>
            <a:r>
              <a:rPr sz="3900" b="1" spc="-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p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l</a:t>
            </a:r>
            <a:r>
              <a:rPr sz="3900" b="1" spc="-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b="1" spc="-4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t</a:t>
            </a:r>
            <a:r>
              <a:rPr sz="3900" b="1" spc="-9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i</a:t>
            </a:r>
            <a:r>
              <a:rPr sz="3900" b="1" dirty="0">
                <a:solidFill>
                  <a:prstClr val="white"/>
                </a:solidFill>
                <a:latin typeface="Comic Sans MS" pitchFamily="66" charset="0"/>
                <a:cs typeface="Calibri"/>
              </a:rPr>
              <a:t>ng</a:t>
            </a:r>
            <a:endParaRPr sz="3900" dirty="0">
              <a:solidFill>
                <a:prstClr val="white"/>
              </a:solidFill>
              <a:latin typeface="Comic Sans MS" pitchFamily="66" charset="0"/>
              <a:cs typeface="Calibri"/>
            </a:endParaRPr>
          </a:p>
        </p:txBody>
      </p:sp>
      <p:sp>
        <p:nvSpPr>
          <p:cNvPr id="33795" name="object 3"/>
          <p:cNvSpPr>
            <a:spLocks noChangeArrowheads="1"/>
          </p:cNvSpPr>
          <p:nvPr/>
        </p:nvSpPr>
        <p:spPr bwMode="auto">
          <a:xfrm>
            <a:off x="2763694" y="1445559"/>
            <a:ext cx="2925329" cy="4403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0600" y="6258023"/>
            <a:ext cx="83127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873125" indent="-8604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ESR spectrum of the </a:t>
            </a:r>
            <a:r>
              <a:rPr lang="en-US" sz="2400" b="1" dirty="0" err="1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cyclopentadienyl</a:t>
            </a:r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  <a:cs typeface="Calibri" pitchFamily="34" charset="0"/>
              </a:rPr>
              <a:t>radical</a:t>
            </a:r>
            <a:endParaRPr lang="en-US" sz="2400" b="1" dirty="0">
              <a:solidFill>
                <a:prstClr val="black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4" descr="epr.jpg                                                        000DF4F5MolyB                          BCBBF4D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26165"/>
            <a:ext cx="4876800" cy="508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0325" y="36513"/>
            <a:ext cx="783099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Interpreting EPR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. Isotropic </a:t>
            </a:r>
            <a:r>
              <a:rPr lang="en-US" sz="2400" b="1" dirty="0" err="1">
                <a:solidFill>
                  <a:srgbClr val="0000FF"/>
                </a:solidFill>
                <a:latin typeface="Comic Sans MS" pitchFamily="66" charset="0"/>
              </a:rPr>
              <a:t>vs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 Anisotropic Spectra</a:t>
            </a:r>
            <a:endParaRPr lang="en-US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Depends on sample type:</a:t>
            </a:r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	</a:t>
            </a: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- liquid solution room temp</a:t>
            </a:r>
          </a:p>
          <a:p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	- frozen solution</a:t>
            </a:r>
          </a:p>
          <a:p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	- powder </a:t>
            </a:r>
          </a:p>
          <a:p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	- single crystal (oriented)</a:t>
            </a:r>
          </a:p>
          <a:p>
            <a:endParaRPr lang="en-US" sz="1800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Depends on symmetry around metal ion</a:t>
            </a:r>
          </a:p>
        </p:txBody>
      </p:sp>
      <p:pic>
        <p:nvPicPr>
          <p:cNvPr id="23555" name="Picture 3" descr="EPRhamilton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72200"/>
            <a:ext cx="859971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14166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52400" y="5638800"/>
            <a:ext cx="5966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The EPR spin Hamiltonian operator with </a:t>
            </a:r>
            <a:r>
              <a:rPr lang="en-US" sz="1800" dirty="0" err="1">
                <a:solidFill>
                  <a:prstClr val="black"/>
                </a:solidFill>
                <a:latin typeface="Comic Sans MS" pitchFamily="66" charset="0"/>
              </a:rPr>
              <a:t>x,y,z</a:t>
            </a:r>
            <a:r>
              <a:rPr lang="en-US" sz="1800" dirty="0">
                <a:solidFill>
                  <a:prstClr val="black"/>
                </a:solidFill>
                <a:latin typeface="Comic Sans MS" pitchFamily="66" charset="0"/>
              </a:rPr>
              <a:t> tensors: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6959600" y="990600"/>
            <a:ext cx="47160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g</a:t>
            </a:r>
            <a:r>
              <a:rPr lang="en-US" sz="1600" baseline="-25000">
                <a:solidFill>
                  <a:prstClr val="black"/>
                </a:solidFill>
                <a:latin typeface="Comic Sans MS" pitchFamily="66" charset="0"/>
              </a:rPr>
              <a:t>iso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7119938" y="2349500"/>
            <a:ext cx="40908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g</a:t>
            </a:r>
            <a:r>
              <a:rPr lang="en-US" sz="1600" baseline="-25000">
                <a:solidFill>
                  <a:prstClr val="black"/>
                </a:solidFill>
                <a:latin typeface="Comic Sans MS" pitchFamily="66" charset="0"/>
              </a:rPr>
              <a:t>||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5867400" y="2971800"/>
            <a:ext cx="382588" cy="347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g</a:t>
            </a:r>
            <a:r>
              <a:rPr lang="en-US" sz="1600" baseline="-25000">
                <a:solidFill>
                  <a:prstClr val="black"/>
                </a:solidFill>
                <a:latin typeface="Comic Sans MS" pitchFamily="66" charset="0"/>
                <a:sym typeface="Symbol" pitchFamily="18" charset="2"/>
              </a:rPr>
              <a:t>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6019800" y="3975100"/>
            <a:ext cx="45397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g</a:t>
            </a:r>
            <a:r>
              <a:rPr lang="en-US" sz="1600" baseline="-25000">
                <a:solidFill>
                  <a:prstClr val="black"/>
                </a:solidFill>
                <a:latin typeface="Comic Sans MS" pitchFamily="66" charset="0"/>
              </a:rPr>
              <a:t>xx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6611938" y="3254375"/>
            <a:ext cx="457200" cy="347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g</a:t>
            </a:r>
            <a:r>
              <a:rPr lang="en-US" sz="1600" baseline="-25000">
                <a:solidFill>
                  <a:prstClr val="black"/>
                </a:solidFill>
                <a:latin typeface="Comic Sans MS" pitchFamily="66" charset="0"/>
              </a:rPr>
              <a:t>yy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7096125" y="4048125"/>
            <a:ext cx="465138" cy="347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g</a:t>
            </a:r>
            <a:r>
              <a:rPr lang="en-US" sz="1600" baseline="-25000">
                <a:solidFill>
                  <a:prstClr val="black"/>
                </a:solidFill>
                <a:latin typeface="Comic Sans MS" pitchFamily="66" charset="0"/>
              </a:rPr>
              <a:t>zz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565" name="Text Box 8"/>
          <p:cNvSpPr txBox="1">
            <a:spLocks noChangeArrowheads="1"/>
          </p:cNvSpPr>
          <p:nvPr/>
        </p:nvSpPr>
        <p:spPr bwMode="auto">
          <a:xfrm>
            <a:off x="4699000" y="2514600"/>
            <a:ext cx="976549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x = y ≠ z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566" name="Text Box 8"/>
          <p:cNvSpPr txBox="1">
            <a:spLocks noChangeArrowheads="1"/>
          </p:cNvSpPr>
          <p:nvPr/>
        </p:nvSpPr>
        <p:spPr bwMode="auto">
          <a:xfrm>
            <a:off x="4711700" y="3644900"/>
            <a:ext cx="976549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x ≠ y ≠ z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567" name="Text Box 8"/>
          <p:cNvSpPr txBox="1">
            <a:spLocks noChangeArrowheads="1"/>
          </p:cNvSpPr>
          <p:nvPr/>
        </p:nvSpPr>
        <p:spPr bwMode="auto">
          <a:xfrm>
            <a:off x="4724400" y="1358900"/>
            <a:ext cx="976549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halkboard" pitchFamily="1" charset="0"/>
                <a:ea typeface="MS PGothic" pitchFamily="34" charset="-128"/>
              </a:defRPr>
            </a:lvl9pPr>
          </a:lstStyle>
          <a:p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x = y = z</a:t>
            </a:r>
            <a:endParaRPr lang="en-US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763905"/>
            <a:ext cx="57150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68880"/>
            <a:ext cx="6334125" cy="36480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6254264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omic Sans MS" pitchFamily="66" charset="0"/>
              </a:rPr>
              <a:t>F</a:t>
            </a:r>
            <a:r>
              <a:rPr lang="en-US" b="1" baseline="-25000" dirty="0">
                <a:solidFill>
                  <a:prstClr val="black"/>
                </a:solidFill>
                <a:latin typeface="Comic Sans MS" pitchFamily="66" charset="0"/>
              </a:rPr>
              <a:t>2</a:t>
            </a:r>
            <a:r>
              <a:rPr lang="en-US" b="1" baseline="30000" dirty="0">
                <a:solidFill>
                  <a:prstClr val="black"/>
                </a:solidFill>
                <a:latin typeface="Comic Sans MS" pitchFamily="66" charset="0"/>
              </a:rPr>
              <a:t>-</a:t>
            </a:r>
            <a:r>
              <a:rPr lang="en-US" b="1" dirty="0">
                <a:solidFill>
                  <a:prstClr val="black"/>
                </a:solidFill>
                <a:latin typeface="Comic Sans MS" pitchFamily="66" charset="0"/>
              </a:rPr>
              <a:t> trapped in neon </a:t>
            </a:r>
            <a:r>
              <a:rPr lang="en-US" b="1" dirty="0" smtClean="0">
                <a:solidFill>
                  <a:prstClr val="black"/>
                </a:solidFill>
                <a:latin typeface="Comic Sans MS" pitchFamily="66" charset="0"/>
              </a:rPr>
              <a:t>matrices near </a:t>
            </a:r>
            <a:r>
              <a:rPr lang="en-US" b="1" dirty="0">
                <a:solidFill>
                  <a:prstClr val="black"/>
                </a:solidFill>
                <a:latin typeface="Comic Sans MS" pitchFamily="66" charset="0"/>
              </a:rPr>
              <a:t>4 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2238047"/>
            <a:ext cx="4862228" cy="49244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Comic Sans MS" pitchFamily="66" charset="0"/>
              </a:rPr>
              <a:t>2nI+1 = (2 x 2 x ½) + 1 = 3</a:t>
            </a:r>
            <a:endParaRPr lang="en-US" sz="2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012" y="152400"/>
            <a:ext cx="333777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IN" sz="3200" b="1" dirty="0" smtClean="0">
                <a:solidFill>
                  <a:srgbClr val="0000FF"/>
                </a:solidFill>
                <a:latin typeface="Comic Sans MS" pitchFamily="66" charset="0"/>
              </a:rPr>
              <a:t>F</a:t>
            </a:r>
            <a:r>
              <a:rPr lang="en-IN" sz="32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IN" sz="3200" b="1" baseline="30000" dirty="0" smtClean="0">
                <a:solidFill>
                  <a:srgbClr val="0000FF"/>
                </a:solidFill>
                <a:latin typeface="Comic Sans MS" pitchFamily="66" charset="0"/>
              </a:rPr>
              <a:t>– </a:t>
            </a:r>
            <a:r>
              <a:rPr lang="en-IN" sz="3200" b="1" dirty="0" smtClean="0">
                <a:solidFill>
                  <a:srgbClr val="0000FF"/>
                </a:solidFill>
                <a:latin typeface="Comic Sans MS" pitchFamily="66" charset="0"/>
              </a:rPr>
              <a:t>radical anion</a:t>
            </a:r>
            <a:endParaRPr lang="en-US" sz="3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2066591" cy="523220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IN" sz="2800" b="1" dirty="0" smtClean="0">
                <a:solidFill>
                  <a:srgbClr val="0000FF"/>
                </a:solidFill>
                <a:latin typeface="Comic Sans MS" pitchFamily="66" charset="0"/>
              </a:rPr>
              <a:t>PH</a:t>
            </a:r>
            <a:r>
              <a:rPr lang="en-IN" sz="28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4 </a:t>
            </a:r>
            <a:r>
              <a:rPr lang="en-IN" sz="2800" b="1" dirty="0" smtClean="0">
                <a:solidFill>
                  <a:srgbClr val="0000FF"/>
                </a:solidFill>
                <a:latin typeface="Comic Sans MS" pitchFamily="66" charset="0"/>
              </a:rPr>
              <a:t>radical</a:t>
            </a:r>
            <a:endParaRPr lang="en-US" sz="2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670" y="1158895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P ;  I = ½ 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828800"/>
            <a:ext cx="6858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(2n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I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+ 1) x 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(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2n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I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+ 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) = 2 x 5 = 10 lines </a:t>
            </a:r>
            <a:endParaRPr lang="en-US" sz="2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743200"/>
            <a:ext cx="8982075" cy="403168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22781"/>
            <a:ext cx="6529388" cy="539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447800" y="838200"/>
            <a:ext cx="1066800" cy="510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172200" y="762000"/>
            <a:ext cx="1066800" cy="510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63246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ESR spectrum of </a:t>
            </a: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irradiated 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5% PH3 in </a:t>
            </a:r>
            <a:r>
              <a:rPr lang="en-US" b="1" dirty="0" err="1">
                <a:solidFill>
                  <a:srgbClr val="C00000"/>
                </a:solidFill>
                <a:latin typeface="Comic Sans MS" pitchFamily="66" charset="0"/>
              </a:rPr>
              <a:t>neopentane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 at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100 K.</a:t>
            </a:r>
            <a:endParaRPr lang="en-US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ChangeArrowheads="1"/>
          </p:cNvSpPr>
          <p:nvPr/>
        </p:nvSpPr>
        <p:spPr bwMode="auto">
          <a:xfrm rot="-5400000">
            <a:off x="-2102643" y="4229893"/>
            <a:ext cx="464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white"/>
                </a:solidFill>
              </a:rPr>
              <a:t>Physical Methods – Magnetic Resonance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5508625" y="2492375"/>
            <a:ext cx="344011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Comic Sans MS" pitchFamily="66" charset="0"/>
              </a:rPr>
              <a:t>EPR spectrum of [BH</a:t>
            </a:r>
            <a:r>
              <a:rPr lang="en-GB" sz="2000" b="1" baseline="-25000" dirty="0">
                <a:solidFill>
                  <a:prstClr val="black"/>
                </a:solidFill>
                <a:latin typeface="Comic Sans MS" pitchFamily="66" charset="0"/>
              </a:rPr>
              <a:t>3</a:t>
            </a:r>
            <a:r>
              <a:rPr lang="en-GB" sz="2000" b="1" baseline="300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●</a:t>
            </a:r>
            <a:r>
              <a:rPr lang="en-GB" sz="2000" b="1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]</a:t>
            </a:r>
            <a:r>
              <a:rPr lang="en-GB" sz="2000" b="1" baseline="300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—</a:t>
            </a:r>
            <a:r>
              <a:rPr lang="en-GB" sz="2000" b="1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 in solution. The stick diagram marks the resonances for the </a:t>
            </a:r>
            <a:r>
              <a:rPr lang="en-GB" sz="2000" b="1" baseline="300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11</a:t>
            </a:r>
            <a:r>
              <a:rPr lang="en-GB" sz="2000" b="1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B(I=3/2) and the three protons. The remaining weak resonances are due to the radicals containing </a:t>
            </a:r>
            <a:r>
              <a:rPr lang="en-GB" sz="2000" b="1" baseline="300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10</a:t>
            </a:r>
            <a:r>
              <a:rPr lang="en-GB" sz="2000" b="1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B(I=3).</a:t>
            </a:r>
          </a:p>
        </p:txBody>
      </p:sp>
      <p:pic>
        <p:nvPicPr>
          <p:cNvPr id="120841" name="Picture 9" descr="C:\Documents and Settings\Stuart Norman\Desktop\NMR_pres\slide6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46482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6852" y="381000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Comic Sans MS" pitchFamily="66" charset="0"/>
              </a:rPr>
              <a:t>ESR Spectrum of BH</a:t>
            </a:r>
            <a:r>
              <a:rPr lang="en-GB" sz="2800" b="1" baseline="-25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  <a:r>
              <a:rPr lang="en-GB" sz="3600" b="1" baseline="30000" dirty="0">
                <a:solidFill>
                  <a:srgbClr val="C00000"/>
                </a:solidFill>
                <a:latin typeface="Comic Sans MS" pitchFamily="66" charset="0"/>
              </a:rPr>
              <a:t>-</a:t>
            </a:r>
            <a:r>
              <a:rPr lang="en-GB" sz="2800" b="1" baseline="30000" dirty="0">
                <a:solidFill>
                  <a:srgbClr val="C00000"/>
                </a:solidFill>
                <a:latin typeface="Comic Sans MS" pitchFamily="66" charset="0"/>
              </a:rPr>
              <a:t>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038195"/>
            <a:ext cx="6705600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(2n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I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+ 1) x 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(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2n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I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 pitchFamily="66" charset="0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+ 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) = 4 x 4 = 16 lines </a:t>
            </a:r>
            <a:endParaRPr lang="en-US" sz="2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28681" y="457944"/>
            <a:ext cx="1707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baseline="30000" dirty="0" smtClean="0">
                <a:latin typeface="Comic Sans MS" pitchFamily="66" charset="0"/>
              </a:rPr>
              <a:t>11</a:t>
            </a:r>
            <a:r>
              <a:rPr lang="en-US" sz="2000" b="1" dirty="0" smtClean="0">
                <a:latin typeface="Comic Sans MS" pitchFamily="66" charset="0"/>
              </a:rPr>
              <a:t>B (</a:t>
            </a:r>
            <a:r>
              <a:rPr lang="en-US" sz="2000" b="1" dirty="0">
                <a:latin typeface="Comic Sans MS" pitchFamily="66" charset="0"/>
              </a:rPr>
              <a:t>I=3/2) </a:t>
            </a:r>
          </a:p>
        </p:txBody>
      </p:sp>
    </p:spTree>
    <p:extLst>
      <p:ext uri="{BB962C8B-B14F-4D97-AF65-F5344CB8AC3E}">
        <p14:creationId xmlns:p14="http://schemas.microsoft.com/office/powerpoint/2010/main" val="10920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Arial Black" pitchFamily="34" charset="0"/>
              </a:rPr>
              <a:t>INFORMATION OBTAINED FROM IR SPECTRA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8077200" cy="467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marL="228600" indent="-228600" algn="l" defTabSz="549275">
              <a:defRPr>
                <a:solidFill>
                  <a:schemeClr val="tx1"/>
                </a:solidFill>
                <a:latin typeface="Arial" charset="0"/>
              </a:defRPr>
            </a:lvl1pPr>
            <a:lvl2pPr marL="403225" algn="l" defTabSz="549275">
              <a:defRPr>
                <a:solidFill>
                  <a:schemeClr val="tx1"/>
                </a:solidFill>
                <a:latin typeface="Arial" charset="0"/>
              </a:defRPr>
            </a:lvl2pPr>
            <a:lvl3pPr marL="549275" algn="l" defTabSz="549275">
              <a:defRPr>
                <a:solidFill>
                  <a:schemeClr val="tx1"/>
                </a:solidFill>
                <a:latin typeface="Arial" charset="0"/>
              </a:defRPr>
            </a:lvl3pPr>
            <a:lvl4pPr marL="822325" algn="l" defTabSz="549275">
              <a:defRPr>
                <a:solidFill>
                  <a:schemeClr val="tx1"/>
                </a:solidFill>
                <a:latin typeface="Arial" charset="0"/>
              </a:defRPr>
            </a:lvl4pPr>
            <a:lvl5pPr marL="1098550" algn="l" defTabSz="549275">
              <a:defRPr>
                <a:solidFill>
                  <a:schemeClr val="tx1"/>
                </a:solidFill>
                <a:latin typeface="Arial" charset="0"/>
              </a:defRPr>
            </a:lvl5pPr>
            <a:lvl6pPr marL="15557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0129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4701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273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US" sz="2000" dirty="0">
                <a:latin typeface="Arial Black" pitchFamily="34" charset="0"/>
              </a:rPr>
              <a:t>IR is most useful in providing information about the presence or </a:t>
            </a:r>
            <a:r>
              <a:rPr lang="en-US" sz="2000" u="sng" dirty="0">
                <a:latin typeface="Arial Black" pitchFamily="34" charset="0"/>
              </a:rPr>
              <a:t>absence</a:t>
            </a:r>
            <a:r>
              <a:rPr lang="en-US" sz="2000" dirty="0">
                <a:latin typeface="Arial Black" pitchFamily="34" charset="0"/>
              </a:rPr>
              <a:t> of specific </a:t>
            </a:r>
            <a:r>
              <a:rPr lang="en-US" sz="2000" b="1" dirty="0">
                <a:latin typeface="Arial Black" pitchFamily="34" charset="0"/>
              </a:rPr>
              <a:t>functional groups</a:t>
            </a:r>
            <a:r>
              <a:rPr lang="en-US" sz="2000" dirty="0">
                <a:latin typeface="Arial Black" pitchFamily="34" charset="0"/>
              </a:rPr>
              <a:t>.</a:t>
            </a:r>
          </a:p>
          <a:p>
            <a:pPr eaLnBrk="0" hangingPunct="0">
              <a:buFontTx/>
              <a:buChar char="•"/>
            </a:pPr>
            <a:endParaRPr lang="en-US" sz="2000" dirty="0">
              <a:solidFill>
                <a:srgbClr val="FF0000"/>
              </a:solidFill>
              <a:latin typeface="Arial Black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IR can provide a </a:t>
            </a:r>
            <a:r>
              <a:rPr lang="en-US" sz="2000" b="1" u="sng" dirty="0">
                <a:solidFill>
                  <a:srgbClr val="FF0000"/>
                </a:solidFill>
                <a:latin typeface="Arial Black" pitchFamily="34" charset="0"/>
              </a:rPr>
              <a:t>molecular fingerprint</a:t>
            </a:r>
            <a:r>
              <a:rPr lang="en-US" sz="2000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that can be used when comparing samples. If two pure samples display the same IR spectrum it can be argued that they are the same compound.</a:t>
            </a:r>
          </a:p>
          <a:p>
            <a:pPr eaLnBrk="0" hangingPunct="0">
              <a:buFontTx/>
              <a:buChar char="•"/>
            </a:pPr>
            <a:endParaRPr lang="en-US" sz="2000" dirty="0">
              <a:latin typeface="Arial Black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latin typeface="Arial Black" pitchFamily="34" charset="0"/>
              </a:rPr>
              <a:t>IR </a:t>
            </a:r>
            <a:r>
              <a:rPr lang="en-US" sz="2000" b="1" u="sng" dirty="0">
                <a:solidFill>
                  <a:srgbClr val="0000FF"/>
                </a:solidFill>
                <a:latin typeface="Arial Black" pitchFamily="34" charset="0"/>
              </a:rPr>
              <a:t>does not</a:t>
            </a:r>
            <a:r>
              <a:rPr lang="en-US" sz="2000" u="sng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2000" dirty="0">
                <a:latin typeface="Arial Black" pitchFamily="34" charset="0"/>
              </a:rPr>
              <a:t>provide 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detailed information or proof of molecular formula or structure</a:t>
            </a:r>
            <a:r>
              <a:rPr lang="en-US" sz="2000" dirty="0">
                <a:latin typeface="Arial Black" pitchFamily="34" charset="0"/>
              </a:rPr>
              <a:t>. It provides information on 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molecular fragments</a:t>
            </a:r>
            <a:r>
              <a:rPr lang="en-US" sz="2000" dirty="0">
                <a:latin typeface="Arial Black" pitchFamily="34" charset="0"/>
              </a:rPr>
              <a:t>, specifically </a:t>
            </a:r>
            <a:r>
              <a:rPr lang="en-US" sz="2000" dirty="0">
                <a:solidFill>
                  <a:srgbClr val="0000FF"/>
                </a:solidFill>
                <a:latin typeface="Arial Black" pitchFamily="34" charset="0"/>
              </a:rPr>
              <a:t>functional groups</a:t>
            </a:r>
            <a:r>
              <a:rPr lang="en-US" sz="2000" dirty="0">
                <a:latin typeface="Arial Black" pitchFamily="34" charset="0"/>
              </a:rPr>
              <a:t>.</a:t>
            </a:r>
          </a:p>
          <a:p>
            <a:pPr eaLnBrk="0" hangingPunct="0">
              <a:buFontTx/>
              <a:buChar char="•"/>
            </a:pPr>
            <a:endParaRPr lang="en-US" sz="2000" dirty="0">
              <a:latin typeface="Arial Black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Therefore it is </a:t>
            </a:r>
            <a:r>
              <a:rPr lang="en-US" sz="2000" dirty="0" smtClean="0">
                <a:solidFill>
                  <a:srgbClr val="C00000"/>
                </a:solidFill>
                <a:latin typeface="Arial Black" pitchFamily="34" charset="0"/>
              </a:rPr>
              <a:t>somewhat </a:t>
            </a: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limited in scope, and </a:t>
            </a:r>
            <a:r>
              <a:rPr lang="en-US" sz="2000" u="sng" dirty="0">
                <a:solidFill>
                  <a:srgbClr val="C00000"/>
                </a:solidFill>
                <a:latin typeface="Arial Black" pitchFamily="34" charset="0"/>
              </a:rPr>
              <a:t>must be used in conjunction with other techniques</a:t>
            </a: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 to provide a more complete picture of the molecular structure.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61CB-6DB9-4D87-AA3E-36E17FC380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6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51" name="object 3"/>
          <p:cNvSpPr txBox="1">
            <a:spLocks noChangeArrowheads="1"/>
          </p:cNvSpPr>
          <p:nvPr/>
        </p:nvSpPr>
        <p:spPr bwMode="auto">
          <a:xfrm>
            <a:off x="1198245" y="2438400"/>
            <a:ext cx="71564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tabLst>
                <a:tab pos="523398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523398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523398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523398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523398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3398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3398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3398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3398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</a:rPr>
              <a:t>APPLICATIONS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</a:rPr>
              <a:t>ESR</a:t>
            </a:r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</a:rPr>
              <a:t>TO METAL COMPLEXES</a:t>
            </a:r>
            <a:endParaRPr lang="en-US" sz="4000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4965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5" dirty="0"/>
              <a:t>T</a:t>
            </a:r>
            <a:r>
              <a:rPr spc="-5" dirty="0"/>
              <a:t>HING</a:t>
            </a:r>
            <a:r>
              <a:rPr spc="-25" dirty="0"/>
              <a:t>S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45" dirty="0"/>
              <a:t>T</a:t>
            </a:r>
            <a:r>
              <a:rPr spc="-30" dirty="0"/>
              <a:t>O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5" dirty="0"/>
              <a:t>B</a:t>
            </a:r>
            <a:r>
              <a:rPr dirty="0"/>
              <a:t>E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spc="-5" dirty="0"/>
              <a:t>CONS</a:t>
            </a:r>
            <a:r>
              <a:rPr spc="-15" dirty="0"/>
              <a:t>I</a:t>
            </a:r>
            <a:r>
              <a:rPr spc="-5" dirty="0"/>
              <a:t>DE</a:t>
            </a:r>
            <a:r>
              <a:rPr spc="5" dirty="0"/>
              <a:t>R</a:t>
            </a:r>
            <a:r>
              <a:rPr spc="-30" dirty="0"/>
              <a:t>E</a:t>
            </a:r>
            <a:r>
              <a:rPr dirty="0"/>
              <a:t>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4988" y="1695450"/>
            <a:ext cx="3238500" cy="323678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at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2500" b="1" spc="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h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met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al</a:t>
            </a:r>
            <a:endParaRPr sz="2500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42"/>
              </a:spcBef>
              <a:buClr>
                <a:srgbClr val="FFFFCC"/>
              </a:buClr>
              <a:buFont typeface="OpenSymbol"/>
              <a:buChar char="•"/>
              <a:defRPr/>
            </a:pPr>
            <a:endParaRPr sz="365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b</a:t>
            </a:r>
            <a:r>
              <a:rPr sz="2500" b="1" spc="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500" b="1" spc="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2500" b="1" spc="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gan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endParaRPr sz="2500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52"/>
              </a:spcBef>
              <a:buClr>
                <a:srgbClr val="FFFFCC"/>
              </a:buClr>
              <a:buFont typeface="OpenSymbol"/>
              <a:buChar char="•"/>
              <a:defRPr/>
            </a:pPr>
            <a:endParaRPr sz="365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25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eometr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y</a:t>
            </a:r>
            <a:endParaRPr sz="2500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42"/>
              </a:spcBef>
              <a:buClr>
                <a:srgbClr val="FFFFCC"/>
              </a:buClr>
              <a:buFont typeface="OpenSymbol"/>
              <a:buChar char="•"/>
              <a:defRPr/>
            </a:pPr>
            <a:endParaRPr sz="365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500" b="1" spc="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2500" b="1" spc="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el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5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endParaRPr sz="25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988" y="5399088"/>
            <a:ext cx="261937" cy="263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850" spc="3385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85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5200" y="5375275"/>
            <a:ext cx="3459163" cy="342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5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rm</a:t>
            </a:r>
            <a:r>
              <a:rPr sz="25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5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988" y="1695450"/>
            <a:ext cx="3754437" cy="38472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ectr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ege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racy</a:t>
            </a:r>
            <a:endParaRPr sz="250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988" y="2614613"/>
            <a:ext cx="5178425" cy="324960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h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500" b="1" spc="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sz="2500" b="1" spc="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et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500" b="1" spc="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endParaRPr sz="250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52"/>
              </a:spcBef>
              <a:buClr>
                <a:srgbClr val="FFFFCC"/>
              </a:buClr>
              <a:buFont typeface="OpenSymbol"/>
              <a:buChar char="•"/>
              <a:defRPr/>
            </a:pPr>
            <a:endParaRPr sz="365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at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2500" b="1" spc="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sam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endParaRPr sz="250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42"/>
              </a:spcBef>
              <a:buClr>
                <a:srgbClr val="FFFFCC"/>
              </a:buClr>
              <a:buFont typeface="OpenSymbol"/>
              <a:buChar char="•"/>
              <a:defRPr/>
            </a:pPr>
            <a:endParaRPr sz="365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er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y</a:t>
            </a:r>
            <a:r>
              <a:rPr sz="2500" b="1" spc="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ap</a:t>
            </a:r>
            <a:r>
              <a:rPr sz="2500" b="1" spc="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b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et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w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ee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2500"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500" b="1" spc="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15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endParaRPr sz="250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52"/>
              </a:spcBef>
              <a:buClr>
                <a:srgbClr val="FFFFCC"/>
              </a:buClr>
              <a:buFont typeface="OpenSymbol"/>
              <a:buChar char="•"/>
              <a:defRPr/>
            </a:pPr>
            <a:endParaRPr sz="365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55600" indent="-342900">
              <a:buClr>
                <a:srgbClr val="FFFFCC"/>
              </a:buClr>
              <a:buSzPct val="74000"/>
              <a:buFont typeface="OpenSymbol"/>
              <a:buChar char="•"/>
              <a:tabLst>
                <a:tab pos="355600" algn="l"/>
              </a:tabLst>
              <a:defRPr/>
            </a:pP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5" dirty="0">
                <a:solidFill>
                  <a:srgbClr val="FFFF00"/>
                </a:solidFill>
                <a:latin typeface="Arial"/>
                <a:cs typeface="Arial"/>
              </a:rPr>
              <a:t>x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er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ment</a:t>
            </a:r>
            <a:r>
              <a:rPr sz="2500" b="1" spc="-2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500" b="1" spc="-1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500" b="1" spc="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tem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sz="2500" b="1" spc="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rat</a:t>
            </a:r>
            <a:r>
              <a:rPr sz="2500" b="1" spc="-30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2500" b="1" spc="-5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5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endParaRPr sz="250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83363" y="6378575"/>
            <a:ext cx="2103437" cy="276999"/>
          </a:xfrm>
        </p:spPr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92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2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5384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5" dirty="0"/>
              <a:t>N</a:t>
            </a:r>
            <a:r>
              <a:rPr spc="-15" dirty="0"/>
              <a:t>A</a:t>
            </a:r>
            <a:r>
              <a:rPr spc="-55" dirty="0"/>
              <a:t>T</a:t>
            </a:r>
            <a:r>
              <a:rPr spc="5" dirty="0"/>
              <a:t>U</a:t>
            </a:r>
            <a:r>
              <a:rPr spc="-5" dirty="0"/>
              <a:t>R</a:t>
            </a:r>
            <a:r>
              <a:rPr dirty="0"/>
              <a:t>E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spc="-45" dirty="0"/>
              <a:t>O</a:t>
            </a:r>
            <a:r>
              <a:rPr spc="-25" dirty="0"/>
              <a:t>F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55" dirty="0"/>
              <a:t>T</a:t>
            </a:r>
            <a:r>
              <a:rPr spc="5" dirty="0"/>
              <a:t>H</a:t>
            </a:r>
            <a:r>
              <a:rPr spc="-25" dirty="0"/>
              <a:t>E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spc="-20" dirty="0"/>
              <a:t>M</a:t>
            </a:r>
            <a:r>
              <a:rPr spc="-30" dirty="0"/>
              <a:t>E</a:t>
            </a:r>
            <a:r>
              <a:rPr spc="-45" dirty="0"/>
              <a:t>T</a:t>
            </a:r>
            <a:r>
              <a:rPr spc="-15" dirty="0"/>
              <a:t>A</a:t>
            </a:r>
            <a:r>
              <a:rPr spc="-25" dirty="0"/>
              <a:t>L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15" dirty="0"/>
              <a:t>I</a:t>
            </a:r>
            <a:r>
              <a:rPr spc="-45" dirty="0"/>
              <a:t>O</a:t>
            </a:r>
            <a:r>
              <a:rPr dirty="0"/>
              <a:t>N</a:t>
            </a:r>
          </a:p>
        </p:txBody>
      </p:sp>
      <p:sp>
        <p:nvSpPr>
          <p:cNvPr id="5124" name="object 4"/>
          <p:cNvSpPr txBox="1">
            <a:spLocks noChangeArrowheads="1"/>
          </p:cNvSpPr>
          <p:nvPr/>
        </p:nvSpPr>
        <p:spPr bwMode="auto">
          <a:xfrm>
            <a:off x="534988" y="1657350"/>
            <a:ext cx="789463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ts val="2688"/>
              </a:lnSpc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Since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metal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ions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have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5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orbitals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situations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are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complicated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50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1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But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spectra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are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informative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13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4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4d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5d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series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00"/>
                </a:solidFill>
                <a:latin typeface="Arial" charset="0"/>
              </a:rPr>
              <a:t>L-S</a:t>
            </a:r>
            <a:r>
              <a:rPr lang="en-US" sz="25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00"/>
                </a:solidFill>
                <a:latin typeface="Arial" charset="0"/>
              </a:rPr>
              <a:t>/</a:t>
            </a:r>
            <a:r>
              <a:rPr lang="en-US" sz="25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00"/>
                </a:solidFill>
                <a:latin typeface="Arial" charset="0"/>
              </a:rPr>
              <a:t>j-j</a:t>
            </a:r>
            <a:r>
              <a:rPr lang="en-US" sz="25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coupling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strong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making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ESR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hard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interpret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6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147" name="object 3"/>
          <p:cNvSpPr txBox="1">
            <a:spLocks noChangeArrowheads="1"/>
          </p:cNvSpPr>
          <p:nvPr/>
        </p:nvSpPr>
        <p:spPr bwMode="auto">
          <a:xfrm>
            <a:off x="534988" y="1695450"/>
            <a:ext cx="7996237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  <a:tab pos="67516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  <a:tab pos="67516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  <a:tab pos="67516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  <a:tab pos="67516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  <a:tab pos="67516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67516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67516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67516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67516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Crystal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field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not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affecting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4f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5f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e-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ESR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spectra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lanthanides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actinides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are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quite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simple.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50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ion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contains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more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than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one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unpaired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e-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ZFS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may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be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operative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86A94-2D4C-45FC-821D-ECE31D0C7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3086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35" dirty="0"/>
              <a:t>GE</a:t>
            </a:r>
            <a:r>
              <a:rPr spc="-45" dirty="0"/>
              <a:t>O</a:t>
            </a:r>
            <a:r>
              <a:rPr spc="-10" dirty="0"/>
              <a:t>M</a:t>
            </a:r>
            <a:r>
              <a:rPr spc="-30" dirty="0"/>
              <a:t>E</a:t>
            </a:r>
            <a:r>
              <a:rPr spc="-55" dirty="0"/>
              <a:t>T</a:t>
            </a:r>
            <a:r>
              <a:rPr spc="5" dirty="0"/>
              <a:t>R</a:t>
            </a:r>
            <a:r>
              <a:rPr spc="-25" dirty="0"/>
              <a:t>Y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35" dirty="0"/>
              <a:t>O</a:t>
            </a:r>
            <a:r>
              <a:rPr spc="-25" dirty="0"/>
              <a:t>F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45" dirty="0"/>
              <a:t>T</a:t>
            </a:r>
            <a:r>
              <a:rPr spc="-5" dirty="0"/>
              <a:t>H</a:t>
            </a:r>
            <a:r>
              <a:rPr dirty="0"/>
              <a:t>E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5" dirty="0"/>
              <a:t>C</a:t>
            </a:r>
            <a:r>
              <a:rPr spc="-45" dirty="0"/>
              <a:t>O</a:t>
            </a:r>
            <a:r>
              <a:rPr spc="-10" dirty="0"/>
              <a:t>M</a:t>
            </a:r>
            <a:r>
              <a:rPr spc="-30" dirty="0"/>
              <a:t>PLE</a:t>
            </a:r>
            <a:r>
              <a:rPr spc="-25" dirty="0"/>
              <a:t>X</a:t>
            </a:r>
          </a:p>
        </p:txBody>
      </p:sp>
      <p:sp>
        <p:nvSpPr>
          <p:cNvPr id="7172" name="object 4"/>
          <p:cNvSpPr txBox="1">
            <a:spLocks noChangeArrowheads="1"/>
          </p:cNvSpPr>
          <p:nvPr/>
        </p:nvSpPr>
        <p:spPr bwMode="auto">
          <a:xfrm>
            <a:off x="534988" y="1695450"/>
            <a:ext cx="79406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Ligands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their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arrangement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–CFS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CFS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turn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affect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electronic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levels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hence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ESR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transitions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50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36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relative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magnitude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CFS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L-S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coupling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giving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three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situations.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object 3"/>
          <p:cNvSpPr txBox="1">
            <a:spLocks noChangeArrowheads="1"/>
          </p:cNvSpPr>
          <p:nvPr/>
        </p:nvSpPr>
        <p:spPr bwMode="auto">
          <a:xfrm>
            <a:off x="534988" y="1695450"/>
            <a:ext cx="70246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complex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ion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having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cubic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symmetry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(octahedral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or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cubic)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–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isotropic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6" name="object 4"/>
          <p:cNvSpPr txBox="1">
            <a:spLocks noChangeArrowheads="1"/>
          </p:cNvSpPr>
          <p:nvPr/>
        </p:nvSpPr>
        <p:spPr bwMode="auto">
          <a:xfrm>
            <a:off x="534988" y="2995613"/>
            <a:ext cx="745172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Complexes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with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least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one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axis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symmetry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show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two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values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Font typeface="OpenSymbol" pitchFamily="2" charset="0"/>
              <a:buChar char="•"/>
            </a:pPr>
            <a:endParaRPr lang="en-US" sz="25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ts val="1463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Ions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with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no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symmetry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element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will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show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three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values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for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g</a:t>
            </a:r>
            <a:r>
              <a:rPr lang="en-US" sz="2900" b="1" smtClean="0">
                <a:solidFill>
                  <a:srgbClr val="FFFFFF"/>
                </a:solidFill>
                <a:latin typeface="Arial" charset="0"/>
              </a:rPr>
              <a:t>.</a:t>
            </a:r>
            <a:endParaRPr lang="en-US" sz="29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647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5" dirty="0"/>
              <a:t>N</a:t>
            </a:r>
            <a:r>
              <a:rPr spc="-5" dirty="0"/>
              <a:t>U</a:t>
            </a:r>
            <a:r>
              <a:rPr spc="-10" dirty="0"/>
              <a:t>M</a:t>
            </a:r>
            <a:r>
              <a:rPr spc="-5" dirty="0"/>
              <a:t>BE</a:t>
            </a:r>
            <a:r>
              <a:rPr dirty="0"/>
              <a:t>R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35" dirty="0"/>
              <a:t>O</a:t>
            </a:r>
            <a:r>
              <a:rPr spc="-25" dirty="0"/>
              <a:t>F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25" dirty="0"/>
              <a:t>d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30" dirty="0"/>
              <a:t>ELE</a:t>
            </a:r>
            <a:r>
              <a:rPr spc="-5" dirty="0"/>
              <a:t>C</a:t>
            </a:r>
            <a:r>
              <a:rPr spc="-30" dirty="0"/>
              <a:t>T</a:t>
            </a:r>
            <a:r>
              <a:rPr spc="5" dirty="0"/>
              <a:t>R</a:t>
            </a:r>
            <a:r>
              <a:rPr spc="-45" dirty="0"/>
              <a:t>O</a:t>
            </a:r>
            <a:r>
              <a:rPr spc="5" dirty="0"/>
              <a:t>N</a:t>
            </a:r>
            <a:r>
              <a:rPr spc="-25" dirty="0"/>
              <a:t>S</a:t>
            </a:r>
          </a:p>
        </p:txBody>
      </p:sp>
      <p:sp>
        <p:nvSpPr>
          <p:cNvPr id="11268" name="object 4"/>
          <p:cNvSpPr txBox="1">
            <a:spLocks noChangeArrowheads="1"/>
          </p:cNvSpPr>
          <p:nvPr/>
        </p:nvSpPr>
        <p:spPr bwMode="auto">
          <a:xfrm>
            <a:off x="534988" y="1657350"/>
            <a:ext cx="7843837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ts val="2688"/>
              </a:lnSpc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Magnetically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active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nucleus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cause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hyperfine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splitting.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more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than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one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unpaired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e-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present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ion,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more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no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transitions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possible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leads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fine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structure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ESR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spectrum.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25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Here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we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have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consider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two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things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ts val="38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Zero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field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splitting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–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due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to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dipolar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interaction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Kramer’s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degeneracy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6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/>
          <p:cNvSpPr>
            <a:spLocks noChangeArrowheads="1"/>
          </p:cNvSpPr>
          <p:nvPr/>
        </p:nvSpPr>
        <p:spPr bwMode="auto">
          <a:xfrm>
            <a:off x="0" y="2590800"/>
            <a:ext cx="3967163" cy="42608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10947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30" dirty="0"/>
              <a:t>ZE</a:t>
            </a:r>
            <a:r>
              <a:rPr spc="-5" dirty="0"/>
              <a:t>R</a:t>
            </a:r>
            <a:r>
              <a:rPr dirty="0"/>
              <a:t>O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spc="-40" dirty="0"/>
              <a:t>F</a:t>
            </a:r>
            <a:r>
              <a:rPr spc="-25" dirty="0"/>
              <a:t>IE</a:t>
            </a:r>
            <a:r>
              <a:rPr spc="-40" dirty="0"/>
              <a:t>L</a:t>
            </a:r>
            <a:r>
              <a:rPr dirty="0"/>
              <a:t>D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25" dirty="0"/>
              <a:t>SPLI</a:t>
            </a:r>
            <a:r>
              <a:rPr spc="-55" dirty="0"/>
              <a:t>TT</a:t>
            </a:r>
            <a:r>
              <a:rPr spc="-25" dirty="0"/>
              <a:t>I</a:t>
            </a:r>
            <a:r>
              <a:rPr spc="5" dirty="0"/>
              <a:t>N</a:t>
            </a:r>
            <a:r>
              <a:rPr spc="-30" dirty="0"/>
              <a:t>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80038" y="1673225"/>
            <a:ext cx="223837" cy="2238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550" spc="2850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55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12293" name="object 5"/>
          <p:cNvSpPr txBox="1">
            <a:spLocks noChangeArrowheads="1"/>
          </p:cNvSpPr>
          <p:nvPr/>
        </p:nvSpPr>
        <p:spPr bwMode="auto">
          <a:xfrm>
            <a:off x="5722938" y="1652588"/>
            <a:ext cx="282257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ts val="2275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Considering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a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system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with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two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unpaired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e-s</a:t>
            </a:r>
            <a:endParaRPr lang="en-US" sz="21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lnSpc>
                <a:spcPts val="2275"/>
              </a:lnSpc>
              <a:spcBef>
                <a:spcPts val="525"/>
              </a:spcBef>
              <a:spcAft>
                <a:spcPct val="0"/>
              </a:spcAft>
            </a:pP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Three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combinations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possible</a:t>
            </a:r>
            <a:endParaRPr lang="en-US" sz="21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lnSpc>
                <a:spcPts val="2275"/>
              </a:lnSpc>
              <a:spcBef>
                <a:spcPts val="525"/>
              </a:spcBef>
              <a:spcAft>
                <a:spcPct val="0"/>
              </a:spcAft>
            </a:pP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In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absence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of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external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field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all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three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states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are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having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equal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energy</a:t>
            </a:r>
            <a:endParaRPr lang="en-US" sz="21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lnSpc>
                <a:spcPts val="2275"/>
              </a:lnSpc>
              <a:spcBef>
                <a:spcPts val="525"/>
              </a:spcBef>
              <a:spcAft>
                <a:spcPct val="0"/>
              </a:spcAft>
            </a:pP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With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external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field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three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levels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are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no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longer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with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same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energy.</a:t>
            </a:r>
            <a:endParaRPr lang="en-US" sz="210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lnSpc>
                <a:spcPct val="90000"/>
              </a:lnSpc>
              <a:spcBef>
                <a:spcPts val="488"/>
              </a:spcBef>
              <a:spcAft>
                <a:spcPct val="0"/>
              </a:spcAft>
            </a:pP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Two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transitions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possible;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both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with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same</a:t>
            </a:r>
            <a:r>
              <a:rPr lang="en-US" sz="2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smtClean="0">
                <a:solidFill>
                  <a:srgbClr val="FFFFFF"/>
                </a:solidFill>
                <a:latin typeface="Arial" charset="0"/>
              </a:rPr>
              <a:t>energy</a:t>
            </a:r>
            <a:endParaRPr lang="en-US" sz="21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80038" y="2314575"/>
            <a:ext cx="223837" cy="2254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550" spc="2850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55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0038" y="2957513"/>
            <a:ext cx="223837" cy="2254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550" spc="2850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55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80038" y="3889375"/>
            <a:ext cx="223837" cy="2238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550" spc="2850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55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80038" y="4819650"/>
            <a:ext cx="223837" cy="2254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550" spc="2850" dirty="0">
                <a:solidFill>
                  <a:srgbClr val="FFFFCC"/>
                </a:solidFill>
                <a:latin typeface="OpenSymbol"/>
                <a:cs typeface="OpenSymbol"/>
              </a:rPr>
              <a:t></a:t>
            </a:r>
            <a:endParaRPr sz="1550">
              <a:solidFill>
                <a:prstClr val="black"/>
              </a:solidFill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86200" y="3125788"/>
            <a:ext cx="392113" cy="293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∆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spc="30" baseline="-250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500" baseline="-25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75088" y="3886200"/>
            <a:ext cx="392112" cy="2952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∆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75" spc="-15" baseline="-23809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575" baseline="-238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43400" y="2743200"/>
            <a:ext cx="700088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pc="-15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spc="5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spc="5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pc="-20" dirty="0">
                <a:solidFill>
                  <a:srgbClr val="FF3200"/>
                </a:solidFill>
                <a:latin typeface="Arial"/>
                <a:cs typeface="Arial"/>
              </a:rPr>
              <a:t>+</a:t>
            </a:r>
            <a:r>
              <a:rPr dirty="0">
                <a:solidFill>
                  <a:srgbClr val="FF3200"/>
                </a:solidFill>
                <a:latin typeface="Arial"/>
                <a:cs typeface="Arial"/>
              </a:rPr>
              <a:t>1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21188" y="3429000"/>
            <a:ext cx="566737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pc="-15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spc="5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3200"/>
                </a:solidFill>
                <a:latin typeface="Arial"/>
                <a:cs typeface="Arial"/>
              </a:rPr>
              <a:t>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21188" y="4192588"/>
            <a:ext cx="641350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pc="-15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spc="5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3200"/>
                </a:solidFill>
                <a:latin typeface="Arial"/>
                <a:cs typeface="Arial"/>
              </a:rPr>
              <a:t>-1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49588" y="5106988"/>
            <a:ext cx="846137" cy="5286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b="1" dirty="0">
                <a:solidFill>
                  <a:srgbClr val="FF3200"/>
                </a:solidFill>
                <a:latin typeface="Arial"/>
                <a:cs typeface="Arial"/>
              </a:rPr>
              <a:t>H</a:t>
            </a:r>
            <a:r>
              <a:rPr b="1" spc="5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FF3200"/>
                </a:solidFill>
                <a:latin typeface="Arial"/>
                <a:cs typeface="Arial"/>
              </a:rPr>
              <a:t>≠</a:t>
            </a:r>
            <a:r>
              <a:rPr b="1"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3200"/>
                </a:solidFill>
                <a:latin typeface="Arial"/>
                <a:cs typeface="Arial"/>
              </a:rPr>
              <a:t>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defRPr/>
            </a:pPr>
            <a:r>
              <a:rPr b="1" spc="-20" dirty="0">
                <a:solidFill>
                  <a:srgbClr val="FF3200"/>
                </a:solidFill>
                <a:latin typeface="Arial"/>
                <a:cs typeface="Arial"/>
              </a:rPr>
              <a:t>Z</a:t>
            </a:r>
            <a:r>
              <a:rPr b="1" spc="-10" dirty="0">
                <a:solidFill>
                  <a:srgbClr val="FF3200"/>
                </a:solidFill>
                <a:latin typeface="Arial"/>
                <a:cs typeface="Arial"/>
              </a:rPr>
              <a:t>F</a:t>
            </a:r>
            <a:r>
              <a:rPr b="1" spc="-15" dirty="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b="1" spc="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FF3200"/>
                </a:solidFill>
                <a:latin typeface="Arial"/>
                <a:cs typeface="Arial"/>
              </a:rPr>
              <a:t>=</a:t>
            </a:r>
            <a:r>
              <a:rPr b="1" spc="5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3200"/>
                </a:solidFill>
                <a:latin typeface="Arial"/>
                <a:cs typeface="Arial"/>
              </a:rPr>
              <a:t>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02ABF-63D1-4493-AF58-C6CC83135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2"/>
          <p:cNvSpPr>
            <a:spLocks noChangeArrowheads="1"/>
          </p:cNvSpPr>
          <p:nvPr/>
        </p:nvSpPr>
        <p:spPr bwMode="auto">
          <a:xfrm>
            <a:off x="0" y="4038600"/>
            <a:ext cx="2768600" cy="281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315" name="object 3"/>
          <p:cNvSpPr txBox="1">
            <a:spLocks noChangeArrowheads="1"/>
          </p:cNvSpPr>
          <p:nvPr/>
        </p:nvSpPr>
        <p:spPr bwMode="auto">
          <a:xfrm>
            <a:off x="534988" y="1695450"/>
            <a:ext cx="7412037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SPLITTING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ELECTRONIC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LEVELS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EVEN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IN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ABSENCE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OF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EXTERNAL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MAGNETIC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FIELD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IS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CALLED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ZERO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FIELD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SPLITTING</a:t>
            </a:r>
            <a:r>
              <a:rPr lang="en-US" sz="2500" b="1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00CCFF"/>
                </a:solidFill>
                <a:latin typeface="Arial" charset="0"/>
              </a:rPr>
              <a:t>(ZFS)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16" name="object 4"/>
          <p:cNvSpPr txBox="1">
            <a:spLocks noChangeArrowheads="1"/>
          </p:cNvSpPr>
          <p:nvPr/>
        </p:nvSpPr>
        <p:spPr bwMode="auto">
          <a:xfrm>
            <a:off x="534988" y="4756150"/>
            <a:ext cx="804068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CC"/>
              </a:buClr>
              <a:buSzPct val="74000"/>
              <a:buFont typeface="OpenSymbol" pitchFamily="2" charset="0"/>
              <a:buChar char="•"/>
            </a:pP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splitting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may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be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assisted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by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distortion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L-S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coupling</a:t>
            </a:r>
            <a:r>
              <a:rPr lang="en-US" sz="25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smtClean="0">
                <a:solidFill>
                  <a:srgbClr val="FFFFFF"/>
                </a:solidFill>
                <a:latin typeface="Arial" charset="0"/>
              </a:rPr>
              <a:t>also.</a:t>
            </a:r>
            <a:endParaRPr lang="en-US" sz="25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86A94-2D4C-45FC-821D-ECE31D0C7F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8757</Words>
  <Application>Microsoft Office PowerPoint</Application>
  <PresentationFormat>On-screen Show (4:3)</PresentationFormat>
  <Paragraphs>1239</Paragraphs>
  <Slides>210</Slides>
  <Notes>41</Notes>
  <HiddenSlides>2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210</vt:i4>
      </vt:variant>
    </vt:vector>
  </HeadingPairs>
  <TitlesOfParts>
    <vt:vector size="219" baseType="lpstr">
      <vt:lpstr>Office Theme</vt:lpstr>
      <vt:lpstr>1_Office Theme</vt:lpstr>
      <vt:lpstr>2_Office Theme</vt:lpstr>
      <vt:lpstr>3_Office Theme</vt:lpstr>
      <vt:lpstr>Graph</vt:lpstr>
      <vt:lpstr>Image</vt:lpstr>
      <vt:lpstr>Unknown</vt:lpstr>
      <vt:lpstr>ChemDraw.Document.6.0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IR SPECTRUM IN TRANSMISSION MODE</vt:lpstr>
      <vt:lpstr>CLASSIFICATION OF IR BANDS</vt:lpstr>
      <vt:lpstr>INFRARED ACTIVE BONDS</vt:lpstr>
      <vt:lpstr>INFORMATION OBTAINED FROM IR SPECTRA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Shift (decrease of IR absorption frequency) in O-H Stretches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 - Metal Carbonyls</vt:lpstr>
      <vt:lpstr>Metal Carbonyls</vt:lpstr>
      <vt:lpstr>Metal Carbonyls</vt:lpstr>
      <vt:lpstr>PowerPoint Presentation</vt:lpstr>
      <vt:lpstr>Metal Carbonyls</vt:lpstr>
      <vt:lpstr>Bond Mode of CO to Metals</vt:lpstr>
      <vt:lpstr>Structures</vt:lpstr>
      <vt:lpstr>PowerPoint Presentation</vt:lpstr>
      <vt:lpstr>PowerPoint Presentation</vt:lpstr>
      <vt:lpstr>PowerPoint Presentation</vt:lpstr>
      <vt:lpstr>Structures </vt:lpstr>
      <vt:lpstr>Infrared Spectroscopy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BE CONSIDERED</vt:lpstr>
      <vt:lpstr>PowerPoint Presentation</vt:lpstr>
      <vt:lpstr>NATURE OF THE METAL ION</vt:lpstr>
      <vt:lpstr>PowerPoint Presentation</vt:lpstr>
      <vt:lpstr>GEOMETRY OF THE COMPLEX</vt:lpstr>
      <vt:lpstr>PowerPoint Presentation</vt:lpstr>
      <vt:lpstr>NUMBER OF d ELECTRONS</vt:lpstr>
      <vt:lpstr>ZERO FIELD SPLITTING</vt:lpstr>
      <vt:lpstr>PowerPoint Presentation</vt:lpstr>
      <vt:lpstr>PowerPoint Presentation</vt:lpstr>
      <vt:lpstr>PowerPoint Presentation</vt:lpstr>
      <vt:lpstr>KRAMER’S THEOREM</vt:lpstr>
      <vt:lpstr>PowerPoint Presentation</vt:lpstr>
      <vt:lpstr>EFFECT OF ZFS ON Mn(II)</vt:lpstr>
      <vt:lpstr>CONSEQUENCES OF ZFS</vt:lpstr>
      <vt:lpstr>EFFECTIVE SPIN STATE - Co(II)</vt:lpstr>
      <vt:lpstr>PowerPoint Presentation</vt:lpstr>
      <vt:lpstr>PowerPoint Presentation</vt:lpstr>
      <vt:lpstr>PowerPoint Presentation</vt:lpstr>
      <vt:lpstr>ESR AND JAHN-TELLER DISTORTION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MOSSBAUER SPECTROSCOPY</vt:lpstr>
      <vt:lpstr>PowerPoint Presentation</vt:lpstr>
      <vt:lpstr>PowerPoint Presentation</vt:lpstr>
      <vt:lpstr>Conditions for MB spectra</vt:lpstr>
      <vt:lpstr>PowerPoint Presentation</vt:lpstr>
      <vt:lpstr>PowerPoint Presentation</vt:lpstr>
      <vt:lpstr>Why Fe is the most studied?</vt:lpstr>
      <vt:lpstr>Why Fe is the most studied?</vt:lpstr>
      <vt:lpstr>PowerPoint Presentation</vt:lpstr>
      <vt:lpstr>PowerPoint Presentation</vt:lpstr>
      <vt:lpstr>Isomer shift</vt:lpstr>
      <vt:lpstr>PowerPoint Presentation</vt:lpstr>
      <vt:lpstr>PowerPoint Presentation</vt:lpstr>
      <vt:lpstr>Chemical shift values for Fe compounds</vt:lpstr>
      <vt:lpstr>Electric Quadruple Interactions</vt:lpstr>
      <vt:lpstr>PowerPoint Presentation</vt:lpstr>
      <vt:lpstr>Quadruple Splitting for 57Fe and 119Sn</vt:lpstr>
      <vt:lpstr>PowerPoint Presentation</vt:lpstr>
      <vt:lpstr>Informations from quadruple splitting</vt:lpstr>
      <vt:lpstr>PowerPoint Presentation</vt:lpstr>
      <vt:lpstr>PowerPoint Presentation</vt:lpstr>
      <vt:lpstr>PowerPoint Presentation</vt:lpstr>
      <vt:lpstr>PowerPoint Presentation</vt:lpstr>
      <vt:lpstr>Spectra of spin free Fe(II) –  FeSO4.7H2O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Sodium nitroprusside – Na2[Fe(CN)5(NO)]</vt:lpstr>
      <vt:lpstr>PowerPoint Presentation</vt:lpstr>
      <vt:lpstr>PowerPoint Presentation</vt:lpstr>
      <vt:lpstr>PowerPoint Presentation</vt:lpstr>
      <vt:lpstr>K4[Fe(CN)6] symmetry,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</cp:lastModifiedBy>
  <cp:revision>55</cp:revision>
  <dcterms:created xsi:type="dcterms:W3CDTF">2017-12-22T15:48:43Z</dcterms:created>
  <dcterms:modified xsi:type="dcterms:W3CDTF">2019-10-11T04:57:57Z</dcterms:modified>
</cp:coreProperties>
</file>