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8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3" r:id="rId28"/>
    <p:sldId id="284" r:id="rId29"/>
    <p:sldId id="282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1CB79-FBD1-451A-B62A-3A435D897C80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2A49-5742-4F35-8B78-9ADBACEEC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imate_change_mitigation" TargetMode="External"/><Relationship Id="rId2" Type="http://schemas.openxmlformats.org/officeDocument/2006/relationships/hyperlink" Target="https://en.wikipedia.org/wiki/Carbon_s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emergencies/diseases/novel-coronavirus-2019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n.wikipedia.org/wiki/Pestici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b="1" dirty="0" smtClean="0"/>
              <a:t>Environmental sensitization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026" name="Picture 2" descr="C:\Users\SONY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133600"/>
            <a:ext cx="2714625" cy="28765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5181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Dr.P.Nikhil</a:t>
            </a:r>
            <a:r>
              <a:rPr lang="en-US" b="1" dirty="0" smtClean="0"/>
              <a:t> Chandra</a:t>
            </a:r>
          </a:p>
          <a:p>
            <a:pPr algn="ctr"/>
            <a:r>
              <a:rPr lang="en-US" b="1" dirty="0" smtClean="0"/>
              <a:t>Asst. Prof. of Chemistry</a:t>
            </a:r>
          </a:p>
          <a:p>
            <a:pPr algn="ctr"/>
            <a:r>
              <a:rPr lang="en-US" b="1" dirty="0" smtClean="0"/>
              <a:t>SN College, Kollam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Government bodies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2766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ministry is responsible for planning, promoting, coordinating, and overseeing the implementation of environmental and forestry </a:t>
            </a:r>
            <a:r>
              <a:rPr lang="en-US" dirty="0" err="1" smtClean="0"/>
              <a:t>programmes</a:t>
            </a:r>
            <a:r>
              <a:rPr lang="en-US" dirty="0" smtClean="0"/>
              <a:t> in the country</a:t>
            </a:r>
            <a:endParaRPr lang="en-US" dirty="0"/>
          </a:p>
        </p:txBody>
      </p:sp>
      <p:pic>
        <p:nvPicPr>
          <p:cNvPr id="4098" name="Picture 2" descr="C:\Users\SONY\Desktop\index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108" y="1371600"/>
            <a:ext cx="1716892" cy="18192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3352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smtClean="0"/>
              <a:t>It has responsibilities to conduct monitoring of water and air quality and maintains monitoring data.</a:t>
            </a:r>
            <a:endParaRPr lang="en-US" dirty="0"/>
          </a:p>
        </p:txBody>
      </p:sp>
      <p:pic>
        <p:nvPicPr>
          <p:cNvPr id="4099" name="Picture 3" descr="C:\Users\SONY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066800"/>
            <a:ext cx="2286000" cy="228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Issues of conservation, sustainable use of biological resources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762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Ministry of Environment, Forest and Climate Change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(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MoEFCC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6488668"/>
            <a:ext cx="3586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National Biodiversity Authority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100" name="Picture 4" descr="C:\Users\SONY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648200"/>
            <a:ext cx="1447800" cy="141438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181600" y="6019800"/>
            <a:ext cx="322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Prevention of Cruelty to Animals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81600" y="6412468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Animal Welfare Board of India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101" name="Picture 5" descr="C:\Users\SONY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114800"/>
            <a:ext cx="177165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609600"/>
            <a:ext cx="433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National Tiger Conservation Authority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SONY\Desktop\National_Tiger_Conservation_Authority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1724025" cy="17240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62672" y="609600"/>
            <a:ext cx="4381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National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Ganga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River Basin Authority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3" name="Picture 3" descr="C:\Users\SONY\Desktop\inde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19200"/>
            <a:ext cx="2429087" cy="1447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" y="5105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/>
              <a:t>Environmental Protection Agency</a:t>
            </a:r>
            <a:r>
              <a:rPr lang="en-US" dirty="0" smtClean="0"/>
              <a:t> (</a:t>
            </a:r>
            <a:r>
              <a:rPr lang="en-US" b="1" dirty="0" smtClean="0"/>
              <a:t>EPA</a:t>
            </a:r>
            <a:r>
              <a:rPr lang="en-US" dirty="0" smtClean="0"/>
              <a:t>) is an independent agency, specifically an independent executive agency, of the United States federal government for environmental protection</a:t>
            </a:r>
            <a:endParaRPr lang="en-US" dirty="0"/>
          </a:p>
        </p:txBody>
      </p:sp>
      <p:pic>
        <p:nvPicPr>
          <p:cNvPr id="5124" name="Picture 4" descr="C:\Users\SONY\Desktop\210px-Logo_of_the_United_States_Environmental_Protection_Agenc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24200"/>
            <a:ext cx="1924050" cy="1905726"/>
          </a:xfrm>
          <a:prstGeom prst="rect">
            <a:avLst/>
          </a:prstGeom>
          <a:noFill/>
        </p:spPr>
      </p:pic>
      <p:pic>
        <p:nvPicPr>
          <p:cNvPr id="5125" name="Picture 5" descr="C:\Users\SONY\Desktop\300px-Intergovernmental_Panel_on_Climate_Change_Logo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667000"/>
            <a:ext cx="2265091" cy="1238250"/>
          </a:xfrm>
          <a:prstGeom prst="rect">
            <a:avLst/>
          </a:prstGeom>
          <a:noFill/>
        </p:spPr>
      </p:pic>
      <p:pic>
        <p:nvPicPr>
          <p:cNvPr id="5126" name="Picture 6" descr="C:\Users\SONY\Desktop\300px-UNEP_logo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429000"/>
            <a:ext cx="1298864" cy="1524000"/>
          </a:xfrm>
          <a:prstGeom prst="rect">
            <a:avLst/>
          </a:prstGeom>
          <a:noFill/>
        </p:spPr>
      </p:pic>
      <p:pic>
        <p:nvPicPr>
          <p:cNvPr id="5127" name="Picture 7" descr="C:\Users\SONY\Desktop\330px-EEA_agency_logo.svg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2971800"/>
            <a:ext cx="1800225" cy="180022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553200" y="4724400"/>
            <a:ext cx="2714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European Environment </a:t>
            </a:r>
          </a:p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Agency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(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EEA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Important environmental movements</a:t>
            </a:r>
            <a:endParaRPr lang="en-US" b="1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Chipko</a:t>
            </a:r>
            <a:r>
              <a:rPr lang="en-US" b="1" dirty="0" smtClean="0"/>
              <a:t> Movement</a:t>
            </a:r>
          </a:p>
          <a:p>
            <a:r>
              <a:rPr lang="en-US" b="1" dirty="0" smtClean="0"/>
              <a:t>Year</a:t>
            </a:r>
            <a:r>
              <a:rPr lang="en-US" dirty="0" smtClean="0"/>
              <a:t>: 1973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Place</a:t>
            </a:r>
            <a:r>
              <a:rPr lang="en-US" dirty="0" smtClean="0"/>
              <a:t>: In </a:t>
            </a:r>
            <a:r>
              <a:rPr lang="en-US" dirty="0" err="1" smtClean="0"/>
              <a:t>Chamoli</a:t>
            </a:r>
            <a:r>
              <a:rPr lang="en-US" dirty="0" smtClean="0"/>
              <a:t> district and later at </a:t>
            </a:r>
            <a:r>
              <a:rPr lang="en-US" dirty="0" err="1" smtClean="0"/>
              <a:t>Tehri-Garhwal</a:t>
            </a:r>
            <a:r>
              <a:rPr lang="en-US" dirty="0" smtClean="0"/>
              <a:t> district of </a:t>
            </a:r>
            <a:r>
              <a:rPr lang="en-US" dirty="0" err="1" smtClean="0"/>
              <a:t>Uttarakhand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Leaders</a:t>
            </a:r>
            <a:r>
              <a:rPr lang="en-US" dirty="0" smtClean="0"/>
              <a:t>: </a:t>
            </a:r>
            <a:r>
              <a:rPr lang="en-US" dirty="0" err="1" smtClean="0"/>
              <a:t>Sundarlal</a:t>
            </a:r>
            <a:r>
              <a:rPr lang="en-US" dirty="0" smtClean="0"/>
              <a:t> </a:t>
            </a:r>
            <a:r>
              <a:rPr lang="en-US" dirty="0" err="1" smtClean="0"/>
              <a:t>Bahuguna</a:t>
            </a:r>
            <a:r>
              <a:rPr lang="en-US" dirty="0" smtClean="0"/>
              <a:t>, </a:t>
            </a:r>
            <a:r>
              <a:rPr lang="en-US" dirty="0" err="1" smtClean="0"/>
              <a:t>Gaura</a:t>
            </a:r>
            <a:r>
              <a:rPr lang="en-US" dirty="0" smtClean="0"/>
              <a:t> Devi, </a:t>
            </a:r>
            <a:r>
              <a:rPr lang="en-US" dirty="0" err="1" smtClean="0"/>
              <a:t>Sudesha</a:t>
            </a:r>
            <a:r>
              <a:rPr lang="en-US" dirty="0" smtClean="0"/>
              <a:t> Devi, </a:t>
            </a:r>
            <a:r>
              <a:rPr lang="en-US" dirty="0" err="1" smtClean="0"/>
              <a:t>Bachni</a:t>
            </a:r>
            <a:r>
              <a:rPr lang="en-US" dirty="0" smtClean="0"/>
              <a:t> Devi, </a:t>
            </a:r>
            <a:endParaRPr lang="en-US" dirty="0"/>
          </a:p>
        </p:txBody>
      </p:sp>
      <p:pic>
        <p:nvPicPr>
          <p:cNvPr id="6146" name="Picture 2" descr="C:\Users\SONY\Desktop\chipko-mov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95400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Appiko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Movement</a:t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r>
              <a:rPr lang="en-US" sz="3100" b="1" dirty="0" smtClean="0">
                <a:latin typeface="Andalus" pitchFamily="18" charset="-78"/>
                <a:cs typeface="Andalus" pitchFamily="18" charset="-78"/>
              </a:rPr>
              <a:t>(</a:t>
            </a:r>
            <a:r>
              <a:rPr lang="en-US" sz="2700" b="1" dirty="0" smtClean="0">
                <a:latin typeface="Andalus" pitchFamily="18" charset="-78"/>
                <a:cs typeface="Andalus" pitchFamily="18" charset="-78"/>
              </a:rPr>
              <a:t>South Indian version)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The movement happened in the </a:t>
            </a:r>
            <a:r>
              <a:rPr lang="en-US" dirty="0" err="1" smtClean="0"/>
              <a:t>Uttara</a:t>
            </a:r>
            <a:r>
              <a:rPr lang="en-US" dirty="0" smtClean="0"/>
              <a:t> </a:t>
            </a:r>
            <a:r>
              <a:rPr lang="en-US" dirty="0" err="1" smtClean="0"/>
              <a:t>Kanada</a:t>
            </a:r>
            <a:r>
              <a:rPr lang="en-US" dirty="0" smtClean="0"/>
              <a:t> district of Karnataka in the Western Ghats.</a:t>
            </a:r>
          </a:p>
          <a:p>
            <a:pPr algn="just"/>
            <a:r>
              <a:rPr lang="en-US" dirty="0" err="1" smtClean="0"/>
              <a:t>Pravin</a:t>
            </a:r>
            <a:r>
              <a:rPr lang="en-US" dirty="0" smtClean="0"/>
              <a:t> </a:t>
            </a:r>
            <a:r>
              <a:rPr lang="en-US" dirty="0" err="1" smtClean="0"/>
              <a:t>Sheth</a:t>
            </a:r>
            <a:r>
              <a:rPr lang="en-US" dirty="0" smtClean="0"/>
              <a:t> (1997) stated that, "the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Appiko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movement</a:t>
            </a:r>
            <a:r>
              <a:rPr lang="en-US" dirty="0" smtClean="0"/>
              <a:t> succeeded in its three-fold objectives which include; 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Protecting the existing forest cover.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Regeneration of trees in denuded land.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Utilizing forest wealth with proper consideration to conservation of natural resources.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Silent Valley Movement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7170" name="Picture 2" descr="C:\Users\SONY\Desktop\Silent-Valle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199" y="1066800"/>
            <a:ext cx="4334934" cy="243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3200400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Year</a:t>
            </a:r>
            <a:r>
              <a:rPr lang="en-US" sz="2000" dirty="0" smtClean="0"/>
              <a:t>: 1978</a:t>
            </a:r>
          </a:p>
          <a:p>
            <a:endParaRPr lang="en-US" sz="2000" dirty="0" smtClean="0"/>
          </a:p>
          <a:p>
            <a:r>
              <a:rPr lang="en-US" sz="2000" b="1" dirty="0" smtClean="0"/>
              <a:t>Place:</a:t>
            </a:r>
            <a:r>
              <a:rPr lang="en-US" sz="2000" dirty="0" smtClean="0"/>
              <a:t> Silent Valley, an evergreen tropical forest in the </a:t>
            </a:r>
            <a:r>
              <a:rPr lang="en-US" sz="2000" dirty="0" err="1" smtClean="0"/>
              <a:t>Palakkad</a:t>
            </a:r>
            <a:r>
              <a:rPr lang="en-US" sz="2000" dirty="0" smtClean="0"/>
              <a:t> district of Kerala, India.</a:t>
            </a:r>
          </a:p>
          <a:p>
            <a:endParaRPr lang="en-US" sz="2000" dirty="0" smtClean="0"/>
          </a:p>
          <a:p>
            <a:r>
              <a:rPr lang="en-US" sz="2000" b="1" dirty="0" smtClean="0"/>
              <a:t>Leaders</a:t>
            </a:r>
            <a:r>
              <a:rPr lang="en-US" sz="2000" dirty="0" smtClean="0"/>
              <a:t>: The Kerala </a:t>
            </a:r>
            <a:r>
              <a:rPr lang="en-US" sz="2000" dirty="0" err="1" smtClean="0"/>
              <a:t>Sastra</a:t>
            </a:r>
            <a:r>
              <a:rPr lang="en-US" sz="2000" dirty="0" smtClean="0"/>
              <a:t> </a:t>
            </a:r>
            <a:r>
              <a:rPr lang="en-US" sz="2000" dirty="0" err="1" smtClean="0"/>
              <a:t>Sahitya</a:t>
            </a:r>
            <a:r>
              <a:rPr lang="en-US" sz="2000" dirty="0" smtClean="0"/>
              <a:t> </a:t>
            </a:r>
            <a:r>
              <a:rPr lang="en-US" sz="2000" dirty="0" err="1" smtClean="0"/>
              <a:t>Parishad</a:t>
            </a:r>
            <a:r>
              <a:rPr lang="en-US" sz="2000" dirty="0" smtClean="0"/>
              <a:t> (KSSP) an NGO, and the poet-activist </a:t>
            </a:r>
            <a:r>
              <a:rPr lang="en-US" sz="2000" dirty="0" err="1" smtClean="0"/>
              <a:t>Sughathakumari</a:t>
            </a:r>
            <a:r>
              <a:rPr lang="en-US" sz="2000" dirty="0" smtClean="0"/>
              <a:t> played an important role in the Silent Valley protests.</a:t>
            </a:r>
          </a:p>
          <a:p>
            <a:endParaRPr lang="en-US" sz="2000" dirty="0" smtClean="0"/>
          </a:p>
          <a:p>
            <a:r>
              <a:rPr lang="en-US" sz="2000" b="1" dirty="0" smtClean="0"/>
              <a:t>Aim:</a:t>
            </a:r>
            <a:r>
              <a:rPr lang="en-US" sz="2000" dirty="0" smtClean="0"/>
              <a:t> In order to protect the Silent Valley, the moist evergreen forest from being destroyed by a hydroelectric project.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ndalus" pitchFamily="18" charset="-78"/>
                <a:cs typeface="Andalus" pitchFamily="18" charset="-78"/>
              </a:rPr>
              <a:t>Narmada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Bachao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Andholan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(NBA)</a:t>
            </a:r>
            <a:br>
              <a:rPr lang="en-US" b="1" dirty="0" smtClean="0">
                <a:latin typeface="Andalus" pitchFamily="18" charset="-78"/>
                <a:cs typeface="Andalus" pitchFamily="18" charset="-78"/>
              </a:rPr>
            </a:b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Year: 1985</a:t>
            </a:r>
          </a:p>
          <a:p>
            <a:r>
              <a:rPr lang="en-US" sz="2400" dirty="0" smtClean="0"/>
              <a:t>Place: </a:t>
            </a:r>
            <a:r>
              <a:rPr lang="en-US" sz="2400" b="1" dirty="0" smtClean="0"/>
              <a:t>Narmada</a:t>
            </a:r>
            <a:r>
              <a:rPr lang="en-US" sz="2400" dirty="0" smtClean="0"/>
              <a:t> River, which flows through the states of Gujarat, Madhya Pradesh and Maharashtra.</a:t>
            </a:r>
          </a:p>
          <a:p>
            <a:r>
              <a:rPr lang="en-US" sz="2400" dirty="0" smtClean="0"/>
              <a:t>Leaders: </a:t>
            </a:r>
            <a:r>
              <a:rPr lang="en-US" sz="2400" dirty="0" err="1" smtClean="0"/>
              <a:t>Medha</a:t>
            </a:r>
            <a:r>
              <a:rPr lang="en-US" sz="2400" dirty="0" smtClean="0"/>
              <a:t> </a:t>
            </a:r>
            <a:r>
              <a:rPr lang="en-US" sz="2400" dirty="0" err="1" smtClean="0"/>
              <a:t>Patker</a:t>
            </a:r>
            <a:r>
              <a:rPr lang="en-US" sz="2400" dirty="0" smtClean="0"/>
              <a:t>, Baba </a:t>
            </a:r>
            <a:r>
              <a:rPr lang="en-US" sz="2400" dirty="0" err="1" smtClean="0"/>
              <a:t>Amte</a:t>
            </a:r>
            <a:r>
              <a:rPr lang="en-US" sz="2400" dirty="0" smtClean="0"/>
              <a:t>, </a:t>
            </a:r>
            <a:r>
              <a:rPr lang="en-US" sz="2400" dirty="0" err="1" smtClean="0"/>
              <a:t>adivasis</a:t>
            </a:r>
            <a:r>
              <a:rPr lang="en-US" sz="2400" dirty="0" smtClean="0"/>
              <a:t>, farmers, environmentalists and human rights activists.</a:t>
            </a:r>
          </a:p>
          <a:p>
            <a:r>
              <a:rPr lang="en-US" sz="2400" dirty="0" smtClean="0"/>
              <a:t>Aim: A social movement against a number of large dams being built across the </a:t>
            </a:r>
            <a:r>
              <a:rPr lang="en-US" sz="2400" b="1" dirty="0" smtClean="0"/>
              <a:t>Narmada</a:t>
            </a:r>
            <a:r>
              <a:rPr lang="en-US" sz="2400" dirty="0" smtClean="0"/>
              <a:t> River.</a:t>
            </a:r>
          </a:p>
          <a:p>
            <a:endParaRPr lang="en-US" sz="2400" dirty="0"/>
          </a:p>
        </p:txBody>
      </p:sp>
      <p:pic>
        <p:nvPicPr>
          <p:cNvPr id="8194" name="Picture 2" descr="C:\Users\SONY\Desktop\Narmada-Bachao-Andho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838200"/>
            <a:ext cx="4038600" cy="303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Tehri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Dam Conflict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657600"/>
            <a:ext cx="8229600" cy="2743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Year: 1990’s</a:t>
            </a:r>
          </a:p>
          <a:p>
            <a:pPr algn="just"/>
            <a:r>
              <a:rPr lang="en-US" sz="2400" dirty="0" smtClean="0"/>
              <a:t>Place: Bhagirathi River near </a:t>
            </a:r>
            <a:r>
              <a:rPr lang="en-US" sz="2400" dirty="0" err="1" smtClean="0"/>
              <a:t>Tehri</a:t>
            </a:r>
            <a:r>
              <a:rPr lang="en-US" sz="2400" dirty="0" smtClean="0"/>
              <a:t> in </a:t>
            </a:r>
            <a:r>
              <a:rPr lang="en-US" sz="2400" dirty="0" err="1" smtClean="0"/>
              <a:t>Uttarakhand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Leaders: </a:t>
            </a:r>
            <a:r>
              <a:rPr lang="en-US" sz="2400" dirty="0" err="1" smtClean="0"/>
              <a:t>Sundarlal</a:t>
            </a:r>
            <a:r>
              <a:rPr lang="en-US" sz="2400" dirty="0" smtClean="0"/>
              <a:t> </a:t>
            </a:r>
            <a:r>
              <a:rPr lang="en-US" sz="2400" dirty="0" err="1" smtClean="0"/>
              <a:t>Bahuguna</a:t>
            </a:r>
            <a:endParaRPr lang="en-US" sz="2400" dirty="0" smtClean="0"/>
          </a:p>
          <a:p>
            <a:pPr algn="just"/>
            <a:r>
              <a:rPr lang="en-US" sz="2400" dirty="0" smtClean="0"/>
              <a:t>Aim: The protest was against the displacement of town inhabitants and environmental consequence of the weak ecosystem.</a:t>
            </a:r>
            <a:endParaRPr lang="en-US" sz="2400" dirty="0"/>
          </a:p>
        </p:txBody>
      </p:sp>
      <p:pic>
        <p:nvPicPr>
          <p:cNvPr id="9218" name="Picture 2" descr="C:\Users\SONY\Desktop\Tehri-D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8382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762000"/>
            <a:ext cx="3663745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3810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Greta </a:t>
            </a:r>
            <a:r>
              <a:rPr lang="en-US" sz="2400" b="1" dirty="0" err="1" smtClean="0"/>
              <a:t>Tintin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Eleonora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Ernman</a:t>
            </a:r>
            <a:r>
              <a:rPr lang="en-US" sz="2400" b="1" dirty="0" smtClean="0"/>
              <a:t> Thunberg</a:t>
            </a:r>
            <a:r>
              <a:rPr lang="en-US" sz="2400" dirty="0" smtClean="0"/>
              <a:t> is a Swedish environmental activist whose campaign has gained international recognition for holding world leaders accountable for their inadequate responses to climate change. Thunberg has inspired a number of her school-aged peers in what has been described as "The Greta effect"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Famous Indian environmental activists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2" name="Picture 2" descr="C:\Users\SONY\Desktop\330px-Dr._Vandana_Shiva_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19300"/>
            <a:ext cx="2057400" cy="30861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1600200"/>
            <a:ext cx="5715000" cy="466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</a:rPr>
              <a:t>Vandana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 Shiva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is one of the leaders and board members of the International Forum on and a figure of the anti-globalization movement. She has argued in favor of many traditional practices, as in her interview in the book </a:t>
            </a:r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Vedic Ecology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. Shiva has worked to promote biodiversity in agriculture to increase productivity, nutrition, farmer's incomes and it is for this work she was recognized as an 'Environmental Hero' by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Time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magazine </a:t>
            </a:r>
            <a:r>
              <a:rPr lang="en-US" dirty="0" smtClean="0">
                <a:latin typeface="Arial Black" pitchFamily="34" charset="0"/>
              </a:rPr>
              <a:t>in 2003.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NY\Desktop\285px-Sunita_Narain_C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077" y="838200"/>
            <a:ext cx="2158923" cy="25073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429000" y="914400"/>
            <a:ext cx="487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/>
              <a:t>Sunita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Narain</a:t>
            </a:r>
            <a:r>
              <a:rPr lang="en-US" sz="2800" dirty="0" smtClean="0"/>
              <a:t> is an Indian environmentalist and political activist as well as a major proponent of the Green concept of sustainable development.</a:t>
            </a:r>
            <a:endParaRPr lang="en-US" sz="2800" dirty="0"/>
          </a:p>
        </p:txBody>
      </p:sp>
      <p:pic>
        <p:nvPicPr>
          <p:cNvPr id="11268" name="Picture 4" descr="C:\Users\SONY\Desktop\Sunderlal_Bahuguna_at_New_Tehri_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657600"/>
            <a:ext cx="1905000" cy="283175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05200" y="3733800"/>
            <a:ext cx="381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/>
              <a:t>Sunderlal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Bahuguna</a:t>
            </a:r>
            <a:r>
              <a:rPr lang="en-US" sz="3200" dirty="0" smtClean="0"/>
              <a:t> is a noted Garhwali environmentalist and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Chipko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movement leader.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6858000" cy="23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648200"/>
            <a:ext cx="666422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ONY\Desktop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819400"/>
            <a:ext cx="2847975" cy="1600200"/>
          </a:xfrm>
          <a:prstGeom prst="rect">
            <a:avLst/>
          </a:prstGeom>
          <a:noFill/>
        </p:spPr>
      </p:pic>
      <p:pic>
        <p:nvPicPr>
          <p:cNvPr id="1027" name="Picture 3" descr="C:\Users\SONY\Desktop\inde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819400"/>
            <a:ext cx="2686050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ONY\Desktop\220px-Saalumarada_Thimmakka,_2011_(cropped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2362200" cy="33392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1295400"/>
            <a:ext cx="533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/>
              <a:t>Saalumarada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Thimmakka</a:t>
            </a:r>
            <a:r>
              <a:rPr lang="en-US" sz="2400" dirty="0" smtClean="0"/>
              <a:t>, also known as </a:t>
            </a:r>
            <a:r>
              <a:rPr lang="en-US" sz="2400" b="1" dirty="0" err="1" smtClean="0"/>
              <a:t>Timakka</a:t>
            </a:r>
            <a:r>
              <a:rPr lang="en-US" sz="2400" dirty="0" smtClean="0"/>
              <a:t>, is an Indian environmentalist from the state of Karnataka, noted for her work in planting and tending 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 banyan trees</a:t>
            </a:r>
            <a:r>
              <a:rPr lang="en-US" sz="2400" dirty="0" smtClean="0"/>
              <a:t> along a four-</a:t>
            </a:r>
            <a:r>
              <a:rPr lang="en-US" sz="2400" dirty="0" err="1" smtClean="0"/>
              <a:t>kilometre</a:t>
            </a:r>
            <a:r>
              <a:rPr lang="en-US" sz="2400" dirty="0" smtClean="0"/>
              <a:t> stretch of highway between </a:t>
            </a:r>
            <a:r>
              <a:rPr lang="en-US" sz="2400" dirty="0" err="1" smtClean="0"/>
              <a:t>Hulikal</a:t>
            </a:r>
            <a:r>
              <a:rPr lang="en-US" sz="2400" dirty="0" smtClean="0"/>
              <a:t> and </a:t>
            </a:r>
            <a:r>
              <a:rPr lang="en-US" sz="2400" dirty="0" err="1" smtClean="0"/>
              <a:t>Kudur</a:t>
            </a:r>
            <a:r>
              <a:rPr lang="en-US" sz="2400" dirty="0" smtClean="0"/>
              <a:t>. She has also planted nearly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8000 other trees.</a:t>
            </a:r>
            <a:r>
              <a:rPr lang="en-US" sz="2400" dirty="0" smtClean="0"/>
              <a:t> Nation present the </a:t>
            </a:r>
            <a:r>
              <a:rPr lang="en-US" sz="2400" dirty="0" err="1" smtClean="0"/>
              <a:t>Padma</a:t>
            </a:r>
            <a:r>
              <a:rPr lang="en-US" sz="2400" dirty="0" smtClean="0"/>
              <a:t> </a:t>
            </a:r>
            <a:r>
              <a:rPr lang="en-US" sz="2400" dirty="0" err="1" smtClean="0"/>
              <a:t>Shri</a:t>
            </a:r>
            <a:r>
              <a:rPr lang="en-US" sz="2400" dirty="0" smtClean="0"/>
              <a:t> Award to </a:t>
            </a:r>
            <a:r>
              <a:rPr lang="en-US" sz="2400" dirty="0" err="1" smtClean="0"/>
              <a:t>Saalumarada</a:t>
            </a:r>
            <a:r>
              <a:rPr lang="en-US" sz="2400" dirty="0" smtClean="0"/>
              <a:t> </a:t>
            </a:r>
            <a:r>
              <a:rPr lang="en-US" sz="2400" dirty="0" err="1" smtClean="0"/>
              <a:t>Thimakka</a:t>
            </a:r>
            <a:r>
              <a:rPr lang="en-US" sz="2400" dirty="0" smtClean="0"/>
              <a:t> on 16 March 2019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0" y="1219200"/>
            <a:ext cx="502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/>
              <a:t>Jadav</a:t>
            </a:r>
            <a:r>
              <a:rPr lang="en-US" sz="2400" dirty="0" smtClean="0"/>
              <a:t> "</a:t>
            </a:r>
            <a:r>
              <a:rPr lang="en-US" sz="2400" b="1" dirty="0" err="1" smtClean="0"/>
              <a:t>Molai</a:t>
            </a:r>
            <a:r>
              <a:rPr lang="en-US" sz="2400" dirty="0" smtClean="0"/>
              <a:t>" </a:t>
            </a:r>
            <a:r>
              <a:rPr lang="en-US" sz="2400" b="1" dirty="0" err="1" smtClean="0"/>
              <a:t>Payeng</a:t>
            </a:r>
            <a:r>
              <a:rPr lang="en-US" sz="2400" dirty="0" smtClean="0"/>
              <a:t>  is an environmental activist and forestry worker from </a:t>
            </a:r>
            <a:r>
              <a:rPr lang="en-US" sz="2400" dirty="0" err="1" smtClean="0"/>
              <a:t>Majuli</a:t>
            </a:r>
            <a:r>
              <a:rPr lang="en-US" sz="2400" dirty="0" smtClean="0"/>
              <a:t>, popularly known as the </a:t>
            </a:r>
            <a:r>
              <a:rPr lang="en-US" sz="2400" i="1" dirty="0" smtClean="0">
                <a:solidFill>
                  <a:srgbClr val="FF0000"/>
                </a:solidFill>
              </a:rPr>
              <a:t>Forest Man of India</a:t>
            </a:r>
            <a:r>
              <a:rPr lang="en-US" sz="2400" dirty="0" smtClean="0"/>
              <a:t>. Over the course of several decades, he has planted and tended trees on a sandbar of the river Brahmaputra turning it into a forest reserve. The forest, called </a:t>
            </a:r>
            <a:r>
              <a:rPr lang="en-US" sz="2400" dirty="0" err="1" smtClean="0"/>
              <a:t>Molai</a:t>
            </a:r>
            <a:r>
              <a:rPr lang="en-US" sz="2400" dirty="0" smtClean="0"/>
              <a:t> forest after him, is located near </a:t>
            </a:r>
            <a:r>
              <a:rPr lang="en-US" sz="2400" dirty="0" err="1" smtClean="0"/>
              <a:t>Kokilamukh</a:t>
            </a:r>
            <a:r>
              <a:rPr lang="en-US" sz="2400" dirty="0" smtClean="0"/>
              <a:t> of </a:t>
            </a:r>
            <a:r>
              <a:rPr lang="en-US" sz="2400" dirty="0" err="1" smtClean="0"/>
              <a:t>Jorhat</a:t>
            </a:r>
            <a:r>
              <a:rPr lang="en-US" sz="2400" dirty="0" smtClean="0"/>
              <a:t>, Assam, India and encompasses an area of about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1,360 acres / 550 hectares.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SONY\Desktop\220px-Jadav_Paye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2794000" cy="473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17526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err="1" smtClean="0"/>
              <a:t>Kallen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Pokkudan</a:t>
            </a:r>
            <a:r>
              <a:rPr lang="en-US" sz="2800" dirty="0" smtClean="0"/>
              <a:t>, was an Indian environmental activist and writer from Kerala. He was known for his efforts for the protection and proliferation of the mangrove forests in Kerala, since 1989</a:t>
            </a:r>
            <a:endParaRPr lang="en-US" sz="2800" dirty="0"/>
          </a:p>
        </p:txBody>
      </p:sp>
      <p:pic>
        <p:nvPicPr>
          <p:cNvPr id="14338" name="Picture 2" descr="C:\Users\SONY\Desktop\220px-പൊക്കുടൻ_Kallen_Pokkuda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83" y="1981200"/>
            <a:ext cx="3675017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2019 Amazon rainforest wildfires</a:t>
            </a:r>
            <a:endParaRPr lang="en-US" dirty="0"/>
          </a:p>
        </p:txBody>
      </p:sp>
      <p:pic>
        <p:nvPicPr>
          <p:cNvPr id="15362" name="Picture 2" descr="C:\Users\SONY\Desktop\500px-Amazon_fire_satellite_imag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2516" y="1219200"/>
            <a:ext cx="6456084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Amazon rainforest, which is the world's largest terrestrial </a:t>
            </a:r>
            <a:r>
              <a:rPr lang="en-US" dirty="0" smtClean="0">
                <a:hlinkClick r:id="rId2" tooltip="Carbon sink"/>
              </a:rPr>
              <a:t>carbon dioxide sink</a:t>
            </a:r>
            <a:r>
              <a:rPr lang="en-US" dirty="0" smtClean="0"/>
              <a:t> and plays a significant role in </a:t>
            </a:r>
            <a:r>
              <a:rPr lang="en-US" dirty="0" smtClean="0">
                <a:hlinkClick r:id="rId3" tooltip="Climate change mitigation"/>
              </a:rPr>
              <a:t>mitigating global warming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386" name="Picture 2" descr="C:\Users\SONY\Desktop\1289px-Manifestação_pela_Amazônia,_Porto_Alegre,_24ago20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960" y="2514600"/>
            <a:ext cx="8817640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SONY\Desktop\D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438650" cy="2219325"/>
          </a:xfrm>
          <a:prstGeom prst="rect">
            <a:avLst/>
          </a:prstGeom>
          <a:noFill/>
        </p:spPr>
      </p:pic>
      <p:pic>
        <p:nvPicPr>
          <p:cNvPr id="3074" name="Picture 2" descr="C:\Users\SONY\Desktop\index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210106" cy="240982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743200"/>
            <a:ext cx="62674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30480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Kerala State Electricity Board’s proposed </a:t>
            </a:r>
            <a:r>
              <a:rPr lang="en-US" dirty="0" err="1" smtClean="0">
                <a:solidFill>
                  <a:srgbClr val="FF0000"/>
                </a:solidFill>
              </a:rPr>
              <a:t>Cherai-Mannam</a:t>
            </a:r>
            <a:r>
              <a:rPr lang="en-US" dirty="0" smtClean="0">
                <a:solidFill>
                  <a:srgbClr val="FF0000"/>
                </a:solidFill>
              </a:rPr>
              <a:t> 110kV line will pass right through the groves, believed to be at least 200 years old.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SONY\Desktop\kerala_rain_7_IT_1534413776675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4986338" cy="27975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4343400"/>
            <a:ext cx="7315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/>
              <a:t>Kerala floods is man-made calamity</a:t>
            </a:r>
            <a:r>
              <a:rPr lang="en-US" sz="4800" b="1" dirty="0" smtClean="0">
                <a:solidFill>
                  <a:srgbClr val="FF0000"/>
                </a:solidFill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</a:rPr>
              <a:t>Madhav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Gadgil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39939" name="Picture 3" descr="C:\Users\SONY\Desktop\20TV_MADHAV_GADG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57200"/>
            <a:ext cx="2557394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err="1" smtClean="0"/>
              <a:t>Madhav</a:t>
            </a:r>
            <a:r>
              <a:rPr lang="en-US" b="1" dirty="0" smtClean="0"/>
              <a:t> </a:t>
            </a:r>
            <a:r>
              <a:rPr lang="en-US" b="1" dirty="0" err="1" smtClean="0"/>
              <a:t>Dhananjaya</a:t>
            </a:r>
            <a:r>
              <a:rPr lang="en-US" b="1" dirty="0" smtClean="0"/>
              <a:t> </a:t>
            </a:r>
            <a:r>
              <a:rPr lang="en-US" b="1" dirty="0" err="1" smtClean="0"/>
              <a:t>Gadgil</a:t>
            </a:r>
            <a:r>
              <a:rPr lang="en-US" b="1" dirty="0" smtClean="0"/>
              <a:t> </a:t>
            </a:r>
            <a:r>
              <a:rPr lang="en-US" dirty="0" smtClean="0"/>
              <a:t>is an Indian ecologist, academic, writer, columnist and the founder of the </a:t>
            </a:r>
            <a:r>
              <a:rPr lang="en-US" b="1" i="1" dirty="0" smtClean="0"/>
              <a:t>Centre for Ecological Sciences</a:t>
            </a:r>
            <a:r>
              <a:rPr lang="en-US" dirty="0" smtClean="0"/>
              <a:t>, a research forum under the aegis of the Indian Institute of Science. He is a former member of the Scientific Advisory Council to the Prime Minister of India and the Head of the </a:t>
            </a:r>
            <a:r>
              <a:rPr lang="en-US" b="1" i="1" dirty="0" smtClean="0"/>
              <a:t>Western Ghats Ecology Expert Panel</a:t>
            </a:r>
            <a:r>
              <a:rPr lang="en-US" b="1" dirty="0" smtClean="0"/>
              <a:t> (WGEEP) </a:t>
            </a:r>
            <a:r>
              <a:rPr lang="en-US" dirty="0" smtClean="0"/>
              <a:t>of 2010, popularly known as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Gadgil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Commission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334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Most of the regions impacted by this monsoon were once classified as ecologically-sensitive zones (ESZs) by the Western Ghats Ecology Expert Panel (WGEEP), also known as the </a:t>
            </a:r>
            <a:r>
              <a:rPr lang="en-US" sz="2000" dirty="0" err="1" smtClean="0"/>
              <a:t>Gadgil</a:t>
            </a:r>
            <a:r>
              <a:rPr lang="en-US" sz="2000" dirty="0" smtClean="0"/>
              <a:t> Committee.</a:t>
            </a:r>
            <a:endParaRPr lang="en-US" sz="2000" dirty="0"/>
          </a:p>
        </p:txBody>
      </p:sp>
      <p:pic>
        <p:nvPicPr>
          <p:cNvPr id="40962" name="Picture 2" descr="C:\Users\SONY\Desktop\Udayagiri1_600x-e15399389238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76400"/>
            <a:ext cx="3860800" cy="289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47244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committee had suggested that 140,000 </a:t>
            </a:r>
            <a:r>
              <a:rPr lang="en-US" dirty="0" err="1" smtClean="0"/>
              <a:t>kilometres</a:t>
            </a:r>
            <a:r>
              <a:rPr lang="en-US" dirty="0" smtClean="0"/>
              <a:t> of the Western Ghats be classified in three zones as per the requirement of environmental protection in the areas.</a:t>
            </a:r>
          </a:p>
          <a:p>
            <a:pPr algn="just"/>
            <a:r>
              <a:rPr lang="en-US" dirty="0" smtClean="0"/>
              <a:t>In some areas, the committee recommended strong </a:t>
            </a:r>
            <a:r>
              <a:rPr lang="en-US" b="1" dirty="0" smtClean="0"/>
              <a:t>restrictions on mining and quarrying, use of land for non forest purposes,</a:t>
            </a:r>
            <a:r>
              <a:rPr lang="en-US" dirty="0" smtClean="0"/>
              <a:t> construction of high rises etc. The report was first submitted to the government in 2011. </a:t>
            </a:r>
            <a:r>
              <a:rPr lang="en-US" b="1" dirty="0" smtClean="0">
                <a:solidFill>
                  <a:srgbClr val="FF0000"/>
                </a:solidFill>
              </a:rPr>
              <a:t>BUT REJECTED BY GOVT.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Maradu</a:t>
            </a:r>
            <a:r>
              <a:rPr lang="en-US" b="1" dirty="0" smtClean="0"/>
              <a:t> apartments demolition order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38914" name="Picture 2" descr="C:\Users\SONY\Desktop\330px-H2O_Holy_Faith_-_Maradu_-_Demoli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066800"/>
            <a:ext cx="4191000" cy="27813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4114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On 8 May 2019, the </a:t>
            </a:r>
            <a:r>
              <a:rPr lang="en-US" sz="2400" dirty="0" smtClean="0"/>
              <a:t>Supreme Court of India ordered five apartments in </a:t>
            </a:r>
            <a:r>
              <a:rPr lang="en-US" sz="2400" dirty="0" err="1" smtClean="0"/>
              <a:t>Maradu</a:t>
            </a:r>
            <a:r>
              <a:rPr lang="en-US" sz="2400" dirty="0" smtClean="0"/>
              <a:t> municipality in Kerala to be demolished within one month, for violation of </a:t>
            </a:r>
            <a:r>
              <a:rPr lang="en-US" sz="2400" b="1" dirty="0" smtClean="0"/>
              <a:t>Coastal Regulation Zone (CRZ) rules*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556260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* As per the notification, the coastal land up to 500m from the High Tide Line (HTL) and a stage of 100m along banks of creeks, estuaries, backwater and rivers subject to tidal fluctuations, is called the </a:t>
            </a:r>
            <a:r>
              <a:rPr lang="en-US" b="1" dirty="0" smtClean="0"/>
              <a:t>Coastal Regulation Zone</a:t>
            </a:r>
            <a:r>
              <a:rPr lang="en-US" dirty="0" smtClean="0"/>
              <a:t> (CRZ).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# It is the mass </a:t>
            </a:r>
            <a:r>
              <a:rPr lang="en-US" sz="2800" b="1" dirty="0" smtClean="0"/>
              <a:t>sensitization</a:t>
            </a:r>
            <a:r>
              <a:rPr lang="en-US" sz="2800" dirty="0" smtClean="0"/>
              <a:t> campaign aiming at creating awareness among the public at large on.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# </a:t>
            </a:r>
            <a:r>
              <a:rPr lang="en-US" sz="2800" b="1" dirty="0" smtClean="0"/>
              <a:t>Environmental</a:t>
            </a:r>
            <a:r>
              <a:rPr lang="en-US" sz="2800" dirty="0" smtClean="0"/>
              <a:t> issues, and fostering a sense of personal </a:t>
            </a:r>
            <a:r>
              <a:rPr lang="en-US" sz="2800" b="1" dirty="0" smtClean="0"/>
              <a:t>environment</a:t>
            </a:r>
            <a:r>
              <a:rPr lang="en-US" sz="2800" dirty="0" smtClean="0"/>
              <a:t> responsibility, and greater.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# Includes motivation and commitment towards the protection of the </a:t>
            </a:r>
            <a:r>
              <a:rPr lang="en-US" sz="2800" b="1" dirty="0" smtClean="0"/>
              <a:t>environment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85950"/>
            <a:ext cx="7715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533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hlinkClick r:id="rId3"/>
              </a:rPr>
              <a:t>Coronavirus</a:t>
            </a:r>
            <a:r>
              <a:rPr lang="en-US" sz="2400" b="1" dirty="0" smtClean="0">
                <a:hlinkClick r:id="rId3"/>
              </a:rPr>
              <a:t> disease (COVID-19)</a:t>
            </a:r>
            <a:r>
              <a:rPr lang="en-US" sz="2400" b="1" dirty="0" smtClean="0"/>
              <a:t> is a new strain that was discovered in 2019 and has not been previously identified in humans.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838200" y="5103674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The recent outbreak of corona virus is believed to have occurred in a market for 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illegal wildlife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in 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the central Chinese city of Wuhan.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3789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Promote environmental awareness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Make a difference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Share your knowledge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Take a stand for sustainability</a:t>
            </a:r>
            <a:endParaRPr lang="en-US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429000"/>
            <a:ext cx="3486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Algerian" pitchFamily="82" charset="0"/>
              </a:rPr>
              <a:t>Thank you</a:t>
            </a: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Blackadder ITC" pitchFamily="82" charset="0"/>
              </a:rPr>
              <a:t>f</a:t>
            </a:r>
            <a:r>
              <a:rPr lang="en-US" sz="4000" dirty="0" smtClean="0">
                <a:solidFill>
                  <a:srgbClr val="00B050"/>
                </a:solidFill>
                <a:latin typeface="Blackadder ITC" pitchFamily="82" charset="0"/>
              </a:rPr>
              <a:t>or your attention</a:t>
            </a:r>
            <a:endParaRPr lang="en-US" sz="1400" dirty="0">
              <a:solidFill>
                <a:srgbClr val="00B050"/>
              </a:solidFill>
              <a:latin typeface="Blackadder ITC" pitchFamily="82" charset="0"/>
            </a:endParaRPr>
          </a:p>
        </p:txBody>
      </p:sp>
      <p:pic>
        <p:nvPicPr>
          <p:cNvPr id="1026" name="Picture 2" descr="C:\Users\SONY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657600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C:\Users\SONY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3349128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51339" y="5533072"/>
            <a:ext cx="45592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latin typeface="Agency FB" pitchFamily="34" charset="0"/>
              </a:rPr>
              <a:t>“One of the first conditions of happiness is that the link </a:t>
            </a:r>
            <a:endParaRPr lang="en-US" b="1" dirty="0" smtClean="0">
              <a:latin typeface="Agency FB" pitchFamily="34" charset="0"/>
            </a:endParaRPr>
          </a:p>
          <a:p>
            <a:r>
              <a:rPr lang="en-US" b="1" dirty="0" smtClean="0">
                <a:latin typeface="Agency FB" pitchFamily="34" charset="0"/>
              </a:rPr>
              <a:t>between </a:t>
            </a:r>
            <a:r>
              <a:rPr lang="en-US" b="1" dirty="0" smtClean="0">
                <a:latin typeface="Agency FB" pitchFamily="34" charset="0"/>
              </a:rPr>
              <a:t>man and nature shall not be broken.”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—Leo </a:t>
            </a:r>
            <a:r>
              <a:rPr lang="en-US" dirty="0" smtClean="0"/>
              <a:t>Tolstoy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dirty="0" smtClean="0">
                <a:latin typeface="Andalus" pitchFamily="18" charset="-78"/>
                <a:cs typeface="Andalus" pitchFamily="18" charset="-78"/>
              </a:rPr>
              <a:t>Project tiger started in 1972</a:t>
            </a:r>
            <a:br>
              <a:rPr lang="en-US" i="1" dirty="0" smtClean="0">
                <a:latin typeface="Andalus" pitchFamily="18" charset="-78"/>
                <a:cs typeface="Andalus" pitchFamily="18" charset="-78"/>
              </a:rPr>
            </a:br>
            <a:r>
              <a:rPr lang="en-US" sz="2700" i="1" dirty="0" smtClean="0">
                <a:latin typeface="Andalus" pitchFamily="18" charset="-78"/>
                <a:cs typeface="Andalus" pitchFamily="18" charset="-78"/>
              </a:rPr>
              <a:t>(1800 to 40000)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9719" y="1600200"/>
            <a:ext cx="7624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Objectives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Encourage a more mindful and conscious attitude towards environmental issues</a:t>
            </a:r>
          </a:p>
          <a:p>
            <a:pPr algn="just"/>
            <a:r>
              <a:rPr lang="en-US" dirty="0" smtClean="0"/>
              <a:t>Create the awareness of the present day issues and its effect on the environment</a:t>
            </a:r>
          </a:p>
          <a:p>
            <a:pPr algn="just"/>
            <a:r>
              <a:rPr lang="en-US" dirty="0" smtClean="0"/>
              <a:t>To be part of solving a global issues through direct and indirect issues</a:t>
            </a:r>
          </a:p>
          <a:p>
            <a:pPr algn="just"/>
            <a:r>
              <a:rPr lang="en-US" dirty="0" smtClean="0"/>
              <a:t>To have a room to be innovative and create around environment issues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>
                <a:latin typeface="Andalus" pitchFamily="18" charset="-78"/>
                <a:cs typeface="Andalus" pitchFamily="18" charset="-78"/>
              </a:rPr>
              <a:t>Former Initiatives </a:t>
            </a:r>
            <a:endParaRPr lang="en-US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 descr="C:\Users\SONY\Desktop\3400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3048000" cy="45492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62400" y="25908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 smtClean="0"/>
              <a:t>In </a:t>
            </a:r>
            <a:r>
              <a:rPr lang="en-US" sz="2000" b="1" dirty="0" smtClean="0"/>
              <a:t>Man and Nature</a:t>
            </a:r>
            <a:r>
              <a:rPr lang="en-US" sz="2000" dirty="0" smtClean="0"/>
              <a:t>, first published in </a:t>
            </a:r>
            <a:r>
              <a:rPr lang="en-US" sz="2000" b="1" dirty="0" smtClean="0"/>
              <a:t>1864</a:t>
            </a:r>
            <a:r>
              <a:rPr lang="en-US" sz="2000" dirty="0" smtClean="0"/>
              <a:t>, polymath scholar and diplomat George Perkins Marsh (polymath scholar) challenged the general belief that human impact on </a:t>
            </a:r>
            <a:r>
              <a:rPr lang="en-US" sz="2000" b="1" dirty="0" smtClean="0"/>
              <a:t>nature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332037"/>
            <a:ext cx="53340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book was published on September 27, 1962 by Carson (American biologist), documenting the adverse environmental effects caused by the indiscriminate use of </a:t>
            </a:r>
            <a:r>
              <a:rPr lang="en-US" sz="2400" dirty="0" smtClean="0">
                <a:hlinkClick r:id="rId2" tooltip="Pesticide"/>
              </a:rPr>
              <a:t>pesticides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098" name="Picture 2" descr="C:\Users\SONY\Desktop\SilentSpr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25336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World Commission on Environment and Development</a:t>
            </a:r>
            <a:r>
              <a:rPr lang="en-US" sz="3200" dirty="0" smtClean="0"/>
              <a:t> (WCED)/ </a:t>
            </a:r>
            <a:r>
              <a:rPr lang="en-US" sz="3200" b="1" dirty="0" err="1" smtClean="0"/>
              <a:t>Brundtland</a:t>
            </a:r>
            <a:r>
              <a:rPr lang="en-US" sz="3200" b="1" dirty="0" smtClean="0"/>
              <a:t> Commission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172200" cy="4648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To rally countries to work and pursue sustainable development together, the UN decided to establish the </a:t>
            </a:r>
            <a:r>
              <a:rPr lang="en-US" sz="2800" b="1" dirty="0" err="1" smtClean="0"/>
              <a:t>Brundtland</a:t>
            </a:r>
            <a:r>
              <a:rPr lang="en-US" sz="2800" b="1" dirty="0" smtClean="0"/>
              <a:t> Commission</a:t>
            </a:r>
          </a:p>
          <a:p>
            <a:pPr algn="just"/>
            <a:r>
              <a:rPr lang="en-US" sz="2800" b="1" dirty="0" smtClean="0"/>
              <a:t>The </a:t>
            </a:r>
            <a:r>
              <a:rPr lang="en-US" sz="2800" b="1" dirty="0" err="1" smtClean="0"/>
              <a:t>Brundtland</a:t>
            </a:r>
            <a:r>
              <a:rPr lang="en-US" sz="2800" b="1" dirty="0" smtClean="0"/>
              <a:t> Commission was created by the United Nations in 1983 to reflect about ways to save the human environment and natural resources and prevent deterioration of economic and social development. </a:t>
            </a:r>
          </a:p>
          <a:p>
            <a:pPr algn="just"/>
            <a:endParaRPr lang="en-US" sz="2800" dirty="0"/>
          </a:p>
        </p:txBody>
      </p:sp>
      <p:pic>
        <p:nvPicPr>
          <p:cNvPr id="5122" name="Picture 2" descr="C:\Users\SONY\Desktop\Gro_Harlem_Brundtland_(cropped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90800"/>
            <a:ext cx="1790700" cy="2510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1" i="1" u="sng" dirty="0" smtClean="0">
                <a:latin typeface="AngsanaUPC" pitchFamily="18" charset="-34"/>
                <a:cs typeface="AngsanaUPC" pitchFamily="18" charset="-34"/>
              </a:rPr>
              <a:t>Areas of interest</a:t>
            </a:r>
            <a:endParaRPr lang="en-US" sz="5400" b="1" i="1" u="sng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Wildlife Conservation</a:t>
            </a:r>
          </a:p>
          <a:p>
            <a:r>
              <a:rPr lang="en-US" b="1" dirty="0" smtClean="0"/>
              <a:t>River conservation </a:t>
            </a:r>
            <a:endParaRPr lang="en-US" dirty="0" smtClean="0"/>
          </a:p>
          <a:p>
            <a:r>
              <a:rPr lang="en-US" b="1" dirty="0" smtClean="0"/>
              <a:t>Global warming</a:t>
            </a:r>
          </a:p>
          <a:p>
            <a:r>
              <a:rPr lang="en-US" b="1" dirty="0" smtClean="0"/>
              <a:t>Pollution</a:t>
            </a:r>
          </a:p>
          <a:p>
            <a:r>
              <a:rPr lang="en-US" b="1" dirty="0" smtClean="0"/>
              <a:t>Habitat devastation</a:t>
            </a:r>
          </a:p>
          <a:p>
            <a:r>
              <a:rPr lang="en-US" b="1" dirty="0" smtClean="0"/>
              <a:t>Overpopulation</a:t>
            </a:r>
          </a:p>
          <a:p>
            <a:r>
              <a:rPr lang="en-US" b="1" dirty="0" smtClean="0"/>
              <a:t>Waste disposal</a:t>
            </a:r>
          </a:p>
          <a:p>
            <a:r>
              <a:rPr lang="en-US" b="1" dirty="0" smtClean="0"/>
              <a:t>Diminishing resources</a:t>
            </a:r>
          </a:p>
          <a:p>
            <a:endParaRPr lang="en-US" dirty="0"/>
          </a:p>
        </p:txBody>
      </p:sp>
      <p:pic>
        <p:nvPicPr>
          <p:cNvPr id="2051" name="Picture 3" descr="C:\Users\SONY\Desktop\TH31NILGIRITAH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57200"/>
            <a:ext cx="2819400" cy="1759776"/>
          </a:xfrm>
          <a:prstGeom prst="rect">
            <a:avLst/>
          </a:prstGeom>
          <a:noFill/>
        </p:spPr>
      </p:pic>
      <p:pic>
        <p:nvPicPr>
          <p:cNvPr id="2052" name="Picture 4" descr="C:\Users\SONY\Desktop\mula-mutha-ri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69259"/>
            <a:ext cx="3233738" cy="1797941"/>
          </a:xfrm>
          <a:prstGeom prst="rect">
            <a:avLst/>
          </a:prstGeom>
          <a:noFill/>
        </p:spPr>
      </p:pic>
      <p:pic>
        <p:nvPicPr>
          <p:cNvPr id="2053" name="Picture 5" descr="C:\Users\SONY\Desktop\0 gNUAHZ2n9uIlKc3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495800"/>
            <a:ext cx="3571875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1312</Words>
  <Application>Microsoft Office PowerPoint</Application>
  <PresentationFormat>On-screen Show (4:3)</PresentationFormat>
  <Paragraphs>105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Environmental sensitization </vt:lpstr>
      <vt:lpstr>Slide 2</vt:lpstr>
      <vt:lpstr># It is the mass sensitization campaign aiming at creating awareness among the public at large on.   # Environmental issues, and fostering a sense of personal environment responsibility, and greater.   # Includes motivation and commitment towards the protection of the environment.</vt:lpstr>
      <vt:lpstr>Project tiger started in 1972 (1800 to 40000)</vt:lpstr>
      <vt:lpstr>Objectives</vt:lpstr>
      <vt:lpstr>Former Initiatives </vt:lpstr>
      <vt:lpstr>Slide 7</vt:lpstr>
      <vt:lpstr>World Commission on Environment and Development (WCED)/ Brundtland Commission</vt:lpstr>
      <vt:lpstr>Areas of interest</vt:lpstr>
      <vt:lpstr>Government bodies </vt:lpstr>
      <vt:lpstr>Slide 11</vt:lpstr>
      <vt:lpstr>Important environmental movements</vt:lpstr>
      <vt:lpstr>Appiko Movement (South Indian version)</vt:lpstr>
      <vt:lpstr>Silent Valley Movement </vt:lpstr>
      <vt:lpstr>Narmada Bachao Andholan (NBA) </vt:lpstr>
      <vt:lpstr>Tehri Dam Conflict </vt:lpstr>
      <vt:lpstr>Slide 17</vt:lpstr>
      <vt:lpstr>Famous Indian environmental activists</vt:lpstr>
      <vt:lpstr>Slide 19</vt:lpstr>
      <vt:lpstr>Slide 20</vt:lpstr>
      <vt:lpstr>Slide 21</vt:lpstr>
      <vt:lpstr>Slide 22</vt:lpstr>
      <vt:lpstr>2019 Amazon rainforest wildfires</vt:lpstr>
      <vt:lpstr>Slide 24</vt:lpstr>
      <vt:lpstr>Slide 25</vt:lpstr>
      <vt:lpstr>Slide 26</vt:lpstr>
      <vt:lpstr>Slide 27</vt:lpstr>
      <vt:lpstr>Slide 28</vt:lpstr>
      <vt:lpstr>Maradu apartments demolition order 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48</cp:revision>
  <dcterms:created xsi:type="dcterms:W3CDTF">2020-03-13T05:16:55Z</dcterms:created>
  <dcterms:modified xsi:type="dcterms:W3CDTF">2020-03-18T09:38:45Z</dcterms:modified>
</cp:coreProperties>
</file>